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18.jpg" ContentType="image/pn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handoutMasterIdLst>
    <p:handoutMasterId r:id="rId16"/>
  </p:handoutMasterIdLst>
  <p:sldIdLst>
    <p:sldId id="258" r:id="rId5"/>
    <p:sldId id="276" r:id="rId6"/>
    <p:sldId id="272" r:id="rId7"/>
    <p:sldId id="274" r:id="rId8"/>
    <p:sldId id="273" r:id="rId9"/>
    <p:sldId id="277" r:id="rId10"/>
    <p:sldId id="278" r:id="rId11"/>
    <p:sldId id="275" r:id="rId12"/>
    <p:sldId id="270"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ia Vernon" initials="GV" lastIdx="1" clrIdx="0">
    <p:extLst>
      <p:ext uri="{19B8F6BF-5375-455C-9EA6-DF929625EA0E}">
        <p15:presenceInfo xmlns:p15="http://schemas.microsoft.com/office/powerpoint/2012/main" userId="S::Georgia.Vernon@pdms.com::26dc2e7f-406e-4f1b-8e29-ae44f6f487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9E"/>
    <a:srgbClr val="FD621D"/>
    <a:srgbClr val="2F223A"/>
    <a:srgbClr val="008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E8DD24-59C5-4057-B418-FDE29DF23A4E}" v="21" dt="2024-12-16T13:31:25.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4660"/>
  </p:normalViewPr>
  <p:slideViewPr>
    <p:cSldViewPr snapToGrid="0">
      <p:cViewPr varScale="1">
        <p:scale>
          <a:sx n="61" d="100"/>
          <a:sy n="61" d="100"/>
        </p:scale>
        <p:origin x="892" y="60"/>
      </p:cViewPr>
      <p:guideLst/>
    </p:cSldViewPr>
  </p:slideViewPr>
  <p:notesTextViewPr>
    <p:cViewPr>
      <p:scale>
        <a:sx n="3" d="2"/>
        <a:sy n="3" d="2"/>
      </p:scale>
      <p:origin x="0" y="0"/>
    </p:cViewPr>
  </p:notesTextViewPr>
  <p:notesViewPr>
    <p:cSldViewPr snapToGrid="0">
      <p:cViewPr varScale="1">
        <p:scale>
          <a:sx n="87" d="100"/>
          <a:sy n="87" d="100"/>
        </p:scale>
        <p:origin x="286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E8D109-A150-46E8-8B8B-CEEAE39928E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26092FF-9257-4549-82F1-D9DE8820CB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D9BDA8-39A7-4B75-A8C0-F5F3C938B004}" type="datetimeFigureOut">
              <a:rPr lang="en-GB" smtClean="0"/>
              <a:t>09/01/2025</a:t>
            </a:fld>
            <a:endParaRPr lang="en-GB"/>
          </a:p>
        </p:txBody>
      </p:sp>
      <p:sp>
        <p:nvSpPr>
          <p:cNvPr id="4" name="Footer Placeholder 3">
            <a:extLst>
              <a:ext uri="{FF2B5EF4-FFF2-40B4-BE49-F238E27FC236}">
                <a16:creationId xmlns:a16="http://schemas.microsoft.com/office/drawing/2014/main" id="{B294E07D-E246-495D-9BB0-3F8107C222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C56CB9-1EDF-4A06-968B-8C5370FC09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69C794-E27E-41FB-8A8E-E7F4154D9EAD}" type="slidenum">
              <a:rPr lang="en-GB" smtClean="0"/>
              <a:t>‹#›</a:t>
            </a:fld>
            <a:endParaRPr lang="en-GB"/>
          </a:p>
        </p:txBody>
      </p:sp>
    </p:spTree>
    <p:extLst>
      <p:ext uri="{BB962C8B-B14F-4D97-AF65-F5344CB8AC3E}">
        <p14:creationId xmlns:p14="http://schemas.microsoft.com/office/powerpoint/2010/main" val="2713603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E67502-E2A3-4BAF-A6F2-94CE813F3A60}" type="datetimeFigureOut">
              <a:rPr lang="en-GB" smtClean="0"/>
              <a:t>09/01/2025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68FDC-57FB-44E5-9699-2BD63639FEFE}" type="slidenum">
              <a:rPr lang="en-GB" smtClean="0"/>
              <a:t>‹#›</a:t>
            </a:fld>
            <a:endParaRPr lang="en-GB"/>
          </a:p>
        </p:txBody>
      </p:sp>
    </p:spTree>
    <p:extLst>
      <p:ext uri="{BB962C8B-B14F-4D97-AF65-F5344CB8AC3E}">
        <p14:creationId xmlns:p14="http://schemas.microsoft.com/office/powerpoint/2010/main" val="3070351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There is not a definitive way on accessing apprenticeships or graduate roles. Below is a list of roles and the qualifications that are most associated with them </a:t>
            </a:r>
            <a:endParaRPr lang="en-US"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0368FDC-57FB-44E5-9699-2BD63639FEFE}" type="slidenum">
              <a:rPr lang="en-GB" smtClean="0"/>
              <a:t>7</a:t>
            </a:fld>
            <a:endParaRPr lang="en-GB"/>
          </a:p>
        </p:txBody>
      </p:sp>
    </p:spTree>
    <p:extLst>
      <p:ext uri="{BB962C8B-B14F-4D97-AF65-F5344CB8AC3E}">
        <p14:creationId xmlns:p14="http://schemas.microsoft.com/office/powerpoint/2010/main" val="1069630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5A3A46-BE5D-4EBA-BF17-6EC80BE8C9E5}"/>
              </a:ext>
            </a:extLst>
          </p:cNvPr>
          <p:cNvSpPr/>
          <p:nvPr userDrawn="1"/>
        </p:nvSpPr>
        <p:spPr>
          <a:xfrm>
            <a:off x="-217279" y="-244444"/>
            <a:ext cx="10701192" cy="7346887"/>
          </a:xfrm>
          <a:prstGeom prst="rect">
            <a:avLst/>
          </a:prstGeom>
          <a:solidFill>
            <a:srgbClr val="00A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00807B"/>
              </a:solidFill>
            </a:endParaRPr>
          </a:p>
        </p:txBody>
      </p:sp>
      <p:sp>
        <p:nvSpPr>
          <p:cNvPr id="14" name="Picture Placeholder 13">
            <a:extLst>
              <a:ext uri="{FF2B5EF4-FFF2-40B4-BE49-F238E27FC236}">
                <a16:creationId xmlns:a16="http://schemas.microsoft.com/office/drawing/2014/main" id="{5AA25267-7D73-49BF-9C43-6A8B67978D44}"/>
              </a:ext>
            </a:extLst>
          </p:cNvPr>
          <p:cNvSpPr>
            <a:spLocks noGrp="1"/>
          </p:cNvSpPr>
          <p:nvPr>
            <p:ph type="pic" sz="quarter" idx="10"/>
          </p:nvPr>
        </p:nvSpPr>
        <p:spPr>
          <a:xfrm>
            <a:off x="5800431" y="443302"/>
            <a:ext cx="5905794" cy="5965825"/>
          </a:xfrm>
        </p:spPr>
        <p:txBody>
          <a:bodyPr/>
          <a:lstStyle/>
          <a:p>
            <a:endParaRPr lang="en-GB" dirty="0"/>
          </a:p>
        </p:txBody>
      </p:sp>
      <p:sp>
        <p:nvSpPr>
          <p:cNvPr id="3" name="Subtitle 2">
            <a:extLst>
              <a:ext uri="{FF2B5EF4-FFF2-40B4-BE49-F238E27FC236}">
                <a16:creationId xmlns:a16="http://schemas.microsoft.com/office/drawing/2014/main" id="{908B7C4C-37F3-41CA-B294-479ADDB30CD0}"/>
              </a:ext>
            </a:extLst>
          </p:cNvPr>
          <p:cNvSpPr>
            <a:spLocks noGrp="1"/>
          </p:cNvSpPr>
          <p:nvPr>
            <p:ph type="subTitle" idx="1" hasCustomPrompt="1"/>
          </p:nvPr>
        </p:nvSpPr>
        <p:spPr>
          <a:xfrm>
            <a:off x="1560057" y="5590874"/>
            <a:ext cx="3812864" cy="981942"/>
          </a:xfrm>
        </p:spPr>
        <p:txBody>
          <a:bodyPr/>
          <a:lstStyle>
            <a:lvl1pPr marL="0" indent="0" algn="r">
              <a:buNone/>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Month</a:t>
            </a:r>
          </a:p>
          <a:p>
            <a:r>
              <a:rPr lang="en-US" dirty="0"/>
              <a:t>Date</a:t>
            </a:r>
            <a:endParaRPr lang="en-GB" dirty="0"/>
          </a:p>
        </p:txBody>
      </p:sp>
      <p:sp>
        <p:nvSpPr>
          <p:cNvPr id="12" name="Rectangle 11">
            <a:extLst>
              <a:ext uri="{FF2B5EF4-FFF2-40B4-BE49-F238E27FC236}">
                <a16:creationId xmlns:a16="http://schemas.microsoft.com/office/drawing/2014/main" id="{C0CB5452-B0AB-4241-A083-94FB14DEF609}"/>
              </a:ext>
            </a:extLst>
          </p:cNvPr>
          <p:cNvSpPr/>
          <p:nvPr userDrawn="1"/>
        </p:nvSpPr>
        <p:spPr>
          <a:xfrm>
            <a:off x="-298760" y="2559866"/>
            <a:ext cx="7342356" cy="1738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tle 1">
            <a:extLst>
              <a:ext uri="{FF2B5EF4-FFF2-40B4-BE49-F238E27FC236}">
                <a16:creationId xmlns:a16="http://schemas.microsoft.com/office/drawing/2014/main" id="{39E08203-CA13-4FC2-8967-98475ED06839}"/>
              </a:ext>
            </a:extLst>
          </p:cNvPr>
          <p:cNvSpPr>
            <a:spLocks noGrp="1"/>
          </p:cNvSpPr>
          <p:nvPr>
            <p:ph type="ctrTitle" hasCustomPrompt="1"/>
          </p:nvPr>
        </p:nvSpPr>
        <p:spPr>
          <a:xfrm>
            <a:off x="235380" y="2733015"/>
            <a:ext cx="5926648" cy="1391970"/>
          </a:xfrm>
          <a:noFill/>
        </p:spPr>
        <p:txBody>
          <a:bodyPr>
            <a:normAutofit fontScale="90000"/>
          </a:bodyPr>
          <a:lstStyle>
            <a:lvl1pPr>
              <a:defRPr>
                <a:solidFill>
                  <a:srgbClr val="00A39E"/>
                </a:solidFill>
                <a:latin typeface="Nobel Black" panose="02000603040000020004" pitchFamily="50" charset="0"/>
              </a:defRPr>
            </a:lvl1pPr>
          </a:lstStyle>
          <a:p>
            <a:r>
              <a:rPr lang="en-US" sz="4800" dirty="0">
                <a:latin typeface="Nobel Black" panose="02000603040000020004" pitchFamily="50" charset="0"/>
              </a:rPr>
              <a:t>PRESENTATION TITLE HERE</a:t>
            </a:r>
            <a:endParaRPr lang="en-GB" sz="4800" dirty="0">
              <a:latin typeface="Nobel Black" panose="02000603040000020004" pitchFamily="50" charset="0"/>
            </a:endParaRPr>
          </a:p>
        </p:txBody>
      </p:sp>
      <p:pic>
        <p:nvPicPr>
          <p:cNvPr id="17" name="Picture 16" descr="A picture containing text, clipart&#10;&#10;Description automatically generated">
            <a:extLst>
              <a:ext uri="{FF2B5EF4-FFF2-40B4-BE49-F238E27FC236}">
                <a16:creationId xmlns:a16="http://schemas.microsoft.com/office/drawing/2014/main" id="{B5F08DBC-2609-4730-9BF0-AE3FDFD4C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557" y="5739093"/>
            <a:ext cx="1424904" cy="521814"/>
          </a:xfrm>
          <a:prstGeom prst="rect">
            <a:avLst/>
          </a:prstGeom>
        </p:spPr>
      </p:pic>
    </p:spTree>
    <p:extLst>
      <p:ext uri="{BB962C8B-B14F-4D97-AF65-F5344CB8AC3E}">
        <p14:creationId xmlns:p14="http://schemas.microsoft.com/office/powerpoint/2010/main" val="643660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EBF8EB-9C4B-40AA-9A57-405EB08BA016}"/>
              </a:ext>
            </a:extLst>
          </p:cNvPr>
          <p:cNvSpPr/>
          <p:nvPr userDrawn="1"/>
        </p:nvSpPr>
        <p:spPr>
          <a:xfrm>
            <a:off x="1" y="0"/>
            <a:ext cx="12192000" cy="6858000"/>
          </a:xfrm>
          <a:prstGeom prst="rect">
            <a:avLst/>
          </a:prstGeom>
          <a:solidFill>
            <a:srgbClr val="00A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554880B-8BFB-451D-A8FD-C1A4B782BE52}"/>
              </a:ext>
            </a:extLst>
          </p:cNvPr>
          <p:cNvSpPr>
            <a:spLocks noGrp="1"/>
          </p:cNvSpPr>
          <p:nvPr>
            <p:ph type="title" hasCustomPrompt="1"/>
          </p:nvPr>
        </p:nvSpPr>
        <p:spPr>
          <a:xfrm>
            <a:off x="360457" y="338432"/>
            <a:ext cx="5007322" cy="1325563"/>
          </a:xfrm>
        </p:spPr>
        <p:txBody>
          <a:bodyPr/>
          <a:lstStyle>
            <a:lvl1pPr>
              <a:defRPr>
                <a:solidFill>
                  <a:schemeClr val="bg1"/>
                </a:solidFill>
                <a:latin typeface="Nobel Black" panose="02000603040000020004" pitchFamily="50" charset="0"/>
              </a:defRPr>
            </a:lvl1pPr>
          </a:lstStyle>
          <a:p>
            <a:r>
              <a:rPr lang="en-US" dirty="0"/>
              <a:t>CONTACT SLIDE</a:t>
            </a:r>
            <a:endParaRPr lang="en-GB" dirty="0"/>
          </a:p>
        </p:txBody>
      </p:sp>
      <p:sp>
        <p:nvSpPr>
          <p:cNvPr id="3" name="Content Placeholder 2">
            <a:extLst>
              <a:ext uri="{FF2B5EF4-FFF2-40B4-BE49-F238E27FC236}">
                <a16:creationId xmlns:a16="http://schemas.microsoft.com/office/drawing/2014/main" id="{F8A3237A-A1A6-44CC-A02C-A37F1394A3B8}"/>
              </a:ext>
            </a:extLst>
          </p:cNvPr>
          <p:cNvSpPr>
            <a:spLocks noGrp="1"/>
          </p:cNvSpPr>
          <p:nvPr>
            <p:ph idx="1" hasCustomPrompt="1"/>
          </p:nvPr>
        </p:nvSpPr>
        <p:spPr>
          <a:xfrm>
            <a:off x="360458" y="2461404"/>
            <a:ext cx="5007321" cy="417788"/>
          </a:xfrm>
        </p:spPr>
        <p:txBody>
          <a:bodyPr/>
          <a:lstStyle>
            <a:lvl1pPr marL="0">
              <a:buNone/>
              <a:defRPr>
                <a:solidFill>
                  <a:schemeClr val="bg1"/>
                </a:solidFill>
                <a:latin typeface="Nobel Black" panose="02000603040000020004" pitchFamily="50"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EMAIL</a:t>
            </a:r>
            <a:endParaRPr lang="en-GB" dirty="0"/>
          </a:p>
        </p:txBody>
      </p:sp>
      <p:sp>
        <p:nvSpPr>
          <p:cNvPr id="16" name="TextBox 15">
            <a:extLst>
              <a:ext uri="{FF2B5EF4-FFF2-40B4-BE49-F238E27FC236}">
                <a16:creationId xmlns:a16="http://schemas.microsoft.com/office/drawing/2014/main" id="{05CB5527-2DCE-4EFC-A51A-8BE60D20C852}"/>
              </a:ext>
            </a:extLst>
          </p:cNvPr>
          <p:cNvSpPr txBox="1"/>
          <p:nvPr userDrawn="1"/>
        </p:nvSpPr>
        <p:spPr>
          <a:xfrm>
            <a:off x="9305226" y="6324776"/>
            <a:ext cx="2168166" cy="369332"/>
          </a:xfrm>
          <a:prstGeom prst="rect">
            <a:avLst/>
          </a:prstGeom>
          <a:noFill/>
        </p:spPr>
        <p:txBody>
          <a:bodyPr wrap="square" rtlCol="0">
            <a:spAutoFit/>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www.hopinto.co.uk</a:t>
            </a: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cxnSp>
        <p:nvCxnSpPr>
          <p:cNvPr id="13" name="Straight Connector 12">
            <a:extLst>
              <a:ext uri="{FF2B5EF4-FFF2-40B4-BE49-F238E27FC236}">
                <a16:creationId xmlns:a16="http://schemas.microsoft.com/office/drawing/2014/main" id="{2C5B0B54-B8CA-4852-8D96-EDE4519F2854}"/>
              </a:ext>
            </a:extLst>
          </p:cNvPr>
          <p:cNvCxnSpPr>
            <a:cxnSpLocks/>
          </p:cNvCxnSpPr>
          <p:nvPr userDrawn="1"/>
        </p:nvCxnSpPr>
        <p:spPr>
          <a:xfrm>
            <a:off x="360457" y="6509442"/>
            <a:ext cx="8944769" cy="0"/>
          </a:xfrm>
          <a:prstGeom prst="line">
            <a:avLst/>
          </a:prstGeom>
          <a:ln w="25400">
            <a:solidFill>
              <a:schemeClr val="bg1"/>
            </a:solidFill>
          </a:ln>
        </p:spPr>
        <p:style>
          <a:lnRef idx="3">
            <a:schemeClr val="dk1"/>
          </a:lnRef>
          <a:fillRef idx="0">
            <a:schemeClr val="dk1"/>
          </a:fillRef>
          <a:effectRef idx="2">
            <a:schemeClr val="dk1"/>
          </a:effectRef>
          <a:fontRef idx="minor">
            <a:schemeClr val="tx1"/>
          </a:fontRef>
        </p:style>
      </p:cxnSp>
      <p:sp>
        <p:nvSpPr>
          <p:cNvPr id="9" name="Content Placeholder 2">
            <a:extLst>
              <a:ext uri="{FF2B5EF4-FFF2-40B4-BE49-F238E27FC236}">
                <a16:creationId xmlns:a16="http://schemas.microsoft.com/office/drawing/2014/main" id="{1939767A-DD8B-4A94-B418-14BA9F81A58C}"/>
              </a:ext>
            </a:extLst>
          </p:cNvPr>
          <p:cNvSpPr>
            <a:spLocks noGrp="1"/>
          </p:cNvSpPr>
          <p:nvPr>
            <p:ph idx="11" hasCustomPrompt="1"/>
          </p:nvPr>
        </p:nvSpPr>
        <p:spPr>
          <a:xfrm>
            <a:off x="360458" y="3063858"/>
            <a:ext cx="5007321" cy="417788"/>
          </a:xfrm>
        </p:spPr>
        <p:txBody>
          <a:bodyPr/>
          <a:lstStyle>
            <a:lvl1pPr marL="0">
              <a:buNone/>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Add in email address</a:t>
            </a:r>
            <a:endParaRPr lang="en-GB" dirty="0"/>
          </a:p>
        </p:txBody>
      </p:sp>
      <p:sp>
        <p:nvSpPr>
          <p:cNvPr id="18" name="Content Placeholder 2">
            <a:extLst>
              <a:ext uri="{FF2B5EF4-FFF2-40B4-BE49-F238E27FC236}">
                <a16:creationId xmlns:a16="http://schemas.microsoft.com/office/drawing/2014/main" id="{418C101D-CF3D-4EF6-8ED1-55CA6F9DD3BA}"/>
              </a:ext>
            </a:extLst>
          </p:cNvPr>
          <p:cNvSpPr>
            <a:spLocks noGrp="1"/>
          </p:cNvSpPr>
          <p:nvPr>
            <p:ph idx="12" hasCustomPrompt="1"/>
          </p:nvPr>
        </p:nvSpPr>
        <p:spPr>
          <a:xfrm>
            <a:off x="360457" y="3832849"/>
            <a:ext cx="5007321" cy="417788"/>
          </a:xfrm>
        </p:spPr>
        <p:txBody>
          <a:bodyPr/>
          <a:lstStyle>
            <a:lvl1pPr marL="0">
              <a:buNone/>
              <a:defRPr>
                <a:solidFill>
                  <a:schemeClr val="bg1"/>
                </a:solidFill>
                <a:latin typeface="Nobel Black" panose="02000603040000020004" pitchFamily="50"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TELEPHONE</a:t>
            </a:r>
            <a:endParaRPr lang="en-GB" dirty="0"/>
          </a:p>
        </p:txBody>
      </p:sp>
      <p:sp>
        <p:nvSpPr>
          <p:cNvPr id="19" name="Content Placeholder 2">
            <a:extLst>
              <a:ext uri="{FF2B5EF4-FFF2-40B4-BE49-F238E27FC236}">
                <a16:creationId xmlns:a16="http://schemas.microsoft.com/office/drawing/2014/main" id="{FDFF395C-115B-4FDE-8309-82AC02B75606}"/>
              </a:ext>
            </a:extLst>
          </p:cNvPr>
          <p:cNvSpPr>
            <a:spLocks noGrp="1"/>
          </p:cNvSpPr>
          <p:nvPr>
            <p:ph idx="13" hasCustomPrompt="1"/>
          </p:nvPr>
        </p:nvSpPr>
        <p:spPr>
          <a:xfrm>
            <a:off x="360457" y="4435303"/>
            <a:ext cx="5007321" cy="417788"/>
          </a:xfrm>
        </p:spPr>
        <p:txBody>
          <a:bodyPr/>
          <a:lstStyle>
            <a:lvl1pPr marL="0">
              <a:buNone/>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Add in telephone number</a:t>
            </a:r>
            <a:endParaRPr lang="en-GB" dirty="0"/>
          </a:p>
        </p:txBody>
      </p:sp>
      <p:pic>
        <p:nvPicPr>
          <p:cNvPr id="20" name="Picture 19" descr="A picture containing text, clipart&#10;&#10;Description automatically generated">
            <a:extLst>
              <a:ext uri="{FF2B5EF4-FFF2-40B4-BE49-F238E27FC236}">
                <a16:creationId xmlns:a16="http://schemas.microsoft.com/office/drawing/2014/main" id="{19B0B2E1-FC73-4769-ACAC-E998240213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7429" y="2709782"/>
            <a:ext cx="3927900" cy="1438436"/>
          </a:xfrm>
          <a:prstGeom prst="rect">
            <a:avLst/>
          </a:prstGeom>
        </p:spPr>
      </p:pic>
      <p:sp>
        <p:nvSpPr>
          <p:cNvPr id="21" name="Content Placeholder 2">
            <a:extLst>
              <a:ext uri="{FF2B5EF4-FFF2-40B4-BE49-F238E27FC236}">
                <a16:creationId xmlns:a16="http://schemas.microsoft.com/office/drawing/2014/main" id="{FE4BCC41-BE84-4595-BFE1-3C612941F967}"/>
              </a:ext>
            </a:extLst>
          </p:cNvPr>
          <p:cNvSpPr>
            <a:spLocks noGrp="1"/>
          </p:cNvSpPr>
          <p:nvPr>
            <p:ph idx="14" hasCustomPrompt="1"/>
          </p:nvPr>
        </p:nvSpPr>
        <p:spPr>
          <a:xfrm>
            <a:off x="360456" y="5531557"/>
            <a:ext cx="5007321" cy="417788"/>
          </a:xfrm>
        </p:spPr>
        <p:txBody>
          <a:bodyPr>
            <a:noAutofit/>
          </a:bodyPr>
          <a:lstStyle>
            <a:lvl1pPr marL="0">
              <a:buNone/>
              <a:defRPr sz="4000">
                <a:solidFill>
                  <a:schemeClr val="bg1"/>
                </a:solidFill>
                <a:effectLst/>
                <a:latin typeface="Font Awesome 5 Brands Regular" panose="02000503000000000000" pitchFamily="50"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  </a:t>
            </a:r>
            <a:endParaRPr lang="en-GB" dirty="0"/>
          </a:p>
        </p:txBody>
      </p:sp>
    </p:spTree>
    <p:extLst>
      <p:ext uri="{BB962C8B-B14F-4D97-AF65-F5344CB8AC3E}">
        <p14:creationId xmlns:p14="http://schemas.microsoft.com/office/powerpoint/2010/main" val="1122217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double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880B-8BFB-451D-A8FD-C1A4B782BE52}"/>
              </a:ext>
            </a:extLst>
          </p:cNvPr>
          <p:cNvSpPr>
            <a:spLocks noGrp="1"/>
          </p:cNvSpPr>
          <p:nvPr>
            <p:ph type="title" hasCustomPrompt="1"/>
          </p:nvPr>
        </p:nvSpPr>
        <p:spPr>
          <a:xfrm>
            <a:off x="6346478" y="365125"/>
            <a:ext cx="5007322" cy="1325563"/>
          </a:xfrm>
        </p:spPr>
        <p:txBody>
          <a:bodyPr/>
          <a:lstStyle>
            <a:lvl1pPr>
              <a:defRPr>
                <a:solidFill>
                  <a:srgbClr val="00A39E"/>
                </a:solidFill>
                <a:latin typeface="Nobel Black" panose="02000603040000020004" pitchFamily="50" charset="0"/>
              </a:defRPr>
            </a:lvl1pPr>
          </a:lstStyle>
          <a:p>
            <a:r>
              <a:rPr lang="en-US" dirty="0"/>
              <a:t>SLIDE TITLE</a:t>
            </a:r>
            <a:endParaRPr lang="en-GB" dirty="0"/>
          </a:p>
        </p:txBody>
      </p:sp>
      <p:sp>
        <p:nvSpPr>
          <p:cNvPr id="7" name="Rectangle 6">
            <a:extLst>
              <a:ext uri="{FF2B5EF4-FFF2-40B4-BE49-F238E27FC236}">
                <a16:creationId xmlns:a16="http://schemas.microsoft.com/office/drawing/2014/main" id="{70EBF8EB-9C4B-40AA-9A57-405EB08BA016}"/>
              </a:ext>
            </a:extLst>
          </p:cNvPr>
          <p:cNvSpPr/>
          <p:nvPr userDrawn="1"/>
        </p:nvSpPr>
        <p:spPr>
          <a:xfrm>
            <a:off x="-217279" y="-244444"/>
            <a:ext cx="6313279" cy="6421407"/>
          </a:xfrm>
          <a:prstGeom prst="rect">
            <a:avLst/>
          </a:prstGeom>
          <a:solidFill>
            <a:srgbClr val="00A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F8A3237A-A1A6-44CC-A02C-A37F1394A3B8}"/>
              </a:ext>
            </a:extLst>
          </p:cNvPr>
          <p:cNvSpPr>
            <a:spLocks noGrp="1"/>
          </p:cNvSpPr>
          <p:nvPr>
            <p:ph idx="1" hasCustomPrompt="1"/>
          </p:nvPr>
        </p:nvSpPr>
        <p:spPr>
          <a:xfrm>
            <a:off x="6346478" y="1825625"/>
            <a:ext cx="5007321" cy="4351338"/>
          </a:xfrm>
        </p:spPr>
        <p:txBody>
          <a:bodyPr/>
          <a:lstStyle>
            <a:lvl1pPr marL="0">
              <a:buNone/>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This area can be used for body text and slide content.</a:t>
            </a:r>
            <a:endParaRPr lang="en-GB" dirty="0"/>
          </a:p>
        </p:txBody>
      </p:sp>
      <p:sp>
        <p:nvSpPr>
          <p:cNvPr id="9" name="Picture Placeholder 8">
            <a:extLst>
              <a:ext uri="{FF2B5EF4-FFF2-40B4-BE49-F238E27FC236}">
                <a16:creationId xmlns:a16="http://schemas.microsoft.com/office/drawing/2014/main" id="{5D656F1F-D89A-4BA2-BE73-DAD59F5A8518}"/>
              </a:ext>
            </a:extLst>
          </p:cNvPr>
          <p:cNvSpPr>
            <a:spLocks noGrp="1"/>
          </p:cNvSpPr>
          <p:nvPr>
            <p:ph type="pic" sz="quarter" idx="10"/>
          </p:nvPr>
        </p:nvSpPr>
        <p:spPr>
          <a:xfrm>
            <a:off x="-217488" y="0"/>
            <a:ext cx="3151188" cy="5295900"/>
          </a:xfrm>
        </p:spPr>
        <p:txBody>
          <a:bodyPr/>
          <a:lstStyle/>
          <a:p>
            <a:endParaRPr lang="en-GB" dirty="0"/>
          </a:p>
        </p:txBody>
      </p:sp>
      <p:sp>
        <p:nvSpPr>
          <p:cNvPr id="10" name="Picture Placeholder 8">
            <a:extLst>
              <a:ext uri="{FF2B5EF4-FFF2-40B4-BE49-F238E27FC236}">
                <a16:creationId xmlns:a16="http://schemas.microsoft.com/office/drawing/2014/main" id="{3918A86F-5648-47E5-8D1E-965C052D737B}"/>
              </a:ext>
            </a:extLst>
          </p:cNvPr>
          <p:cNvSpPr>
            <a:spLocks noGrp="1"/>
          </p:cNvSpPr>
          <p:nvPr>
            <p:ph type="pic" sz="quarter" idx="11"/>
          </p:nvPr>
        </p:nvSpPr>
        <p:spPr>
          <a:xfrm>
            <a:off x="2944812" y="1317625"/>
            <a:ext cx="3151188" cy="5540375"/>
          </a:xfrm>
        </p:spPr>
        <p:txBody>
          <a:bodyPr/>
          <a:lstStyle/>
          <a:p>
            <a:endParaRPr lang="en-GB"/>
          </a:p>
        </p:txBody>
      </p:sp>
      <p:cxnSp>
        <p:nvCxnSpPr>
          <p:cNvPr id="12" name="Straight Connector 11">
            <a:extLst>
              <a:ext uri="{FF2B5EF4-FFF2-40B4-BE49-F238E27FC236}">
                <a16:creationId xmlns:a16="http://schemas.microsoft.com/office/drawing/2014/main" id="{B1534238-7AAB-4273-94D7-6B6B300C6666}"/>
              </a:ext>
            </a:extLst>
          </p:cNvPr>
          <p:cNvCxnSpPr>
            <a:cxnSpLocks/>
            <a:endCxn id="16" idx="1"/>
          </p:cNvCxnSpPr>
          <p:nvPr userDrawn="1"/>
        </p:nvCxnSpPr>
        <p:spPr>
          <a:xfrm flipV="1">
            <a:off x="251697" y="6509442"/>
            <a:ext cx="9053529" cy="4946"/>
          </a:xfrm>
          <a:prstGeom prst="line">
            <a:avLst/>
          </a:prstGeom>
          <a:ln w="25400">
            <a:solidFill>
              <a:srgbClr val="00A39E"/>
            </a:solidFill>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05CB5527-2DCE-4EFC-A51A-8BE60D20C852}"/>
              </a:ext>
            </a:extLst>
          </p:cNvPr>
          <p:cNvSpPr txBox="1"/>
          <p:nvPr userDrawn="1"/>
        </p:nvSpPr>
        <p:spPr>
          <a:xfrm>
            <a:off x="9305226" y="6324776"/>
            <a:ext cx="2168166" cy="369332"/>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cs typeface="Roboto" panose="02000000000000000000" pitchFamily="2" charset="0"/>
              </a:rPr>
              <a:t>www.hopinto.co.uk</a:t>
            </a:r>
            <a:endParaRPr lang="en-GB"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380424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plit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597DB2F-5C1D-429B-89DE-DEFBEA5CF476}"/>
              </a:ext>
            </a:extLst>
          </p:cNvPr>
          <p:cNvSpPr>
            <a:spLocks noGrp="1"/>
          </p:cNvSpPr>
          <p:nvPr>
            <p:ph type="pic" sz="quarter" idx="10"/>
          </p:nvPr>
        </p:nvSpPr>
        <p:spPr>
          <a:xfrm>
            <a:off x="6410228" y="0"/>
            <a:ext cx="5781772" cy="6052007"/>
          </a:xfrm>
        </p:spPr>
        <p:txBody>
          <a:bodyPr/>
          <a:lstStyle/>
          <a:p>
            <a:endParaRPr lang="en-GB" dirty="0"/>
          </a:p>
        </p:txBody>
      </p:sp>
      <p:sp>
        <p:nvSpPr>
          <p:cNvPr id="7" name="Rectangle 6">
            <a:extLst>
              <a:ext uri="{FF2B5EF4-FFF2-40B4-BE49-F238E27FC236}">
                <a16:creationId xmlns:a16="http://schemas.microsoft.com/office/drawing/2014/main" id="{70EBF8EB-9C4B-40AA-9A57-405EB08BA016}"/>
              </a:ext>
            </a:extLst>
          </p:cNvPr>
          <p:cNvSpPr/>
          <p:nvPr userDrawn="1"/>
        </p:nvSpPr>
        <p:spPr>
          <a:xfrm>
            <a:off x="1" y="6052007"/>
            <a:ext cx="12191999" cy="805993"/>
          </a:xfrm>
          <a:prstGeom prst="rect">
            <a:avLst/>
          </a:prstGeom>
          <a:solidFill>
            <a:srgbClr val="00A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554880B-8BFB-451D-A8FD-C1A4B782BE52}"/>
              </a:ext>
            </a:extLst>
          </p:cNvPr>
          <p:cNvSpPr>
            <a:spLocks noGrp="1"/>
          </p:cNvSpPr>
          <p:nvPr>
            <p:ph type="title" hasCustomPrompt="1"/>
          </p:nvPr>
        </p:nvSpPr>
        <p:spPr>
          <a:xfrm>
            <a:off x="426447" y="365125"/>
            <a:ext cx="5469036" cy="1325563"/>
          </a:xfrm>
        </p:spPr>
        <p:txBody>
          <a:bodyPr/>
          <a:lstStyle>
            <a:lvl1pPr>
              <a:defRPr>
                <a:solidFill>
                  <a:srgbClr val="00A39E"/>
                </a:solidFill>
                <a:latin typeface="Nobel Black" panose="02000603040000020004" pitchFamily="50" charset="0"/>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F8A3237A-A1A6-44CC-A02C-A37F1394A3B8}"/>
              </a:ext>
            </a:extLst>
          </p:cNvPr>
          <p:cNvSpPr>
            <a:spLocks noGrp="1"/>
          </p:cNvSpPr>
          <p:nvPr>
            <p:ph idx="1" hasCustomPrompt="1"/>
          </p:nvPr>
        </p:nvSpPr>
        <p:spPr>
          <a:xfrm>
            <a:off x="426447" y="1825625"/>
            <a:ext cx="5469036" cy="4351338"/>
          </a:xfrm>
        </p:spPr>
        <p:txBody>
          <a:bodyPr/>
          <a:lstStyle>
            <a:lvl1pPr marL="0">
              <a:buNone/>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This area can be used for body text and slide content.</a:t>
            </a:r>
            <a:endParaRPr lang="en-GB" dirty="0"/>
          </a:p>
        </p:txBody>
      </p:sp>
      <p:cxnSp>
        <p:nvCxnSpPr>
          <p:cNvPr id="12" name="Straight Connector 11">
            <a:extLst>
              <a:ext uri="{FF2B5EF4-FFF2-40B4-BE49-F238E27FC236}">
                <a16:creationId xmlns:a16="http://schemas.microsoft.com/office/drawing/2014/main" id="{B1534238-7AAB-4273-94D7-6B6B300C6666}"/>
              </a:ext>
            </a:extLst>
          </p:cNvPr>
          <p:cNvCxnSpPr>
            <a:cxnSpLocks/>
            <a:endCxn id="16" idx="1"/>
          </p:cNvCxnSpPr>
          <p:nvPr userDrawn="1"/>
        </p:nvCxnSpPr>
        <p:spPr>
          <a:xfrm flipV="1">
            <a:off x="251697" y="6509442"/>
            <a:ext cx="9053529" cy="4946"/>
          </a:xfrm>
          <a:prstGeom prst="line">
            <a:avLst/>
          </a:prstGeom>
          <a:ln w="25400">
            <a:solidFill>
              <a:schemeClr val="bg1"/>
            </a:solidFill>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05CB5527-2DCE-4EFC-A51A-8BE60D20C852}"/>
              </a:ext>
            </a:extLst>
          </p:cNvPr>
          <p:cNvSpPr txBox="1"/>
          <p:nvPr userDrawn="1"/>
        </p:nvSpPr>
        <p:spPr>
          <a:xfrm>
            <a:off x="9305226" y="6324776"/>
            <a:ext cx="2168166" cy="369332"/>
          </a:xfrm>
          <a:prstGeom prst="rect">
            <a:avLst/>
          </a:prstGeom>
          <a:noFill/>
        </p:spPr>
        <p:txBody>
          <a:bodyPr wrap="square" rtlCol="0">
            <a:spAutoFit/>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www.hopinto.co.uk</a:t>
            </a: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77246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880B-8BFB-451D-A8FD-C1A4B782BE52}"/>
              </a:ext>
            </a:extLst>
          </p:cNvPr>
          <p:cNvSpPr>
            <a:spLocks noGrp="1"/>
          </p:cNvSpPr>
          <p:nvPr>
            <p:ph type="title" hasCustomPrompt="1"/>
          </p:nvPr>
        </p:nvSpPr>
        <p:spPr>
          <a:xfrm>
            <a:off x="426447" y="365125"/>
            <a:ext cx="5469036" cy="1325563"/>
          </a:xfrm>
        </p:spPr>
        <p:txBody>
          <a:bodyPr/>
          <a:lstStyle>
            <a:lvl1pPr>
              <a:defRPr>
                <a:solidFill>
                  <a:srgbClr val="00A39E"/>
                </a:solidFill>
                <a:latin typeface="Nobel Black" panose="02000603040000020004" pitchFamily="50" charset="0"/>
              </a:defRPr>
            </a:lvl1pPr>
          </a:lstStyle>
          <a:p>
            <a:r>
              <a:rPr lang="en-US" dirty="0"/>
              <a:t>SLIDE TITLE</a:t>
            </a:r>
            <a:endParaRPr lang="en-GB" dirty="0"/>
          </a:p>
        </p:txBody>
      </p:sp>
      <p:sp>
        <p:nvSpPr>
          <p:cNvPr id="7" name="Rectangle 6">
            <a:extLst>
              <a:ext uri="{FF2B5EF4-FFF2-40B4-BE49-F238E27FC236}">
                <a16:creationId xmlns:a16="http://schemas.microsoft.com/office/drawing/2014/main" id="{70EBF8EB-9C4B-40AA-9A57-405EB08BA016}"/>
              </a:ext>
            </a:extLst>
          </p:cNvPr>
          <p:cNvSpPr/>
          <p:nvPr userDrawn="1"/>
        </p:nvSpPr>
        <p:spPr>
          <a:xfrm>
            <a:off x="9096866" y="-193015"/>
            <a:ext cx="6521640" cy="7051016"/>
          </a:xfrm>
          <a:prstGeom prst="rect">
            <a:avLst/>
          </a:prstGeom>
          <a:solidFill>
            <a:srgbClr val="00A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F8A3237A-A1A6-44CC-A02C-A37F1394A3B8}"/>
              </a:ext>
            </a:extLst>
          </p:cNvPr>
          <p:cNvSpPr>
            <a:spLocks noGrp="1"/>
          </p:cNvSpPr>
          <p:nvPr>
            <p:ph idx="1" hasCustomPrompt="1"/>
          </p:nvPr>
        </p:nvSpPr>
        <p:spPr>
          <a:xfrm>
            <a:off x="426447" y="1825625"/>
            <a:ext cx="5469036" cy="4351338"/>
          </a:xfrm>
        </p:spPr>
        <p:txBody>
          <a:bodyPr/>
          <a:lstStyle>
            <a:lvl1pPr marL="0">
              <a:buNone/>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This area can be used for body text and slide content.</a:t>
            </a:r>
            <a:endParaRPr lang="en-GB" dirty="0"/>
          </a:p>
        </p:txBody>
      </p:sp>
      <p:cxnSp>
        <p:nvCxnSpPr>
          <p:cNvPr id="12" name="Straight Connector 11">
            <a:extLst>
              <a:ext uri="{FF2B5EF4-FFF2-40B4-BE49-F238E27FC236}">
                <a16:creationId xmlns:a16="http://schemas.microsoft.com/office/drawing/2014/main" id="{B1534238-7AAB-4273-94D7-6B6B300C6666}"/>
              </a:ext>
            </a:extLst>
          </p:cNvPr>
          <p:cNvCxnSpPr>
            <a:cxnSpLocks/>
            <a:endCxn id="16" idx="1"/>
          </p:cNvCxnSpPr>
          <p:nvPr userDrawn="1"/>
        </p:nvCxnSpPr>
        <p:spPr>
          <a:xfrm flipV="1">
            <a:off x="251697" y="6509442"/>
            <a:ext cx="9053529" cy="4946"/>
          </a:xfrm>
          <a:prstGeom prst="line">
            <a:avLst/>
          </a:prstGeom>
          <a:ln w="25400">
            <a:solidFill>
              <a:srgbClr val="00A39E"/>
            </a:solidFill>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05CB5527-2DCE-4EFC-A51A-8BE60D20C852}"/>
              </a:ext>
            </a:extLst>
          </p:cNvPr>
          <p:cNvSpPr txBox="1"/>
          <p:nvPr userDrawn="1"/>
        </p:nvSpPr>
        <p:spPr>
          <a:xfrm>
            <a:off x="9305226" y="6324776"/>
            <a:ext cx="2168166" cy="369332"/>
          </a:xfrm>
          <a:prstGeom prst="rect">
            <a:avLst/>
          </a:prstGeom>
          <a:noFill/>
        </p:spPr>
        <p:txBody>
          <a:bodyPr wrap="square" rtlCol="0">
            <a:spAutoFit/>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www.hopinto.co.uk</a:t>
            </a: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 name="Picture Placeholder 4">
            <a:extLst>
              <a:ext uri="{FF2B5EF4-FFF2-40B4-BE49-F238E27FC236}">
                <a16:creationId xmlns:a16="http://schemas.microsoft.com/office/drawing/2014/main" id="{D597DB2F-5C1D-429B-89DE-DEFBEA5CF476}"/>
              </a:ext>
            </a:extLst>
          </p:cNvPr>
          <p:cNvSpPr>
            <a:spLocks noGrp="1"/>
          </p:cNvSpPr>
          <p:nvPr>
            <p:ph type="pic" sz="quarter" idx="10"/>
          </p:nvPr>
        </p:nvSpPr>
        <p:spPr>
          <a:xfrm>
            <a:off x="6410228" y="0"/>
            <a:ext cx="5781772" cy="3622675"/>
          </a:xfrm>
        </p:spPr>
        <p:txBody>
          <a:bodyPr/>
          <a:lstStyle/>
          <a:p>
            <a:endParaRPr lang="en-GB"/>
          </a:p>
        </p:txBody>
      </p:sp>
      <p:sp>
        <p:nvSpPr>
          <p:cNvPr id="8" name="Text Placeholder 7">
            <a:extLst>
              <a:ext uri="{FF2B5EF4-FFF2-40B4-BE49-F238E27FC236}">
                <a16:creationId xmlns:a16="http://schemas.microsoft.com/office/drawing/2014/main" id="{DBEB1C4C-65F9-40DD-AA5A-A37427A5EA7A}"/>
              </a:ext>
            </a:extLst>
          </p:cNvPr>
          <p:cNvSpPr>
            <a:spLocks noGrp="1"/>
          </p:cNvSpPr>
          <p:nvPr>
            <p:ph type="body" sz="quarter" idx="11" hasCustomPrompt="1"/>
          </p:nvPr>
        </p:nvSpPr>
        <p:spPr>
          <a:xfrm>
            <a:off x="9635860" y="4059324"/>
            <a:ext cx="2289044" cy="1851281"/>
          </a:xfrm>
        </p:spPr>
        <p:txBody>
          <a:bodyPr/>
          <a:lstStyle>
            <a:lvl1pPr algn="r">
              <a:buNone/>
              <a:defRPr>
                <a:solidFill>
                  <a:schemeClr val="bg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dirty="0"/>
              <a:t>This area can be used for body text and slide content</a:t>
            </a:r>
          </a:p>
        </p:txBody>
      </p:sp>
    </p:spTree>
    <p:extLst>
      <p:ext uri="{BB962C8B-B14F-4D97-AF65-F5344CB8AC3E}">
        <p14:creationId xmlns:p14="http://schemas.microsoft.com/office/powerpoint/2010/main" val="17870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con Features slid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1534238-7AAB-4273-94D7-6B6B300C6666}"/>
              </a:ext>
            </a:extLst>
          </p:cNvPr>
          <p:cNvCxnSpPr>
            <a:cxnSpLocks/>
            <a:endCxn id="16" idx="1"/>
          </p:cNvCxnSpPr>
          <p:nvPr userDrawn="1"/>
        </p:nvCxnSpPr>
        <p:spPr>
          <a:xfrm flipV="1">
            <a:off x="251697" y="6509442"/>
            <a:ext cx="9053529" cy="4946"/>
          </a:xfrm>
          <a:prstGeom prst="line">
            <a:avLst/>
          </a:prstGeom>
          <a:ln w="25400">
            <a:solidFill>
              <a:srgbClr val="00A39E"/>
            </a:solidFill>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05CB5527-2DCE-4EFC-A51A-8BE60D20C852}"/>
              </a:ext>
            </a:extLst>
          </p:cNvPr>
          <p:cNvSpPr txBox="1"/>
          <p:nvPr userDrawn="1"/>
        </p:nvSpPr>
        <p:spPr>
          <a:xfrm>
            <a:off x="9305226" y="6324776"/>
            <a:ext cx="2168166" cy="369332"/>
          </a:xfrm>
          <a:prstGeom prst="rect">
            <a:avLst/>
          </a:prstGeom>
          <a:noFill/>
        </p:spPr>
        <p:txBody>
          <a:bodyPr wrap="square" rtlCol="0">
            <a:spAutoFit/>
          </a:bodyPr>
          <a:lstStyle/>
          <a:p>
            <a:r>
              <a:rPr lang="en-US" dirty="0">
                <a:solidFill>
                  <a:schemeClr val="tx1"/>
                </a:solidFill>
                <a:latin typeface="Roboto" panose="02000000000000000000" pitchFamily="2" charset="0"/>
                <a:ea typeface="Roboto" panose="02000000000000000000" pitchFamily="2" charset="0"/>
                <a:cs typeface="Roboto" panose="02000000000000000000" pitchFamily="2" charset="0"/>
              </a:rPr>
              <a:t>www.hopinto.co.uk</a:t>
            </a:r>
            <a:endParaRPr lang="en-GB"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8554D85D-9635-49B5-B564-F0FB46DFC234}"/>
              </a:ext>
            </a:extLst>
          </p:cNvPr>
          <p:cNvSpPr>
            <a:spLocks noGrp="1"/>
          </p:cNvSpPr>
          <p:nvPr>
            <p:ph type="pic" sz="quarter" idx="10" hasCustomPrompt="1"/>
          </p:nvPr>
        </p:nvSpPr>
        <p:spPr>
          <a:xfrm>
            <a:off x="1114605" y="2611798"/>
            <a:ext cx="1693862" cy="1693862"/>
          </a:xfrm>
        </p:spPr>
        <p:txBody>
          <a:bodyPr/>
          <a:lstStyle>
            <a:lvl1pPr>
              <a:defRPr/>
            </a:lvl1pPr>
          </a:lstStyle>
          <a:p>
            <a:r>
              <a:rPr lang="en-US" dirty="0"/>
              <a:t>Icon</a:t>
            </a:r>
            <a:endParaRPr lang="en-GB" dirty="0"/>
          </a:p>
        </p:txBody>
      </p:sp>
      <p:sp>
        <p:nvSpPr>
          <p:cNvPr id="13" name="Picture Placeholder 9">
            <a:extLst>
              <a:ext uri="{FF2B5EF4-FFF2-40B4-BE49-F238E27FC236}">
                <a16:creationId xmlns:a16="http://schemas.microsoft.com/office/drawing/2014/main" id="{D4B55FE3-333D-4A15-AAEC-1883DFF8C83B}"/>
              </a:ext>
            </a:extLst>
          </p:cNvPr>
          <p:cNvSpPr>
            <a:spLocks noGrp="1"/>
          </p:cNvSpPr>
          <p:nvPr>
            <p:ph type="pic" sz="quarter" idx="11" hasCustomPrompt="1"/>
          </p:nvPr>
        </p:nvSpPr>
        <p:spPr>
          <a:xfrm>
            <a:off x="3854152" y="2611798"/>
            <a:ext cx="1693862" cy="1693862"/>
          </a:xfrm>
        </p:spPr>
        <p:txBody>
          <a:bodyPr/>
          <a:lstStyle>
            <a:lvl1pPr>
              <a:defRPr/>
            </a:lvl1pPr>
          </a:lstStyle>
          <a:p>
            <a:r>
              <a:rPr lang="en-US" dirty="0"/>
              <a:t>Icon</a:t>
            </a:r>
            <a:endParaRPr lang="en-GB" dirty="0"/>
          </a:p>
        </p:txBody>
      </p:sp>
      <p:sp>
        <p:nvSpPr>
          <p:cNvPr id="14" name="Picture Placeholder 9">
            <a:extLst>
              <a:ext uri="{FF2B5EF4-FFF2-40B4-BE49-F238E27FC236}">
                <a16:creationId xmlns:a16="http://schemas.microsoft.com/office/drawing/2014/main" id="{E43E7684-675D-4154-9913-7FA0934EC15B}"/>
              </a:ext>
            </a:extLst>
          </p:cNvPr>
          <p:cNvSpPr>
            <a:spLocks noGrp="1"/>
          </p:cNvSpPr>
          <p:nvPr>
            <p:ph type="pic" sz="quarter" idx="12" hasCustomPrompt="1"/>
          </p:nvPr>
        </p:nvSpPr>
        <p:spPr>
          <a:xfrm>
            <a:off x="6593699" y="2611798"/>
            <a:ext cx="1693862" cy="1693862"/>
          </a:xfrm>
        </p:spPr>
        <p:txBody>
          <a:bodyPr/>
          <a:lstStyle>
            <a:lvl1pPr>
              <a:defRPr/>
            </a:lvl1pPr>
          </a:lstStyle>
          <a:p>
            <a:r>
              <a:rPr lang="en-US" dirty="0"/>
              <a:t>Icon</a:t>
            </a:r>
            <a:endParaRPr lang="en-GB" dirty="0"/>
          </a:p>
        </p:txBody>
      </p:sp>
      <p:sp>
        <p:nvSpPr>
          <p:cNvPr id="15" name="Picture Placeholder 9">
            <a:extLst>
              <a:ext uri="{FF2B5EF4-FFF2-40B4-BE49-F238E27FC236}">
                <a16:creationId xmlns:a16="http://schemas.microsoft.com/office/drawing/2014/main" id="{FC96B8BA-D45B-4C70-A544-BCFC4ACB0255}"/>
              </a:ext>
            </a:extLst>
          </p:cNvPr>
          <p:cNvSpPr>
            <a:spLocks noGrp="1"/>
          </p:cNvSpPr>
          <p:nvPr>
            <p:ph type="pic" sz="quarter" idx="13" hasCustomPrompt="1"/>
          </p:nvPr>
        </p:nvSpPr>
        <p:spPr>
          <a:xfrm>
            <a:off x="9333246" y="2611798"/>
            <a:ext cx="1693862" cy="1693862"/>
          </a:xfrm>
        </p:spPr>
        <p:txBody>
          <a:bodyPr/>
          <a:lstStyle>
            <a:lvl1pPr>
              <a:defRPr/>
            </a:lvl1pPr>
          </a:lstStyle>
          <a:p>
            <a:r>
              <a:rPr lang="en-US" dirty="0"/>
              <a:t>Icon</a:t>
            </a:r>
            <a:endParaRPr lang="en-GB" dirty="0"/>
          </a:p>
        </p:txBody>
      </p:sp>
      <p:sp>
        <p:nvSpPr>
          <p:cNvPr id="17" name="Text Placeholder 16">
            <a:extLst>
              <a:ext uri="{FF2B5EF4-FFF2-40B4-BE49-F238E27FC236}">
                <a16:creationId xmlns:a16="http://schemas.microsoft.com/office/drawing/2014/main" id="{4AA09A6E-79B6-41D8-B436-A310D7F89A88}"/>
              </a:ext>
            </a:extLst>
          </p:cNvPr>
          <p:cNvSpPr>
            <a:spLocks noGrp="1"/>
          </p:cNvSpPr>
          <p:nvPr>
            <p:ph type="body" sz="quarter" idx="14" hasCustomPrompt="1"/>
          </p:nvPr>
        </p:nvSpPr>
        <p:spPr>
          <a:xfrm>
            <a:off x="731223" y="4490326"/>
            <a:ext cx="2460625" cy="302971"/>
          </a:xfrm>
        </p:spPr>
        <p:txBody>
          <a:bodyPr>
            <a:normAutofit/>
          </a:bodyPr>
          <a:lstStyle>
            <a:lvl1pPr algn="ctr">
              <a:buNone/>
              <a:defRPr sz="2000">
                <a:solidFill>
                  <a:srgbClr val="00A39E"/>
                </a:solidFill>
                <a:latin typeface="Nobel Black" panose="02000603040000020004" pitchFamily="50" charset="0"/>
                <a:ea typeface="Roboto" panose="02000000000000000000" pitchFamily="2" charset="0"/>
                <a:cs typeface="Roboto" panose="02000000000000000000" pitchFamily="2" charset="0"/>
              </a:defRPr>
            </a:lvl1pPr>
          </a:lstStyle>
          <a:p>
            <a:pPr lvl="0"/>
            <a:r>
              <a:rPr lang="en-US" dirty="0"/>
              <a:t>TITLE</a:t>
            </a:r>
            <a:endParaRPr lang="en-GB" dirty="0"/>
          </a:p>
        </p:txBody>
      </p:sp>
      <p:sp>
        <p:nvSpPr>
          <p:cNvPr id="18" name="Text Placeholder 16">
            <a:extLst>
              <a:ext uri="{FF2B5EF4-FFF2-40B4-BE49-F238E27FC236}">
                <a16:creationId xmlns:a16="http://schemas.microsoft.com/office/drawing/2014/main" id="{1A78C31A-B36E-4129-B68C-DB54A3F8268E}"/>
              </a:ext>
            </a:extLst>
          </p:cNvPr>
          <p:cNvSpPr>
            <a:spLocks noGrp="1"/>
          </p:cNvSpPr>
          <p:nvPr>
            <p:ph type="body" sz="quarter" idx="15" hasCustomPrompt="1"/>
          </p:nvPr>
        </p:nvSpPr>
        <p:spPr>
          <a:xfrm>
            <a:off x="3470770" y="4490326"/>
            <a:ext cx="2460625" cy="302971"/>
          </a:xfrm>
        </p:spPr>
        <p:txBody>
          <a:bodyPr>
            <a:normAutofit/>
          </a:bodyPr>
          <a:lstStyle>
            <a:lvl1pPr algn="ctr">
              <a:buNone/>
              <a:defRPr sz="2000">
                <a:solidFill>
                  <a:srgbClr val="00A39E"/>
                </a:solidFill>
                <a:latin typeface="Nobel Black" panose="02000603040000020004" pitchFamily="50" charset="0"/>
                <a:ea typeface="Roboto" panose="02000000000000000000" pitchFamily="2" charset="0"/>
                <a:cs typeface="Roboto" panose="02000000000000000000" pitchFamily="2" charset="0"/>
              </a:defRPr>
            </a:lvl1pPr>
          </a:lstStyle>
          <a:p>
            <a:pPr lvl="0"/>
            <a:r>
              <a:rPr lang="en-US" dirty="0"/>
              <a:t>TITLE</a:t>
            </a:r>
            <a:endParaRPr lang="en-GB" dirty="0"/>
          </a:p>
        </p:txBody>
      </p:sp>
      <p:sp>
        <p:nvSpPr>
          <p:cNvPr id="19" name="Text Placeholder 16">
            <a:extLst>
              <a:ext uri="{FF2B5EF4-FFF2-40B4-BE49-F238E27FC236}">
                <a16:creationId xmlns:a16="http://schemas.microsoft.com/office/drawing/2014/main" id="{45CA4D8A-6207-4517-8ED6-007C78EB33EA}"/>
              </a:ext>
            </a:extLst>
          </p:cNvPr>
          <p:cNvSpPr>
            <a:spLocks noGrp="1"/>
          </p:cNvSpPr>
          <p:nvPr>
            <p:ph type="body" sz="quarter" idx="16" hasCustomPrompt="1"/>
          </p:nvPr>
        </p:nvSpPr>
        <p:spPr>
          <a:xfrm>
            <a:off x="6210317" y="4490326"/>
            <a:ext cx="2460625" cy="298025"/>
          </a:xfrm>
        </p:spPr>
        <p:txBody>
          <a:bodyPr>
            <a:normAutofit/>
          </a:bodyPr>
          <a:lstStyle>
            <a:lvl1pPr algn="ctr">
              <a:buNone/>
              <a:defRPr sz="2000">
                <a:solidFill>
                  <a:srgbClr val="00A39E"/>
                </a:solidFill>
                <a:latin typeface="Nobel Black" panose="02000603040000020004" pitchFamily="50" charset="0"/>
                <a:ea typeface="Roboto" panose="02000000000000000000" pitchFamily="2" charset="0"/>
                <a:cs typeface="Roboto" panose="02000000000000000000" pitchFamily="2" charset="0"/>
              </a:defRPr>
            </a:lvl1pPr>
          </a:lstStyle>
          <a:p>
            <a:pPr lvl="0"/>
            <a:r>
              <a:rPr lang="en-US" dirty="0"/>
              <a:t>TITLE</a:t>
            </a:r>
            <a:endParaRPr lang="en-GB" dirty="0"/>
          </a:p>
        </p:txBody>
      </p:sp>
      <p:sp>
        <p:nvSpPr>
          <p:cNvPr id="20" name="Text Placeholder 16">
            <a:extLst>
              <a:ext uri="{FF2B5EF4-FFF2-40B4-BE49-F238E27FC236}">
                <a16:creationId xmlns:a16="http://schemas.microsoft.com/office/drawing/2014/main" id="{B6A1C7C5-E80A-46CE-9E2D-05FC076D9B01}"/>
              </a:ext>
            </a:extLst>
          </p:cNvPr>
          <p:cNvSpPr>
            <a:spLocks noGrp="1"/>
          </p:cNvSpPr>
          <p:nvPr>
            <p:ph type="body" sz="quarter" idx="17" hasCustomPrompt="1"/>
          </p:nvPr>
        </p:nvSpPr>
        <p:spPr>
          <a:xfrm>
            <a:off x="8949864" y="4490325"/>
            <a:ext cx="2460625" cy="302971"/>
          </a:xfrm>
        </p:spPr>
        <p:txBody>
          <a:bodyPr>
            <a:normAutofit/>
          </a:bodyPr>
          <a:lstStyle>
            <a:lvl1pPr algn="ctr">
              <a:buNone/>
              <a:defRPr sz="2000">
                <a:solidFill>
                  <a:srgbClr val="00A39E"/>
                </a:solidFill>
                <a:latin typeface="Nobel Black" panose="02000603040000020004" pitchFamily="50" charset="0"/>
                <a:ea typeface="Roboto" panose="02000000000000000000" pitchFamily="2" charset="0"/>
                <a:cs typeface="Roboto" panose="02000000000000000000" pitchFamily="2" charset="0"/>
              </a:defRPr>
            </a:lvl1pPr>
          </a:lstStyle>
          <a:p>
            <a:pPr lvl="0"/>
            <a:r>
              <a:rPr lang="en-US" dirty="0"/>
              <a:t>TITLE</a:t>
            </a:r>
            <a:endParaRPr lang="en-GB" dirty="0"/>
          </a:p>
        </p:txBody>
      </p:sp>
      <p:sp>
        <p:nvSpPr>
          <p:cNvPr id="23" name="Text Placeholder 16">
            <a:extLst>
              <a:ext uri="{FF2B5EF4-FFF2-40B4-BE49-F238E27FC236}">
                <a16:creationId xmlns:a16="http://schemas.microsoft.com/office/drawing/2014/main" id="{D4B4C195-C4E2-4576-8C6B-14BD22D4EEC9}"/>
              </a:ext>
            </a:extLst>
          </p:cNvPr>
          <p:cNvSpPr>
            <a:spLocks noGrp="1"/>
          </p:cNvSpPr>
          <p:nvPr>
            <p:ph type="body" sz="quarter" idx="18" hasCustomPrompt="1"/>
          </p:nvPr>
        </p:nvSpPr>
        <p:spPr>
          <a:xfrm>
            <a:off x="731223" y="4863233"/>
            <a:ext cx="2460625" cy="953838"/>
          </a:xfrm>
        </p:spPr>
        <p:txBody>
          <a:bodyPr>
            <a:normAutofit/>
          </a:bodyPr>
          <a:lstStyle>
            <a:lvl1pPr algn="ctr">
              <a:buNone/>
              <a:defRPr sz="16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Text</a:t>
            </a:r>
            <a:endParaRPr lang="en-GB" dirty="0"/>
          </a:p>
        </p:txBody>
      </p:sp>
      <p:sp>
        <p:nvSpPr>
          <p:cNvPr id="24" name="Text Placeholder 16">
            <a:extLst>
              <a:ext uri="{FF2B5EF4-FFF2-40B4-BE49-F238E27FC236}">
                <a16:creationId xmlns:a16="http://schemas.microsoft.com/office/drawing/2014/main" id="{7CA22BA2-032E-4660-A0EC-03096952DAAF}"/>
              </a:ext>
            </a:extLst>
          </p:cNvPr>
          <p:cNvSpPr>
            <a:spLocks noGrp="1"/>
          </p:cNvSpPr>
          <p:nvPr>
            <p:ph type="body" sz="quarter" idx="19" hasCustomPrompt="1"/>
          </p:nvPr>
        </p:nvSpPr>
        <p:spPr>
          <a:xfrm>
            <a:off x="3470770" y="4863233"/>
            <a:ext cx="2460625" cy="953838"/>
          </a:xfrm>
        </p:spPr>
        <p:txBody>
          <a:bodyPr>
            <a:normAutofit/>
          </a:bodyPr>
          <a:lstStyle>
            <a:lvl1pPr algn="ctr">
              <a:buNone/>
              <a:defRPr sz="16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Text</a:t>
            </a:r>
            <a:endParaRPr lang="en-GB" dirty="0"/>
          </a:p>
        </p:txBody>
      </p:sp>
      <p:sp>
        <p:nvSpPr>
          <p:cNvPr id="25" name="Text Placeholder 16">
            <a:extLst>
              <a:ext uri="{FF2B5EF4-FFF2-40B4-BE49-F238E27FC236}">
                <a16:creationId xmlns:a16="http://schemas.microsoft.com/office/drawing/2014/main" id="{07ED31C3-2A95-46C2-82C1-2C6467E1906A}"/>
              </a:ext>
            </a:extLst>
          </p:cNvPr>
          <p:cNvSpPr>
            <a:spLocks noGrp="1"/>
          </p:cNvSpPr>
          <p:nvPr>
            <p:ph type="body" sz="quarter" idx="20" hasCustomPrompt="1"/>
          </p:nvPr>
        </p:nvSpPr>
        <p:spPr>
          <a:xfrm>
            <a:off x="6210317" y="4863233"/>
            <a:ext cx="2460625" cy="938267"/>
          </a:xfrm>
        </p:spPr>
        <p:txBody>
          <a:bodyPr>
            <a:normAutofit/>
          </a:bodyPr>
          <a:lstStyle>
            <a:lvl1pPr algn="ctr">
              <a:buNone/>
              <a:defRPr sz="16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Text</a:t>
            </a:r>
            <a:endParaRPr lang="en-GB" dirty="0"/>
          </a:p>
        </p:txBody>
      </p:sp>
      <p:sp>
        <p:nvSpPr>
          <p:cNvPr id="26" name="Text Placeholder 16">
            <a:extLst>
              <a:ext uri="{FF2B5EF4-FFF2-40B4-BE49-F238E27FC236}">
                <a16:creationId xmlns:a16="http://schemas.microsoft.com/office/drawing/2014/main" id="{592432C9-6BEF-462C-ABD0-C38299476D56}"/>
              </a:ext>
            </a:extLst>
          </p:cNvPr>
          <p:cNvSpPr>
            <a:spLocks noGrp="1"/>
          </p:cNvSpPr>
          <p:nvPr>
            <p:ph type="body" sz="quarter" idx="21" hasCustomPrompt="1"/>
          </p:nvPr>
        </p:nvSpPr>
        <p:spPr>
          <a:xfrm>
            <a:off x="8949864" y="4863232"/>
            <a:ext cx="2460625" cy="953838"/>
          </a:xfrm>
        </p:spPr>
        <p:txBody>
          <a:bodyPr>
            <a:normAutofit/>
          </a:bodyPr>
          <a:lstStyle>
            <a:lvl1pPr algn="ctr">
              <a:buNone/>
              <a:defRPr sz="16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Text</a:t>
            </a:r>
            <a:endParaRPr lang="en-GB" dirty="0"/>
          </a:p>
        </p:txBody>
      </p:sp>
      <p:sp>
        <p:nvSpPr>
          <p:cNvPr id="27" name="Title 1">
            <a:extLst>
              <a:ext uri="{FF2B5EF4-FFF2-40B4-BE49-F238E27FC236}">
                <a16:creationId xmlns:a16="http://schemas.microsoft.com/office/drawing/2014/main" id="{45D019D2-C021-4459-938C-F1F76EE3212F}"/>
              </a:ext>
            </a:extLst>
          </p:cNvPr>
          <p:cNvSpPr>
            <a:spLocks noGrp="1"/>
          </p:cNvSpPr>
          <p:nvPr>
            <p:ph type="title" hasCustomPrompt="1"/>
          </p:nvPr>
        </p:nvSpPr>
        <p:spPr>
          <a:xfrm>
            <a:off x="426447" y="365125"/>
            <a:ext cx="5469036" cy="1325563"/>
          </a:xfrm>
        </p:spPr>
        <p:txBody>
          <a:bodyPr/>
          <a:lstStyle>
            <a:lvl1pPr>
              <a:defRPr>
                <a:solidFill>
                  <a:srgbClr val="00A39E"/>
                </a:solidFill>
                <a:latin typeface="Nobel Black" panose="02000603040000020004" pitchFamily="50" charset="0"/>
              </a:defRPr>
            </a:lvl1pPr>
          </a:lstStyle>
          <a:p>
            <a:r>
              <a:rPr lang="en-US" dirty="0"/>
              <a:t>ICON FEATURES</a:t>
            </a:r>
            <a:endParaRPr lang="en-GB" dirty="0"/>
          </a:p>
        </p:txBody>
      </p:sp>
    </p:spTree>
    <p:extLst>
      <p:ext uri="{BB962C8B-B14F-4D97-AF65-F5344CB8AC3E}">
        <p14:creationId xmlns:p14="http://schemas.microsoft.com/office/powerpoint/2010/main" val="353312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cont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EBF8EB-9C4B-40AA-9A57-405EB08BA016}"/>
              </a:ext>
            </a:extLst>
          </p:cNvPr>
          <p:cNvSpPr/>
          <p:nvPr userDrawn="1"/>
        </p:nvSpPr>
        <p:spPr>
          <a:xfrm>
            <a:off x="5878721" y="0"/>
            <a:ext cx="6313279" cy="6858000"/>
          </a:xfrm>
          <a:prstGeom prst="rect">
            <a:avLst/>
          </a:prstGeom>
          <a:solidFill>
            <a:srgbClr val="00A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554880B-8BFB-451D-A8FD-C1A4B782BE52}"/>
              </a:ext>
            </a:extLst>
          </p:cNvPr>
          <p:cNvSpPr>
            <a:spLocks noGrp="1"/>
          </p:cNvSpPr>
          <p:nvPr>
            <p:ph type="title" hasCustomPrompt="1"/>
          </p:nvPr>
        </p:nvSpPr>
        <p:spPr>
          <a:xfrm>
            <a:off x="360457" y="338432"/>
            <a:ext cx="5007322" cy="1325563"/>
          </a:xfrm>
        </p:spPr>
        <p:txBody>
          <a:bodyPr/>
          <a:lstStyle>
            <a:lvl1pPr>
              <a:defRPr>
                <a:solidFill>
                  <a:srgbClr val="00A39E"/>
                </a:solidFill>
                <a:latin typeface="Nobel Black" panose="02000603040000020004" pitchFamily="50" charset="0"/>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F8A3237A-A1A6-44CC-A02C-A37F1394A3B8}"/>
              </a:ext>
            </a:extLst>
          </p:cNvPr>
          <p:cNvSpPr>
            <a:spLocks noGrp="1"/>
          </p:cNvSpPr>
          <p:nvPr>
            <p:ph idx="1" hasCustomPrompt="1"/>
          </p:nvPr>
        </p:nvSpPr>
        <p:spPr>
          <a:xfrm>
            <a:off x="360458" y="1848661"/>
            <a:ext cx="5007321" cy="4351338"/>
          </a:xfrm>
        </p:spPr>
        <p:txBody>
          <a:bodyPr/>
          <a:lstStyle>
            <a:lvl1pPr marL="0">
              <a:buNone/>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This area can be used for body text and slide content.</a:t>
            </a:r>
            <a:endParaRPr lang="en-GB" dirty="0"/>
          </a:p>
        </p:txBody>
      </p:sp>
      <p:cxnSp>
        <p:nvCxnSpPr>
          <p:cNvPr id="12" name="Straight Connector 11">
            <a:extLst>
              <a:ext uri="{FF2B5EF4-FFF2-40B4-BE49-F238E27FC236}">
                <a16:creationId xmlns:a16="http://schemas.microsoft.com/office/drawing/2014/main" id="{B1534238-7AAB-4273-94D7-6B6B300C6666}"/>
              </a:ext>
            </a:extLst>
          </p:cNvPr>
          <p:cNvCxnSpPr>
            <a:cxnSpLocks/>
            <a:endCxn id="16" idx="1"/>
          </p:cNvCxnSpPr>
          <p:nvPr userDrawn="1"/>
        </p:nvCxnSpPr>
        <p:spPr>
          <a:xfrm flipV="1">
            <a:off x="251697" y="6509442"/>
            <a:ext cx="9053529" cy="4946"/>
          </a:xfrm>
          <a:prstGeom prst="line">
            <a:avLst/>
          </a:prstGeom>
          <a:ln w="25400">
            <a:solidFill>
              <a:srgbClr val="00A39E"/>
            </a:solidFill>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05CB5527-2DCE-4EFC-A51A-8BE60D20C852}"/>
              </a:ext>
            </a:extLst>
          </p:cNvPr>
          <p:cNvSpPr txBox="1"/>
          <p:nvPr userDrawn="1"/>
        </p:nvSpPr>
        <p:spPr>
          <a:xfrm>
            <a:off x="9305226" y="6324776"/>
            <a:ext cx="2168166" cy="369332"/>
          </a:xfrm>
          <a:prstGeom prst="rect">
            <a:avLst/>
          </a:prstGeom>
          <a:noFill/>
        </p:spPr>
        <p:txBody>
          <a:bodyPr wrap="square" rtlCol="0">
            <a:spAutoFit/>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www.hopinto.co.uk</a:t>
            </a: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Content Placeholder 2">
            <a:extLst>
              <a:ext uri="{FF2B5EF4-FFF2-40B4-BE49-F238E27FC236}">
                <a16:creationId xmlns:a16="http://schemas.microsoft.com/office/drawing/2014/main" id="{29D43CDA-405E-4829-BB43-F498C5D365C1}"/>
              </a:ext>
            </a:extLst>
          </p:cNvPr>
          <p:cNvSpPr>
            <a:spLocks noGrp="1"/>
          </p:cNvSpPr>
          <p:nvPr>
            <p:ph idx="10" hasCustomPrompt="1"/>
          </p:nvPr>
        </p:nvSpPr>
        <p:spPr>
          <a:xfrm>
            <a:off x="6531699" y="2713299"/>
            <a:ext cx="5007321" cy="1431402"/>
          </a:xfrm>
        </p:spPr>
        <p:txBody>
          <a:bodyPr/>
          <a:lstStyle>
            <a:lvl1pPr marL="0">
              <a:buNone/>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This area can be used for body text and slide content.</a:t>
            </a:r>
            <a:endParaRPr lang="en-GB" dirty="0"/>
          </a:p>
        </p:txBody>
      </p:sp>
      <p:cxnSp>
        <p:nvCxnSpPr>
          <p:cNvPr id="13" name="Straight Connector 12">
            <a:extLst>
              <a:ext uri="{FF2B5EF4-FFF2-40B4-BE49-F238E27FC236}">
                <a16:creationId xmlns:a16="http://schemas.microsoft.com/office/drawing/2014/main" id="{2C5B0B54-B8CA-4852-8D96-EDE4519F2854}"/>
              </a:ext>
            </a:extLst>
          </p:cNvPr>
          <p:cNvCxnSpPr>
            <a:cxnSpLocks/>
          </p:cNvCxnSpPr>
          <p:nvPr userDrawn="1"/>
        </p:nvCxnSpPr>
        <p:spPr>
          <a:xfrm>
            <a:off x="5878722" y="6509442"/>
            <a:ext cx="3426504" cy="0"/>
          </a:xfrm>
          <a:prstGeom prst="line">
            <a:avLst/>
          </a:prstGeom>
          <a:ln w="25400">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1025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EBF8EB-9C4B-40AA-9A57-405EB08BA016}"/>
              </a:ext>
            </a:extLst>
          </p:cNvPr>
          <p:cNvSpPr/>
          <p:nvPr userDrawn="1"/>
        </p:nvSpPr>
        <p:spPr>
          <a:xfrm>
            <a:off x="1" y="0"/>
            <a:ext cx="12192000" cy="6858000"/>
          </a:xfrm>
          <a:prstGeom prst="rect">
            <a:avLst/>
          </a:prstGeom>
          <a:solidFill>
            <a:srgbClr val="00A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554880B-8BFB-451D-A8FD-C1A4B782BE52}"/>
              </a:ext>
            </a:extLst>
          </p:cNvPr>
          <p:cNvSpPr>
            <a:spLocks noGrp="1"/>
          </p:cNvSpPr>
          <p:nvPr>
            <p:ph type="title" hasCustomPrompt="1"/>
          </p:nvPr>
        </p:nvSpPr>
        <p:spPr>
          <a:xfrm>
            <a:off x="2498466" y="332096"/>
            <a:ext cx="7195067" cy="1325563"/>
          </a:xfrm>
        </p:spPr>
        <p:txBody>
          <a:bodyPr/>
          <a:lstStyle>
            <a:lvl1pPr algn="ctr">
              <a:defRPr>
                <a:solidFill>
                  <a:schemeClr val="bg1"/>
                </a:solidFill>
                <a:latin typeface="Nobel Black" panose="02000603040000020004" pitchFamily="50" charset="0"/>
              </a:defRPr>
            </a:lvl1pPr>
          </a:lstStyle>
          <a:p>
            <a:r>
              <a:rPr lang="en-US" dirty="0"/>
              <a:t>SECTION TITLE SLIDE</a:t>
            </a:r>
            <a:endParaRPr lang="en-GB" dirty="0"/>
          </a:p>
        </p:txBody>
      </p:sp>
      <p:sp>
        <p:nvSpPr>
          <p:cNvPr id="3" name="Content Placeholder 2">
            <a:extLst>
              <a:ext uri="{FF2B5EF4-FFF2-40B4-BE49-F238E27FC236}">
                <a16:creationId xmlns:a16="http://schemas.microsoft.com/office/drawing/2014/main" id="{F8A3237A-A1A6-44CC-A02C-A37F1394A3B8}"/>
              </a:ext>
            </a:extLst>
          </p:cNvPr>
          <p:cNvSpPr>
            <a:spLocks noGrp="1"/>
          </p:cNvSpPr>
          <p:nvPr>
            <p:ph idx="1" hasCustomPrompt="1"/>
          </p:nvPr>
        </p:nvSpPr>
        <p:spPr>
          <a:xfrm>
            <a:off x="1623615" y="1842325"/>
            <a:ext cx="8944768" cy="4351338"/>
          </a:xfrm>
        </p:spPr>
        <p:txBody>
          <a:bodyPr>
            <a:normAutofit/>
          </a:bodyPr>
          <a:lstStyle>
            <a:lvl1pPr algn="ctr">
              <a:buNone/>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This can be used to introduce a new section of the presentation.</a:t>
            </a:r>
          </a:p>
          <a:p>
            <a:pPr lvl="0"/>
            <a:r>
              <a:rPr lang="en-GB" dirty="0"/>
              <a:t>Providing a description below the title is optional</a:t>
            </a:r>
            <a:endParaRPr lang="en-US" dirty="0"/>
          </a:p>
        </p:txBody>
      </p:sp>
      <p:cxnSp>
        <p:nvCxnSpPr>
          <p:cNvPr id="12" name="Straight Connector 11">
            <a:extLst>
              <a:ext uri="{FF2B5EF4-FFF2-40B4-BE49-F238E27FC236}">
                <a16:creationId xmlns:a16="http://schemas.microsoft.com/office/drawing/2014/main" id="{B1534238-7AAB-4273-94D7-6B6B300C6666}"/>
              </a:ext>
            </a:extLst>
          </p:cNvPr>
          <p:cNvCxnSpPr>
            <a:cxnSpLocks/>
            <a:endCxn id="16" idx="1"/>
          </p:cNvCxnSpPr>
          <p:nvPr userDrawn="1"/>
        </p:nvCxnSpPr>
        <p:spPr>
          <a:xfrm flipV="1">
            <a:off x="251697" y="6509442"/>
            <a:ext cx="9053529" cy="4946"/>
          </a:xfrm>
          <a:prstGeom prst="line">
            <a:avLst/>
          </a:prstGeom>
          <a:ln w="25400">
            <a:solidFill>
              <a:srgbClr val="00A39E"/>
            </a:solidFill>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05CB5527-2DCE-4EFC-A51A-8BE60D20C852}"/>
              </a:ext>
            </a:extLst>
          </p:cNvPr>
          <p:cNvSpPr txBox="1"/>
          <p:nvPr userDrawn="1"/>
        </p:nvSpPr>
        <p:spPr>
          <a:xfrm>
            <a:off x="9305226" y="6324776"/>
            <a:ext cx="2168166" cy="369332"/>
          </a:xfrm>
          <a:prstGeom prst="rect">
            <a:avLst/>
          </a:prstGeom>
          <a:noFill/>
        </p:spPr>
        <p:txBody>
          <a:bodyPr wrap="square" rtlCol="0">
            <a:spAutoFit/>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www.hopinto.co.uk</a:t>
            </a: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cxnSp>
        <p:nvCxnSpPr>
          <p:cNvPr id="13" name="Straight Connector 12">
            <a:extLst>
              <a:ext uri="{FF2B5EF4-FFF2-40B4-BE49-F238E27FC236}">
                <a16:creationId xmlns:a16="http://schemas.microsoft.com/office/drawing/2014/main" id="{2C5B0B54-B8CA-4852-8D96-EDE4519F2854}"/>
              </a:ext>
            </a:extLst>
          </p:cNvPr>
          <p:cNvCxnSpPr>
            <a:cxnSpLocks/>
          </p:cNvCxnSpPr>
          <p:nvPr userDrawn="1"/>
        </p:nvCxnSpPr>
        <p:spPr>
          <a:xfrm>
            <a:off x="404097" y="6509442"/>
            <a:ext cx="8901129" cy="0"/>
          </a:xfrm>
          <a:prstGeom prst="line">
            <a:avLst/>
          </a:prstGeom>
          <a:ln w="25400">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98115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EBF8EB-9C4B-40AA-9A57-405EB08BA016}"/>
              </a:ext>
            </a:extLst>
          </p:cNvPr>
          <p:cNvSpPr/>
          <p:nvPr userDrawn="1"/>
        </p:nvSpPr>
        <p:spPr>
          <a:xfrm>
            <a:off x="1" y="0"/>
            <a:ext cx="12192000" cy="6858000"/>
          </a:xfrm>
          <a:prstGeom prst="rect">
            <a:avLst/>
          </a:prstGeom>
          <a:solidFill>
            <a:srgbClr val="2F2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554880B-8BFB-451D-A8FD-C1A4B782BE52}"/>
              </a:ext>
            </a:extLst>
          </p:cNvPr>
          <p:cNvSpPr>
            <a:spLocks noGrp="1"/>
          </p:cNvSpPr>
          <p:nvPr>
            <p:ph type="title" hasCustomPrompt="1"/>
          </p:nvPr>
        </p:nvSpPr>
        <p:spPr>
          <a:xfrm>
            <a:off x="2498466" y="332096"/>
            <a:ext cx="7195067" cy="1325563"/>
          </a:xfrm>
        </p:spPr>
        <p:txBody>
          <a:bodyPr/>
          <a:lstStyle>
            <a:lvl1pPr algn="ctr">
              <a:defRPr>
                <a:solidFill>
                  <a:schemeClr val="bg1"/>
                </a:solidFill>
                <a:latin typeface="Nobel Black" panose="02000603040000020004" pitchFamily="50" charset="0"/>
              </a:defRPr>
            </a:lvl1pPr>
          </a:lstStyle>
          <a:p>
            <a:r>
              <a:rPr lang="en-US" dirty="0"/>
              <a:t>SECTION TITLE SLIDE</a:t>
            </a:r>
            <a:endParaRPr lang="en-GB" dirty="0"/>
          </a:p>
        </p:txBody>
      </p:sp>
      <p:sp>
        <p:nvSpPr>
          <p:cNvPr id="3" name="Content Placeholder 2">
            <a:extLst>
              <a:ext uri="{FF2B5EF4-FFF2-40B4-BE49-F238E27FC236}">
                <a16:creationId xmlns:a16="http://schemas.microsoft.com/office/drawing/2014/main" id="{F8A3237A-A1A6-44CC-A02C-A37F1394A3B8}"/>
              </a:ext>
            </a:extLst>
          </p:cNvPr>
          <p:cNvSpPr>
            <a:spLocks noGrp="1"/>
          </p:cNvSpPr>
          <p:nvPr>
            <p:ph idx="1" hasCustomPrompt="1"/>
          </p:nvPr>
        </p:nvSpPr>
        <p:spPr>
          <a:xfrm>
            <a:off x="1623615" y="1842325"/>
            <a:ext cx="8944768" cy="4351338"/>
          </a:xfrm>
        </p:spPr>
        <p:txBody>
          <a:bodyPr>
            <a:normAutofit/>
          </a:bodyPr>
          <a:lstStyle>
            <a:lvl1pPr algn="ctr">
              <a:buNone/>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This can be used to introduce a new section of the presentation.</a:t>
            </a:r>
          </a:p>
          <a:p>
            <a:pPr lvl="0"/>
            <a:r>
              <a:rPr lang="en-GB" dirty="0"/>
              <a:t>Providing a description below the title is optional</a:t>
            </a:r>
            <a:endParaRPr lang="en-US" dirty="0"/>
          </a:p>
        </p:txBody>
      </p:sp>
      <p:cxnSp>
        <p:nvCxnSpPr>
          <p:cNvPr id="12" name="Straight Connector 11">
            <a:extLst>
              <a:ext uri="{FF2B5EF4-FFF2-40B4-BE49-F238E27FC236}">
                <a16:creationId xmlns:a16="http://schemas.microsoft.com/office/drawing/2014/main" id="{B1534238-7AAB-4273-94D7-6B6B300C6666}"/>
              </a:ext>
            </a:extLst>
          </p:cNvPr>
          <p:cNvCxnSpPr>
            <a:cxnSpLocks/>
            <a:endCxn id="16" idx="1"/>
          </p:cNvCxnSpPr>
          <p:nvPr userDrawn="1"/>
        </p:nvCxnSpPr>
        <p:spPr>
          <a:xfrm flipV="1">
            <a:off x="251697" y="6509442"/>
            <a:ext cx="9053529" cy="4946"/>
          </a:xfrm>
          <a:prstGeom prst="line">
            <a:avLst/>
          </a:prstGeom>
          <a:ln w="25400">
            <a:solidFill>
              <a:srgbClr val="00A39E"/>
            </a:solidFill>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05CB5527-2DCE-4EFC-A51A-8BE60D20C852}"/>
              </a:ext>
            </a:extLst>
          </p:cNvPr>
          <p:cNvSpPr txBox="1"/>
          <p:nvPr userDrawn="1"/>
        </p:nvSpPr>
        <p:spPr>
          <a:xfrm>
            <a:off x="9305226" y="6324776"/>
            <a:ext cx="2168166" cy="369332"/>
          </a:xfrm>
          <a:prstGeom prst="rect">
            <a:avLst/>
          </a:prstGeom>
          <a:noFill/>
        </p:spPr>
        <p:txBody>
          <a:bodyPr wrap="square" rtlCol="0">
            <a:spAutoFit/>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www.hopinto.co.uk</a:t>
            </a: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cxnSp>
        <p:nvCxnSpPr>
          <p:cNvPr id="13" name="Straight Connector 12">
            <a:extLst>
              <a:ext uri="{FF2B5EF4-FFF2-40B4-BE49-F238E27FC236}">
                <a16:creationId xmlns:a16="http://schemas.microsoft.com/office/drawing/2014/main" id="{2C5B0B54-B8CA-4852-8D96-EDE4519F2854}"/>
              </a:ext>
            </a:extLst>
          </p:cNvPr>
          <p:cNvCxnSpPr>
            <a:cxnSpLocks/>
          </p:cNvCxnSpPr>
          <p:nvPr userDrawn="1"/>
        </p:nvCxnSpPr>
        <p:spPr>
          <a:xfrm>
            <a:off x="404097" y="6509442"/>
            <a:ext cx="8901129" cy="0"/>
          </a:xfrm>
          <a:prstGeom prst="line">
            <a:avLst/>
          </a:prstGeom>
          <a:ln w="25400">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73344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EBF8EB-9C4B-40AA-9A57-405EB08BA016}"/>
              </a:ext>
            </a:extLst>
          </p:cNvPr>
          <p:cNvSpPr/>
          <p:nvPr userDrawn="1"/>
        </p:nvSpPr>
        <p:spPr>
          <a:xfrm>
            <a:off x="1" y="0"/>
            <a:ext cx="12192000" cy="6858000"/>
          </a:xfrm>
          <a:prstGeom prst="rect">
            <a:avLst/>
          </a:prstGeom>
          <a:solidFill>
            <a:srgbClr val="FD6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554880B-8BFB-451D-A8FD-C1A4B782BE52}"/>
              </a:ext>
            </a:extLst>
          </p:cNvPr>
          <p:cNvSpPr>
            <a:spLocks noGrp="1"/>
          </p:cNvSpPr>
          <p:nvPr>
            <p:ph type="title" hasCustomPrompt="1"/>
          </p:nvPr>
        </p:nvSpPr>
        <p:spPr>
          <a:xfrm>
            <a:off x="2498466" y="332096"/>
            <a:ext cx="7195067" cy="1325563"/>
          </a:xfrm>
        </p:spPr>
        <p:txBody>
          <a:bodyPr/>
          <a:lstStyle>
            <a:lvl1pPr algn="ctr">
              <a:defRPr>
                <a:solidFill>
                  <a:schemeClr val="bg1"/>
                </a:solidFill>
                <a:latin typeface="Nobel Black" panose="02000603040000020004" pitchFamily="50" charset="0"/>
              </a:defRPr>
            </a:lvl1pPr>
          </a:lstStyle>
          <a:p>
            <a:r>
              <a:rPr lang="en-US" dirty="0"/>
              <a:t>SECTION TITLE SLIDE</a:t>
            </a:r>
            <a:endParaRPr lang="en-GB" dirty="0"/>
          </a:p>
        </p:txBody>
      </p:sp>
      <p:sp>
        <p:nvSpPr>
          <p:cNvPr id="3" name="Content Placeholder 2">
            <a:extLst>
              <a:ext uri="{FF2B5EF4-FFF2-40B4-BE49-F238E27FC236}">
                <a16:creationId xmlns:a16="http://schemas.microsoft.com/office/drawing/2014/main" id="{F8A3237A-A1A6-44CC-A02C-A37F1394A3B8}"/>
              </a:ext>
            </a:extLst>
          </p:cNvPr>
          <p:cNvSpPr>
            <a:spLocks noGrp="1"/>
          </p:cNvSpPr>
          <p:nvPr>
            <p:ph idx="1" hasCustomPrompt="1"/>
          </p:nvPr>
        </p:nvSpPr>
        <p:spPr>
          <a:xfrm>
            <a:off x="1623615" y="1842325"/>
            <a:ext cx="8944768" cy="4351338"/>
          </a:xfrm>
        </p:spPr>
        <p:txBody>
          <a:bodyPr>
            <a:normAutofit/>
          </a:bodyPr>
          <a:lstStyle>
            <a:lvl1pPr algn="ctr">
              <a:buNone/>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This can be used to introduce a new section of the presentation.</a:t>
            </a:r>
          </a:p>
          <a:p>
            <a:pPr lvl="0"/>
            <a:r>
              <a:rPr lang="en-GB" dirty="0"/>
              <a:t>Providing a description below the title is optional</a:t>
            </a:r>
            <a:endParaRPr lang="en-US" dirty="0"/>
          </a:p>
        </p:txBody>
      </p:sp>
      <p:sp>
        <p:nvSpPr>
          <p:cNvPr id="16" name="TextBox 15">
            <a:extLst>
              <a:ext uri="{FF2B5EF4-FFF2-40B4-BE49-F238E27FC236}">
                <a16:creationId xmlns:a16="http://schemas.microsoft.com/office/drawing/2014/main" id="{05CB5527-2DCE-4EFC-A51A-8BE60D20C852}"/>
              </a:ext>
            </a:extLst>
          </p:cNvPr>
          <p:cNvSpPr txBox="1"/>
          <p:nvPr userDrawn="1"/>
        </p:nvSpPr>
        <p:spPr>
          <a:xfrm>
            <a:off x="9305226" y="6324776"/>
            <a:ext cx="2168166" cy="369332"/>
          </a:xfrm>
          <a:prstGeom prst="rect">
            <a:avLst/>
          </a:prstGeom>
          <a:noFill/>
        </p:spPr>
        <p:txBody>
          <a:bodyPr wrap="square" rtlCol="0">
            <a:spAutoFit/>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www.hopinto.co.uk</a:t>
            </a: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cxnSp>
        <p:nvCxnSpPr>
          <p:cNvPr id="13" name="Straight Connector 12">
            <a:extLst>
              <a:ext uri="{FF2B5EF4-FFF2-40B4-BE49-F238E27FC236}">
                <a16:creationId xmlns:a16="http://schemas.microsoft.com/office/drawing/2014/main" id="{2C5B0B54-B8CA-4852-8D96-EDE4519F2854}"/>
              </a:ext>
            </a:extLst>
          </p:cNvPr>
          <p:cNvCxnSpPr>
            <a:cxnSpLocks/>
          </p:cNvCxnSpPr>
          <p:nvPr userDrawn="1"/>
        </p:nvCxnSpPr>
        <p:spPr>
          <a:xfrm>
            <a:off x="404097" y="6509442"/>
            <a:ext cx="8901129" cy="0"/>
          </a:xfrm>
          <a:prstGeom prst="line">
            <a:avLst/>
          </a:prstGeom>
          <a:ln w="25400">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58717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8F57BD-B0E3-451F-90B8-2AA50F95D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AE3C81-E88E-4621-A100-39C57F849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BA5642-21AB-4A60-A940-2D1900FC27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51652F-A7B2-408A-91E6-41B3BA84398C}" type="datetimeFigureOut">
              <a:rPr lang="en-GB" smtClean="0"/>
              <a:t>09/01/2025</a:t>
            </a:fld>
            <a:endParaRPr lang="en-GB"/>
          </a:p>
        </p:txBody>
      </p:sp>
      <p:sp>
        <p:nvSpPr>
          <p:cNvPr id="5" name="Footer Placeholder 4">
            <a:extLst>
              <a:ext uri="{FF2B5EF4-FFF2-40B4-BE49-F238E27FC236}">
                <a16:creationId xmlns:a16="http://schemas.microsoft.com/office/drawing/2014/main" id="{B79AAADF-DFED-478C-A6A9-13778560E1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B1836F-EDC9-4F83-A90A-107483312A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3C961-7D6C-4D57-B26D-6454BD2C4CDC}" type="slidenum">
              <a:rPr lang="en-GB" smtClean="0"/>
              <a:t>‹#›</a:t>
            </a:fld>
            <a:endParaRPr lang="en-GB"/>
          </a:p>
        </p:txBody>
      </p:sp>
    </p:spTree>
    <p:extLst>
      <p:ext uri="{BB962C8B-B14F-4D97-AF65-F5344CB8AC3E}">
        <p14:creationId xmlns:p14="http://schemas.microsoft.com/office/powerpoint/2010/main" val="3840233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3" r:id="rId5"/>
    <p:sldLayoutId id="2147483664" r:id="rId6"/>
    <p:sldLayoutId id="2147483665" r:id="rId7"/>
    <p:sldLayoutId id="2147483666" r:id="rId8"/>
    <p:sldLayoutId id="2147483667" r:id="rId9"/>
    <p:sldLayoutId id="214748366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academy.healthierfuture.org.uk/" TargetMode="External"/><Relationship Id="rId2" Type="http://schemas.openxmlformats.org/officeDocument/2006/relationships/hyperlink" Target="http://www.hertsgoodcare.com/" TargetMode="Externa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using a computer&#10;&#10;Description automatically generated with low confidence">
            <a:extLst>
              <a:ext uri="{FF2B5EF4-FFF2-40B4-BE49-F238E27FC236}">
                <a16:creationId xmlns:a16="http://schemas.microsoft.com/office/drawing/2014/main" id="{393CBA29-5386-475B-A3CC-F487672EF25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4912" r="24912"/>
          <a:stretch/>
        </p:blipFill>
        <p:spPr>
          <a:xfrm>
            <a:off x="5800431" y="443302"/>
            <a:ext cx="5905794" cy="5965825"/>
          </a:xfrm>
        </p:spPr>
      </p:pic>
      <p:sp>
        <p:nvSpPr>
          <p:cNvPr id="3" name="Subtitle 2">
            <a:extLst>
              <a:ext uri="{FF2B5EF4-FFF2-40B4-BE49-F238E27FC236}">
                <a16:creationId xmlns:a16="http://schemas.microsoft.com/office/drawing/2014/main" id="{DC75DC7F-5900-4444-966F-317A9FADAFC9}"/>
              </a:ext>
            </a:extLst>
          </p:cNvPr>
          <p:cNvSpPr>
            <a:spLocks noGrp="1"/>
          </p:cNvSpPr>
          <p:nvPr>
            <p:ph type="subTitle" idx="1"/>
          </p:nvPr>
        </p:nvSpPr>
        <p:spPr/>
        <p:txBody>
          <a:bodyPr/>
          <a:lstStyle/>
          <a:p>
            <a:r>
              <a:rPr lang="en-US" dirty="0"/>
              <a:t>LMI CONFERENCE </a:t>
            </a:r>
          </a:p>
          <a:p>
            <a:r>
              <a:rPr lang="en-US" dirty="0"/>
              <a:t>JAN 2025</a:t>
            </a:r>
          </a:p>
        </p:txBody>
      </p:sp>
      <p:sp>
        <p:nvSpPr>
          <p:cNvPr id="7" name="Rectangle 6">
            <a:extLst>
              <a:ext uri="{FF2B5EF4-FFF2-40B4-BE49-F238E27FC236}">
                <a16:creationId xmlns:a16="http://schemas.microsoft.com/office/drawing/2014/main" id="{964986C1-384F-4F36-A60B-9D1CF2D1B5C9}"/>
              </a:ext>
            </a:extLst>
          </p:cNvPr>
          <p:cNvSpPr/>
          <p:nvPr/>
        </p:nvSpPr>
        <p:spPr>
          <a:xfrm>
            <a:off x="-298760" y="2559866"/>
            <a:ext cx="7342356" cy="1738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a:extLst>
              <a:ext uri="{FF2B5EF4-FFF2-40B4-BE49-F238E27FC236}">
                <a16:creationId xmlns:a16="http://schemas.microsoft.com/office/drawing/2014/main" id="{72B0BFC8-D1A6-41CF-BEEC-75D7CBAF7EDA}"/>
              </a:ext>
            </a:extLst>
          </p:cNvPr>
          <p:cNvSpPr>
            <a:spLocks noGrp="1"/>
          </p:cNvSpPr>
          <p:nvPr>
            <p:ph type="ctrTitle"/>
          </p:nvPr>
        </p:nvSpPr>
        <p:spPr>
          <a:xfrm>
            <a:off x="183256" y="3047340"/>
            <a:ext cx="5403420" cy="1086510"/>
          </a:xfrm>
        </p:spPr>
        <p:txBody>
          <a:bodyPr>
            <a:normAutofit fontScale="90000"/>
          </a:bodyPr>
          <a:lstStyle/>
          <a:p>
            <a:r>
              <a:rPr lang="en-US" dirty="0"/>
              <a:t>INTRODUCING…</a:t>
            </a:r>
            <a:br>
              <a:rPr lang="en-US" dirty="0"/>
            </a:br>
            <a:r>
              <a:rPr lang="en-US" dirty="0"/>
              <a:t>HEALTH &amp; SOCIAL CARE</a:t>
            </a:r>
            <a:br>
              <a:rPr lang="en-US" dirty="0"/>
            </a:br>
            <a:endParaRPr lang="en-GB" dirty="0"/>
          </a:p>
        </p:txBody>
      </p:sp>
      <p:pic>
        <p:nvPicPr>
          <p:cNvPr id="2" name="Picture 1">
            <a:extLst>
              <a:ext uri="{FF2B5EF4-FFF2-40B4-BE49-F238E27FC236}">
                <a16:creationId xmlns:a16="http://schemas.microsoft.com/office/drawing/2014/main" id="{905BFC3B-10A3-6E55-A7C6-8D6CB473D0E7}"/>
              </a:ext>
            </a:extLst>
          </p:cNvPr>
          <p:cNvPicPr>
            <a:picLocks noChangeAspect="1"/>
          </p:cNvPicPr>
          <p:nvPr/>
        </p:nvPicPr>
        <p:blipFill>
          <a:blip r:embed="rId3"/>
          <a:stretch>
            <a:fillRect/>
          </a:stretch>
        </p:blipFill>
        <p:spPr>
          <a:xfrm>
            <a:off x="10518370" y="6292617"/>
            <a:ext cx="1907484" cy="865433"/>
          </a:xfrm>
          <a:prstGeom prst="rect">
            <a:avLst/>
          </a:prstGeom>
        </p:spPr>
      </p:pic>
    </p:spTree>
    <p:extLst>
      <p:ext uri="{BB962C8B-B14F-4D97-AF65-F5344CB8AC3E}">
        <p14:creationId xmlns:p14="http://schemas.microsoft.com/office/powerpoint/2010/main" val="2519543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0DC6-8188-4FDC-88F4-DA5F4C6E8E58}"/>
              </a:ext>
            </a:extLst>
          </p:cNvPr>
          <p:cNvSpPr>
            <a:spLocks noGrp="1"/>
          </p:cNvSpPr>
          <p:nvPr>
            <p:ph type="title"/>
          </p:nvPr>
        </p:nvSpPr>
        <p:spPr>
          <a:xfrm>
            <a:off x="2577357" y="-63494"/>
            <a:ext cx="7195067" cy="1325563"/>
          </a:xfrm>
        </p:spPr>
        <p:txBody>
          <a:bodyPr/>
          <a:lstStyle/>
          <a:p>
            <a:r>
              <a:rPr lang="en-US" b="1" dirty="0"/>
              <a:t>ANY QUESTIONS?</a:t>
            </a:r>
            <a:endParaRPr lang="en-GB" b="1" dirty="0"/>
          </a:p>
        </p:txBody>
      </p:sp>
      <p:sp>
        <p:nvSpPr>
          <p:cNvPr id="3" name="Content Placeholder 2">
            <a:extLst>
              <a:ext uri="{FF2B5EF4-FFF2-40B4-BE49-F238E27FC236}">
                <a16:creationId xmlns:a16="http://schemas.microsoft.com/office/drawing/2014/main" id="{846416DA-99E4-460C-90B6-5EEAC0048C56}"/>
              </a:ext>
            </a:extLst>
          </p:cNvPr>
          <p:cNvSpPr>
            <a:spLocks noGrp="1"/>
          </p:cNvSpPr>
          <p:nvPr>
            <p:ph idx="1"/>
          </p:nvPr>
        </p:nvSpPr>
        <p:spPr>
          <a:xfrm>
            <a:off x="1226716" y="1421342"/>
            <a:ext cx="8915766" cy="4907108"/>
          </a:xfrm>
        </p:spPr>
        <p:txBody>
          <a:bodyPr>
            <a:normAutofit/>
          </a:bodyPr>
          <a:lstStyle/>
          <a:p>
            <a:pPr algn="r"/>
            <a:r>
              <a:rPr lang="en-US" b="1" dirty="0">
                <a:latin typeface="Aptos Display" panose="020B0004020202020204" pitchFamily="34" charset="0"/>
              </a:rPr>
              <a:t>Herts Good Care: </a:t>
            </a:r>
          </a:p>
          <a:p>
            <a:pPr algn="r"/>
            <a:r>
              <a:rPr lang="en-US" b="1" dirty="0">
                <a:latin typeface="Aptos Display" panose="020B0004020202020204" pitchFamily="34" charset="0"/>
              </a:rPr>
              <a:t>Name: Sara Weir </a:t>
            </a:r>
          </a:p>
          <a:p>
            <a:pPr algn="r"/>
            <a:r>
              <a:rPr lang="en-US" b="1" dirty="0">
                <a:latin typeface="Aptos Display" panose="020B0004020202020204" pitchFamily="34" charset="0"/>
              </a:rPr>
              <a:t>Email: saraweir@hcpa.co.uk</a:t>
            </a:r>
          </a:p>
          <a:p>
            <a:pPr algn="r"/>
            <a:r>
              <a:rPr lang="en-US" b="1" dirty="0">
                <a:latin typeface="Aptos Display" panose="020B0004020202020204" pitchFamily="34" charset="0"/>
              </a:rPr>
              <a:t>Telephone: 01707 536020 extension 2 </a:t>
            </a:r>
          </a:p>
          <a:p>
            <a:pPr algn="r"/>
            <a:r>
              <a:rPr lang="en-US" b="1" dirty="0">
                <a:latin typeface="Aptos Display" panose="020B0004020202020204" pitchFamily="34" charset="0"/>
              </a:rPr>
              <a:t>Website: </a:t>
            </a:r>
            <a:r>
              <a:rPr lang="en-US" b="1" dirty="0">
                <a:latin typeface="Aptos Display" panose="020B0004020202020204" pitchFamily="34" charset="0"/>
                <a:hlinkClick r:id="rId2"/>
              </a:rPr>
              <a:t>www.hertsgoodcare.com</a:t>
            </a:r>
            <a:r>
              <a:rPr lang="en-US" b="1" dirty="0">
                <a:latin typeface="Aptos Display" panose="020B0004020202020204" pitchFamily="34" charset="0"/>
              </a:rPr>
              <a:t> </a:t>
            </a:r>
          </a:p>
          <a:p>
            <a:endParaRPr lang="en-US" b="1" dirty="0">
              <a:latin typeface="Aptos Display" panose="020B0004020202020204" pitchFamily="34" charset="0"/>
            </a:endParaRPr>
          </a:p>
          <a:p>
            <a:pPr algn="l"/>
            <a:r>
              <a:rPr lang="en-US" b="1" dirty="0">
                <a:latin typeface="Aptos Display" panose="020B0004020202020204" pitchFamily="34" charset="0"/>
              </a:rPr>
              <a:t>Health and Care Academy: </a:t>
            </a:r>
          </a:p>
          <a:p>
            <a:pPr algn="l"/>
            <a:r>
              <a:rPr lang="en-US" b="1" dirty="0">
                <a:latin typeface="Aptos Display" panose="020B0004020202020204" pitchFamily="34" charset="0"/>
              </a:rPr>
              <a:t>Name: Nicola (Niki) Galvin </a:t>
            </a:r>
          </a:p>
          <a:p>
            <a:pPr algn="l"/>
            <a:r>
              <a:rPr lang="en-US" b="1" dirty="0">
                <a:latin typeface="Aptos Display" panose="020B0004020202020204" pitchFamily="34" charset="0"/>
              </a:rPr>
              <a:t>Email: Nicola.Galvin@nhs.net</a:t>
            </a:r>
          </a:p>
          <a:p>
            <a:pPr algn="l"/>
            <a:r>
              <a:rPr lang="en-US" b="1" dirty="0">
                <a:latin typeface="Aptos Display" panose="020B0004020202020204" pitchFamily="34" charset="0"/>
              </a:rPr>
              <a:t>Website: </a:t>
            </a:r>
            <a:r>
              <a:rPr lang="en-US" b="1" dirty="0">
                <a:latin typeface="Aptos Display" panose="020B0004020202020204" pitchFamily="34" charset="0"/>
                <a:hlinkClick r:id="rId3"/>
              </a:rPr>
              <a:t>www.academy.healthierfuture.org.uk</a:t>
            </a:r>
            <a:r>
              <a:rPr lang="en-US" b="1" dirty="0">
                <a:latin typeface="Aptos Display" panose="020B0004020202020204" pitchFamily="34" charset="0"/>
              </a:rPr>
              <a:t> </a:t>
            </a:r>
          </a:p>
          <a:p>
            <a:endParaRPr lang="en-US" dirty="0"/>
          </a:p>
        </p:txBody>
      </p:sp>
      <p:pic>
        <p:nvPicPr>
          <p:cNvPr id="5" name="Picture 4">
            <a:extLst>
              <a:ext uri="{FF2B5EF4-FFF2-40B4-BE49-F238E27FC236}">
                <a16:creationId xmlns:a16="http://schemas.microsoft.com/office/drawing/2014/main" id="{6F6EEAE4-64BB-DDAB-1423-4EE14632AA13}"/>
              </a:ext>
            </a:extLst>
          </p:cNvPr>
          <p:cNvPicPr>
            <a:picLocks noChangeAspect="1"/>
          </p:cNvPicPr>
          <p:nvPr/>
        </p:nvPicPr>
        <p:blipFill>
          <a:blip r:embed="rId4"/>
          <a:stretch>
            <a:fillRect/>
          </a:stretch>
        </p:blipFill>
        <p:spPr>
          <a:xfrm>
            <a:off x="361874" y="1409609"/>
            <a:ext cx="3145809" cy="652329"/>
          </a:xfrm>
          <a:prstGeom prst="rect">
            <a:avLst/>
          </a:prstGeom>
        </p:spPr>
      </p:pic>
      <p:pic>
        <p:nvPicPr>
          <p:cNvPr id="8" name="Picture 7" descr="A close up of a logo&#10;&#10;Description automatically generated">
            <a:extLst>
              <a:ext uri="{FF2B5EF4-FFF2-40B4-BE49-F238E27FC236}">
                <a16:creationId xmlns:a16="http://schemas.microsoft.com/office/drawing/2014/main" id="{343B7AEE-6CD3-E411-8E54-4D07A9108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0912" y="4106602"/>
            <a:ext cx="4540468" cy="1316814"/>
          </a:xfrm>
          <a:prstGeom prst="rect">
            <a:avLst/>
          </a:prstGeom>
        </p:spPr>
      </p:pic>
    </p:spTree>
    <p:extLst>
      <p:ext uri="{BB962C8B-B14F-4D97-AF65-F5344CB8AC3E}">
        <p14:creationId xmlns:p14="http://schemas.microsoft.com/office/powerpoint/2010/main" val="2841195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8A370-801E-BA2B-400A-84232320EF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84F75-9AFD-B254-7A23-FC983494C3BC}"/>
              </a:ext>
            </a:extLst>
          </p:cNvPr>
          <p:cNvSpPr>
            <a:spLocks noGrp="1"/>
          </p:cNvSpPr>
          <p:nvPr>
            <p:ph type="title"/>
          </p:nvPr>
        </p:nvSpPr>
        <p:spPr/>
        <p:txBody>
          <a:bodyPr/>
          <a:lstStyle/>
          <a:p>
            <a:pPr algn="ctr"/>
            <a:r>
              <a:rPr lang="en-US" dirty="0"/>
              <a:t>Herts Good Care </a:t>
            </a:r>
            <a:endParaRPr lang="en-GB" dirty="0"/>
          </a:p>
        </p:txBody>
      </p:sp>
      <p:sp>
        <p:nvSpPr>
          <p:cNvPr id="3" name="Content Placeholder 2">
            <a:extLst>
              <a:ext uri="{FF2B5EF4-FFF2-40B4-BE49-F238E27FC236}">
                <a16:creationId xmlns:a16="http://schemas.microsoft.com/office/drawing/2014/main" id="{A9BCD76D-3539-5F94-7662-2B65B5C296D1}"/>
              </a:ext>
            </a:extLst>
          </p:cNvPr>
          <p:cNvSpPr>
            <a:spLocks noGrp="1"/>
          </p:cNvSpPr>
          <p:nvPr>
            <p:ph idx="1"/>
          </p:nvPr>
        </p:nvSpPr>
        <p:spPr>
          <a:xfrm>
            <a:off x="11369844" y="6108188"/>
            <a:ext cx="1741109" cy="1077062"/>
          </a:xfrm>
        </p:spPr>
        <p:txBody>
          <a:bodyPr/>
          <a:lstStyle/>
          <a:p>
            <a:endParaRPr lang="en-GB" sz="1600" b="1" dirty="0"/>
          </a:p>
          <a:p>
            <a:endParaRPr lang="en-GB" dirty="0"/>
          </a:p>
        </p:txBody>
      </p:sp>
      <p:sp>
        <p:nvSpPr>
          <p:cNvPr id="5" name="Text Placeholder 4">
            <a:extLst>
              <a:ext uri="{FF2B5EF4-FFF2-40B4-BE49-F238E27FC236}">
                <a16:creationId xmlns:a16="http://schemas.microsoft.com/office/drawing/2014/main" id="{98404C33-FEF9-AD7E-1607-ACFE27B4B42D}"/>
              </a:ext>
            </a:extLst>
          </p:cNvPr>
          <p:cNvSpPr>
            <a:spLocks noGrp="1"/>
          </p:cNvSpPr>
          <p:nvPr>
            <p:ph type="body" sz="quarter" idx="11"/>
          </p:nvPr>
        </p:nvSpPr>
        <p:spPr>
          <a:xfrm>
            <a:off x="293078" y="1690688"/>
            <a:ext cx="8698522" cy="2998563"/>
          </a:xfrm>
        </p:spPr>
        <p:txBody>
          <a:bodyPr>
            <a:noAutofit/>
          </a:bodyPr>
          <a:lstStyle/>
          <a:p>
            <a:pPr marL="457200" indent="-457200" algn="l">
              <a:buFont typeface="Wingdings" panose="05000000000000000000" pitchFamily="2" charset="2"/>
              <a:buChar char="Ø"/>
            </a:pPr>
            <a:r>
              <a:rPr lang="en-GB" sz="2400" dirty="0">
                <a:solidFill>
                  <a:schemeClr val="tx1"/>
                </a:solidFill>
                <a:latin typeface="Aptos Display" panose="020B0004020202020204" pitchFamily="34" charset="0"/>
              </a:rPr>
              <a:t>Herts Good Care is a free recruitment service for over 650 Adult Social Care providers in Hertfordshire, supporting to fill vacancies with the right people based on values, attitudes and willingness to learn. </a:t>
            </a:r>
          </a:p>
          <a:p>
            <a:pPr marL="457200" indent="-457200" algn="l">
              <a:buFont typeface="Wingdings" panose="05000000000000000000" pitchFamily="2" charset="2"/>
              <a:buChar char="Ø"/>
            </a:pPr>
            <a:endParaRPr lang="en-GB" sz="2400" dirty="0">
              <a:solidFill>
                <a:schemeClr val="tx1"/>
              </a:solidFill>
              <a:latin typeface="Aptos Display" panose="020B0004020202020204" pitchFamily="34" charset="0"/>
            </a:endParaRPr>
          </a:p>
          <a:p>
            <a:pPr marL="457200" indent="-457200" algn="l">
              <a:buFont typeface="Wingdings" panose="05000000000000000000" pitchFamily="2" charset="2"/>
              <a:buChar char="Ø"/>
            </a:pPr>
            <a:r>
              <a:rPr lang="en-GB" sz="2400" dirty="0">
                <a:solidFill>
                  <a:schemeClr val="tx1"/>
                </a:solidFill>
                <a:latin typeface="Aptos Display" panose="020B0004020202020204" pitchFamily="34" charset="0"/>
              </a:rPr>
              <a:t>We support over 30 people into jobs every month</a:t>
            </a:r>
          </a:p>
          <a:p>
            <a:pPr marL="457200" indent="-457200" algn="l">
              <a:buFont typeface="Wingdings" panose="05000000000000000000" pitchFamily="2" charset="2"/>
              <a:buChar char="Ø"/>
            </a:pPr>
            <a:endParaRPr lang="en-GB" sz="2400" dirty="0">
              <a:solidFill>
                <a:schemeClr val="tx1"/>
              </a:solidFill>
              <a:latin typeface="Aptos Display" panose="020B0004020202020204" pitchFamily="34" charset="0"/>
            </a:endParaRPr>
          </a:p>
          <a:p>
            <a:pPr marL="457200" indent="-457200" algn="l">
              <a:buFont typeface="Wingdings" panose="05000000000000000000" pitchFamily="2" charset="2"/>
              <a:buChar char="Ø"/>
            </a:pPr>
            <a:r>
              <a:rPr lang="en-GB" sz="2400" dirty="0">
                <a:solidFill>
                  <a:schemeClr val="tx1"/>
                </a:solidFill>
                <a:latin typeface="Aptos Display" panose="020B0004020202020204" pitchFamily="34" charset="0"/>
              </a:rPr>
              <a:t>We are part of Hertfordshire Care Providers Association (HCPA) and we deliver a lot of the training and qualifications that you may complete once you get your job in care</a:t>
            </a:r>
          </a:p>
          <a:p>
            <a:pPr marL="457200" indent="-457200" algn="l">
              <a:buFont typeface="Arial" panose="020B0604020202020204" pitchFamily="34" charset="0"/>
              <a:buChar char="•"/>
            </a:pPr>
            <a:endParaRPr lang="en-GB" sz="1600" dirty="0">
              <a:solidFill>
                <a:schemeClr val="tx1"/>
              </a:solidFill>
            </a:endParaRPr>
          </a:p>
        </p:txBody>
      </p:sp>
      <p:pic>
        <p:nvPicPr>
          <p:cNvPr id="9" name="Picture 8">
            <a:extLst>
              <a:ext uri="{FF2B5EF4-FFF2-40B4-BE49-F238E27FC236}">
                <a16:creationId xmlns:a16="http://schemas.microsoft.com/office/drawing/2014/main" id="{679EB378-2EB5-1B96-E1B3-7F1AE3FCE6AD}"/>
              </a:ext>
            </a:extLst>
          </p:cNvPr>
          <p:cNvPicPr>
            <a:picLocks noChangeAspect="1"/>
          </p:cNvPicPr>
          <p:nvPr/>
        </p:nvPicPr>
        <p:blipFill>
          <a:blip r:embed="rId2"/>
          <a:stretch>
            <a:fillRect/>
          </a:stretch>
        </p:blipFill>
        <p:spPr>
          <a:xfrm>
            <a:off x="293078" y="5795942"/>
            <a:ext cx="1907484" cy="865433"/>
          </a:xfrm>
          <a:prstGeom prst="rect">
            <a:avLst/>
          </a:prstGeom>
        </p:spPr>
      </p:pic>
      <p:pic>
        <p:nvPicPr>
          <p:cNvPr id="6" name="Picture 5" descr="A black and orange logo&#10;&#10;Description automatically generated">
            <a:extLst>
              <a:ext uri="{FF2B5EF4-FFF2-40B4-BE49-F238E27FC236}">
                <a16:creationId xmlns:a16="http://schemas.microsoft.com/office/drawing/2014/main" id="{DBD596B0-2F26-E235-D2DC-385D0B8E5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530" y="5112815"/>
            <a:ext cx="4800959" cy="995373"/>
          </a:xfrm>
          <a:prstGeom prst="rect">
            <a:avLst/>
          </a:prstGeom>
        </p:spPr>
      </p:pic>
      <p:pic>
        <p:nvPicPr>
          <p:cNvPr id="7" name="Picture 6">
            <a:extLst>
              <a:ext uri="{FF2B5EF4-FFF2-40B4-BE49-F238E27FC236}">
                <a16:creationId xmlns:a16="http://schemas.microsoft.com/office/drawing/2014/main" id="{5CB20CD4-5B5F-F379-67C9-1B6C701D8027}"/>
              </a:ext>
            </a:extLst>
          </p:cNvPr>
          <p:cNvPicPr>
            <a:picLocks noChangeAspect="1"/>
          </p:cNvPicPr>
          <p:nvPr/>
        </p:nvPicPr>
        <p:blipFill>
          <a:blip r:embed="rId4"/>
          <a:stretch>
            <a:fillRect/>
          </a:stretch>
        </p:blipFill>
        <p:spPr>
          <a:xfrm>
            <a:off x="10134510" y="525550"/>
            <a:ext cx="4114979" cy="4114979"/>
          </a:xfrm>
          <a:prstGeom prst="rect">
            <a:avLst/>
          </a:prstGeom>
        </p:spPr>
      </p:pic>
    </p:spTree>
    <p:extLst>
      <p:ext uri="{BB962C8B-B14F-4D97-AF65-F5344CB8AC3E}">
        <p14:creationId xmlns:p14="http://schemas.microsoft.com/office/powerpoint/2010/main" val="948527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24F7-7386-433B-8649-E9210598F426}"/>
              </a:ext>
            </a:extLst>
          </p:cNvPr>
          <p:cNvSpPr>
            <a:spLocks noGrp="1"/>
          </p:cNvSpPr>
          <p:nvPr>
            <p:ph type="title"/>
          </p:nvPr>
        </p:nvSpPr>
        <p:spPr>
          <a:xfrm>
            <a:off x="1172682" y="196625"/>
            <a:ext cx="6300174" cy="1325563"/>
          </a:xfrm>
        </p:spPr>
        <p:txBody>
          <a:bodyPr>
            <a:normAutofit fontScale="90000"/>
          </a:bodyPr>
          <a:lstStyle/>
          <a:p>
            <a:r>
              <a:rPr lang="en-US" dirty="0"/>
              <a:t>Hertfordshire and west Essex Health and Care Academy </a:t>
            </a:r>
            <a:endParaRPr lang="en-GB" dirty="0"/>
          </a:p>
        </p:txBody>
      </p:sp>
      <p:sp>
        <p:nvSpPr>
          <p:cNvPr id="3" name="Content Placeholder 2">
            <a:extLst>
              <a:ext uri="{FF2B5EF4-FFF2-40B4-BE49-F238E27FC236}">
                <a16:creationId xmlns:a16="http://schemas.microsoft.com/office/drawing/2014/main" id="{7A34E5D2-109B-4265-A37E-762596151C4B}"/>
              </a:ext>
            </a:extLst>
          </p:cNvPr>
          <p:cNvSpPr>
            <a:spLocks noGrp="1"/>
          </p:cNvSpPr>
          <p:nvPr>
            <p:ph idx="1"/>
          </p:nvPr>
        </p:nvSpPr>
        <p:spPr>
          <a:xfrm>
            <a:off x="11369844" y="6108188"/>
            <a:ext cx="1741109" cy="1077062"/>
          </a:xfrm>
        </p:spPr>
        <p:txBody>
          <a:bodyPr/>
          <a:lstStyle/>
          <a:p>
            <a:endParaRPr lang="en-GB" sz="1600" b="1" dirty="0"/>
          </a:p>
          <a:p>
            <a:endParaRPr lang="en-GB" dirty="0"/>
          </a:p>
        </p:txBody>
      </p:sp>
      <p:sp>
        <p:nvSpPr>
          <p:cNvPr id="5" name="Text Placeholder 4">
            <a:extLst>
              <a:ext uri="{FF2B5EF4-FFF2-40B4-BE49-F238E27FC236}">
                <a16:creationId xmlns:a16="http://schemas.microsoft.com/office/drawing/2014/main" id="{0DE1F1FB-A425-4446-B305-BE77DB3625D3}"/>
              </a:ext>
            </a:extLst>
          </p:cNvPr>
          <p:cNvSpPr>
            <a:spLocks noGrp="1"/>
          </p:cNvSpPr>
          <p:nvPr>
            <p:ph type="body" sz="quarter" idx="11"/>
          </p:nvPr>
        </p:nvSpPr>
        <p:spPr>
          <a:xfrm>
            <a:off x="293077" y="1522188"/>
            <a:ext cx="8651225" cy="4586000"/>
          </a:xfrm>
        </p:spPr>
        <p:txBody>
          <a:bodyPr>
            <a:normAutofit/>
          </a:bodyPr>
          <a:lstStyle/>
          <a:p>
            <a:pPr algn="l"/>
            <a:r>
              <a:rPr lang="en-GB" sz="1500" b="1" dirty="0">
                <a:solidFill>
                  <a:schemeClr val="tx1"/>
                </a:solidFill>
                <a:latin typeface="Aptos Display" panose="020B0004020202020204" pitchFamily="34" charset="0"/>
                <a:cs typeface="Arial" panose="020B0604020202020204" pitchFamily="34" charset="0"/>
              </a:rPr>
              <a:t>    The Health and Care Academy sits within our Hertfordshire and west Essex Integrated Care System (ICS) which is a collaboration of health and care organisations across Hertfordshire and west Essex. These include acute and community services i.e., hospitals, community care i.e.. pharmacy, primary care, social care including care homes, mental health services as well as urgent and emergency services such as ambulance and HUC. We also work with our local councils, charities and external care providers</a:t>
            </a:r>
          </a:p>
          <a:p>
            <a:pPr marL="457200" indent="-457200" algn="l">
              <a:buFont typeface="Wingdings" panose="05000000000000000000" pitchFamily="2" charset="2"/>
              <a:buChar char="Ø"/>
            </a:pPr>
            <a:r>
              <a:rPr lang="en-GB" sz="1500" dirty="0">
                <a:solidFill>
                  <a:schemeClr val="tx1"/>
                </a:solidFill>
                <a:latin typeface="Aptos Display" panose="020B0004020202020204" pitchFamily="34" charset="0"/>
                <a:cs typeface="Arial" panose="020B0604020202020204" pitchFamily="34" charset="0"/>
              </a:rPr>
              <a:t>The academy is a people and website resource to inspire and inform students about the 350+ careers in health and care. </a:t>
            </a:r>
          </a:p>
          <a:p>
            <a:pPr marL="457200" indent="-457200" algn="l">
              <a:buFont typeface="Wingdings" panose="05000000000000000000" pitchFamily="2" charset="2"/>
              <a:buChar char="Ø"/>
            </a:pPr>
            <a:r>
              <a:rPr lang="en-GB" sz="1500" dirty="0">
                <a:solidFill>
                  <a:schemeClr val="tx1"/>
                </a:solidFill>
                <a:latin typeface="Aptos Display" panose="020B0004020202020204" pitchFamily="34" charset="0"/>
                <a:cs typeface="Arial" panose="020B0604020202020204" pitchFamily="34" charset="0"/>
              </a:rPr>
              <a:t>We offer work experience, career event support, pathway information and opportunities like apprenticeships </a:t>
            </a:r>
          </a:p>
          <a:p>
            <a:pPr marL="0" indent="0" algn="l"/>
            <a:r>
              <a:rPr lang="en-GB" sz="1500" b="1" dirty="0">
                <a:solidFill>
                  <a:schemeClr val="tx1"/>
                </a:solidFill>
                <a:latin typeface="Aptos Display" panose="020B0004020202020204" pitchFamily="34" charset="0"/>
                <a:cs typeface="Arial" panose="020B0604020202020204" pitchFamily="34" charset="0"/>
              </a:rPr>
              <a:t>Did you know…</a:t>
            </a:r>
          </a:p>
          <a:p>
            <a:pPr marL="285750" indent="-285750" algn="l">
              <a:buFont typeface="Wingdings" panose="05000000000000000000" pitchFamily="2" charset="2"/>
              <a:buChar char="Ø"/>
            </a:pPr>
            <a:r>
              <a:rPr lang="en-GB" sz="1500" b="0" dirty="0">
                <a:solidFill>
                  <a:schemeClr val="tx1"/>
                </a:solidFill>
                <a:effectLst/>
                <a:latin typeface="Aptos Display" panose="020B0004020202020204" pitchFamily="34" charset="0"/>
                <a:cs typeface="Arial" panose="020B0604020202020204" pitchFamily="34" charset="0"/>
              </a:rPr>
              <a:t>The National Health Service (NHS) was </a:t>
            </a:r>
            <a:r>
              <a:rPr lang="en-GB" sz="1500" dirty="0">
                <a:solidFill>
                  <a:schemeClr val="tx1"/>
                </a:solidFill>
                <a:effectLst/>
                <a:latin typeface="Aptos Display" panose="020B0004020202020204" pitchFamily="34" charset="0"/>
                <a:cs typeface="Arial" panose="020B0604020202020204" pitchFamily="34" charset="0"/>
              </a:rPr>
              <a:t>founded in 1948 and has grown into the world’s largest publicly funded health service.</a:t>
            </a:r>
          </a:p>
          <a:p>
            <a:pPr marL="285750" indent="-285750" algn="l">
              <a:buFont typeface="Wingdings" panose="05000000000000000000" pitchFamily="2" charset="2"/>
              <a:buChar char="Ø"/>
            </a:pPr>
            <a:r>
              <a:rPr lang="en-GB" sz="1500" b="0" dirty="0">
                <a:solidFill>
                  <a:schemeClr val="tx1"/>
                </a:solidFill>
                <a:effectLst/>
                <a:latin typeface="Aptos Display" panose="020B0004020202020204" pitchFamily="34" charset="0"/>
                <a:cs typeface="Arial" panose="020B0604020202020204" pitchFamily="34" charset="0"/>
              </a:rPr>
              <a:t>NHS England is the UK’s largest employer (June 2024) </a:t>
            </a:r>
          </a:p>
          <a:p>
            <a:pPr marL="285750" indent="-285750" algn="l">
              <a:buFont typeface="Wingdings" panose="05000000000000000000" pitchFamily="2" charset="2"/>
              <a:buChar char="Ø"/>
            </a:pPr>
            <a:r>
              <a:rPr lang="en-GB" sz="1500" dirty="0">
                <a:solidFill>
                  <a:schemeClr val="tx1"/>
                </a:solidFill>
                <a:latin typeface="Aptos Display" panose="020B0004020202020204" pitchFamily="34" charset="0"/>
                <a:cs typeface="Arial" panose="020B0604020202020204" pitchFamily="34" charset="0"/>
              </a:rPr>
              <a:t>The NHS employs over 1.5 million people across the UK, from doctors and nurses to cleaners and receptionists. </a:t>
            </a:r>
          </a:p>
          <a:p>
            <a:pPr marL="285750" indent="-285750" algn="l">
              <a:buFont typeface="Wingdings" panose="05000000000000000000" pitchFamily="2" charset="2"/>
              <a:buChar char="Ø"/>
            </a:pPr>
            <a:r>
              <a:rPr lang="en-GB" sz="1500" dirty="0">
                <a:solidFill>
                  <a:schemeClr val="tx1"/>
                </a:solidFill>
                <a:latin typeface="Aptos Display" panose="020B0004020202020204" pitchFamily="34" charset="0"/>
                <a:cs typeface="Arial" panose="020B0604020202020204" pitchFamily="34" charset="0"/>
              </a:rPr>
              <a:t>On average, 45,000 people each day visit major hospital A&amp;E departments in England</a:t>
            </a:r>
          </a:p>
          <a:p>
            <a:pPr marL="457200" indent="-457200" algn="l">
              <a:buFont typeface="Arial" panose="020B0604020202020204" pitchFamily="34" charset="0"/>
              <a:buChar char="•"/>
            </a:pPr>
            <a:endParaRPr lang="en-GB" sz="1600" i="1" dirty="0">
              <a:solidFill>
                <a:srgbClr val="FF0000"/>
              </a:solidFill>
            </a:endParaRPr>
          </a:p>
          <a:p>
            <a:pPr marL="0" indent="0" algn="l"/>
            <a:endParaRPr lang="en-GB" i="1" dirty="0">
              <a:solidFill>
                <a:srgbClr val="FF0000"/>
              </a:solidFill>
            </a:endParaRPr>
          </a:p>
        </p:txBody>
      </p:sp>
      <p:pic>
        <p:nvPicPr>
          <p:cNvPr id="9" name="Picture 8">
            <a:extLst>
              <a:ext uri="{FF2B5EF4-FFF2-40B4-BE49-F238E27FC236}">
                <a16:creationId xmlns:a16="http://schemas.microsoft.com/office/drawing/2014/main" id="{176382EE-CBD0-CE40-621A-EC9B8FCB3EEF}"/>
              </a:ext>
            </a:extLst>
          </p:cNvPr>
          <p:cNvPicPr>
            <a:picLocks noChangeAspect="1"/>
          </p:cNvPicPr>
          <p:nvPr/>
        </p:nvPicPr>
        <p:blipFill>
          <a:blip r:embed="rId2"/>
          <a:stretch>
            <a:fillRect/>
          </a:stretch>
        </p:blipFill>
        <p:spPr>
          <a:xfrm>
            <a:off x="7302082" y="5795942"/>
            <a:ext cx="1907484" cy="865433"/>
          </a:xfrm>
          <a:prstGeom prst="rect">
            <a:avLst/>
          </a:prstGeom>
        </p:spPr>
      </p:pic>
      <p:pic>
        <p:nvPicPr>
          <p:cNvPr id="1062" name="Picture 38" descr="Hertfordshire And West Essex NHS ICB - Crunchbase Company Profile &amp; Funding">
            <a:extLst>
              <a:ext uri="{FF2B5EF4-FFF2-40B4-BE49-F238E27FC236}">
                <a16:creationId xmlns:a16="http://schemas.microsoft.com/office/drawing/2014/main" id="{C3F84D51-178F-060A-4E55-94AC6FF4B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4360" y="4440764"/>
            <a:ext cx="1907484" cy="19074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group of people in a room&#10;&#10;Description automatically generated">
            <a:extLst>
              <a:ext uri="{FF2B5EF4-FFF2-40B4-BE49-F238E27FC236}">
                <a16:creationId xmlns:a16="http://schemas.microsoft.com/office/drawing/2014/main" id="{ED46E68C-7242-8C5B-EEBA-5F457178B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1164" y="86953"/>
            <a:ext cx="5409650" cy="4057238"/>
          </a:xfrm>
          <a:prstGeom prst="rect">
            <a:avLst/>
          </a:prstGeom>
        </p:spPr>
      </p:pic>
    </p:spTree>
    <p:extLst>
      <p:ext uri="{BB962C8B-B14F-4D97-AF65-F5344CB8AC3E}">
        <p14:creationId xmlns:p14="http://schemas.microsoft.com/office/powerpoint/2010/main" val="1046251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48FB-E83E-4157-9E4F-D350A2181366}"/>
              </a:ext>
            </a:extLst>
          </p:cNvPr>
          <p:cNvSpPr>
            <a:spLocks noGrp="1"/>
          </p:cNvSpPr>
          <p:nvPr>
            <p:ph type="title"/>
          </p:nvPr>
        </p:nvSpPr>
        <p:spPr>
          <a:xfrm>
            <a:off x="6264894" y="394796"/>
            <a:ext cx="5425108" cy="1325563"/>
          </a:xfrm>
        </p:spPr>
        <p:txBody>
          <a:bodyPr>
            <a:normAutofit fontScale="90000"/>
          </a:bodyPr>
          <a:lstStyle/>
          <a:p>
            <a:pPr algn="ctr"/>
            <a:r>
              <a:rPr lang="en-US" dirty="0"/>
              <a:t>ARE THESE STATEMENTS TRUE OR FALSE?</a:t>
            </a:r>
            <a:endParaRPr lang="en-GB" dirty="0"/>
          </a:p>
        </p:txBody>
      </p:sp>
      <p:sp>
        <p:nvSpPr>
          <p:cNvPr id="3" name="Content Placeholder 2">
            <a:extLst>
              <a:ext uri="{FF2B5EF4-FFF2-40B4-BE49-F238E27FC236}">
                <a16:creationId xmlns:a16="http://schemas.microsoft.com/office/drawing/2014/main" id="{8FADBE84-4C4B-4E1B-8F95-B1837725F2EA}"/>
              </a:ext>
            </a:extLst>
          </p:cNvPr>
          <p:cNvSpPr>
            <a:spLocks noGrp="1"/>
          </p:cNvSpPr>
          <p:nvPr>
            <p:ph idx="1"/>
          </p:nvPr>
        </p:nvSpPr>
        <p:spPr>
          <a:xfrm>
            <a:off x="6346478" y="1825625"/>
            <a:ext cx="5530212" cy="4351338"/>
          </a:xfrm>
        </p:spPr>
        <p:txBody>
          <a:bodyPr/>
          <a:lstStyle/>
          <a:p>
            <a:endParaRPr lang="en-US" sz="1600" dirty="0"/>
          </a:p>
          <a:p>
            <a:pPr marL="57150" indent="-285750">
              <a:buFont typeface="Wingdings" panose="05000000000000000000" pitchFamily="2" charset="2"/>
              <a:buChar char="Ø"/>
            </a:pPr>
            <a:r>
              <a:rPr lang="en-GB" sz="1800" dirty="0">
                <a:latin typeface="Arial" panose="020B0604020202020204" pitchFamily="34" charset="0"/>
                <a:cs typeface="Arial" panose="020B0604020202020204" pitchFamily="34" charset="0"/>
              </a:rPr>
              <a:t>I need experience to work in Adult care</a:t>
            </a:r>
          </a:p>
          <a:p>
            <a:pPr marL="285750" indent="-285750">
              <a:buFont typeface="Wingdings" panose="05000000000000000000" pitchFamily="2" charset="2"/>
              <a:buChar char="Ø"/>
            </a:pPr>
            <a:endParaRPr lang="en-GB" sz="1800" dirty="0">
              <a:latin typeface="Arial" panose="020B0604020202020204" pitchFamily="34" charset="0"/>
              <a:cs typeface="Arial" panose="020B0604020202020204" pitchFamily="34" charset="0"/>
            </a:endParaRPr>
          </a:p>
          <a:p>
            <a:pPr marL="57150" indent="-285750">
              <a:buFont typeface="Wingdings" panose="05000000000000000000" pitchFamily="2" charset="2"/>
              <a:buChar char="Ø"/>
            </a:pPr>
            <a:r>
              <a:rPr lang="en-GB" sz="1800" dirty="0">
                <a:latin typeface="Arial" panose="020B0604020202020204" pitchFamily="34" charset="0"/>
                <a:cs typeface="Arial" panose="020B0604020202020204" pitchFamily="34" charset="0"/>
              </a:rPr>
              <a:t>Only women can be midwives</a:t>
            </a:r>
          </a:p>
          <a:p>
            <a:pPr marL="285750" indent="-285750">
              <a:buFont typeface="Wingdings" panose="05000000000000000000" pitchFamily="2" charset="2"/>
              <a:buChar char="Ø"/>
            </a:pPr>
            <a:endParaRPr lang="en-GB" sz="1800" dirty="0">
              <a:latin typeface="Arial" panose="020B0604020202020204" pitchFamily="34" charset="0"/>
              <a:cs typeface="Arial" panose="020B0604020202020204" pitchFamily="34" charset="0"/>
            </a:endParaRPr>
          </a:p>
          <a:p>
            <a:pPr marL="57150" indent="-285750">
              <a:buFont typeface="Wingdings" panose="05000000000000000000" pitchFamily="2" charset="2"/>
              <a:buChar char="Ø"/>
            </a:pPr>
            <a:r>
              <a:rPr lang="en-GB" sz="1800" dirty="0">
                <a:latin typeface="Arial" panose="020B0604020202020204" pitchFamily="34" charset="0"/>
                <a:cs typeface="Arial" panose="020B0604020202020204" pitchFamily="34" charset="0"/>
              </a:rPr>
              <a:t>Working in Adult Care doesn’t lead anywhere</a:t>
            </a:r>
          </a:p>
          <a:p>
            <a:pPr indent="0"/>
            <a:endParaRPr lang="en-GB" sz="1800" dirty="0">
              <a:latin typeface="Arial" panose="020B0604020202020204" pitchFamily="34" charset="0"/>
              <a:cs typeface="Arial" panose="020B0604020202020204" pitchFamily="34" charset="0"/>
            </a:endParaRPr>
          </a:p>
          <a:p>
            <a:pPr marL="57150" indent="-285750">
              <a:buFont typeface="Wingdings" panose="05000000000000000000" pitchFamily="2" charset="2"/>
              <a:buChar char="Ø"/>
            </a:pPr>
            <a:r>
              <a:rPr lang="en-GB" sz="1800" dirty="0">
                <a:latin typeface="Arial" panose="020B0604020202020204" pitchFamily="34" charset="0"/>
                <a:cs typeface="Arial" panose="020B0604020202020204" pitchFamily="34" charset="0"/>
              </a:rPr>
              <a:t>If I start as an administrator I’ll always work in admin</a:t>
            </a:r>
          </a:p>
          <a:p>
            <a:pPr marL="285750" indent="-285750">
              <a:buFont typeface="Wingdings" panose="05000000000000000000" pitchFamily="2" charset="2"/>
              <a:buChar char="Ø"/>
            </a:pPr>
            <a:endParaRPr lang="en-GB" sz="1800" dirty="0">
              <a:latin typeface="Arial" panose="020B0604020202020204" pitchFamily="34" charset="0"/>
              <a:cs typeface="Arial" panose="020B0604020202020204" pitchFamily="34" charset="0"/>
            </a:endParaRPr>
          </a:p>
          <a:p>
            <a:pPr marL="57150" indent="-285750">
              <a:buFont typeface="Wingdings" panose="05000000000000000000" pitchFamily="2" charset="2"/>
              <a:buChar char="Ø"/>
            </a:pPr>
            <a:r>
              <a:rPr lang="en-GB" sz="1800" dirty="0">
                <a:latin typeface="Arial" panose="020B0604020202020204" pitchFamily="34" charset="0"/>
                <a:cs typeface="Arial" panose="020B0604020202020204" pitchFamily="34" charset="0"/>
              </a:rPr>
              <a:t>Working in Adult Social Care is all about personal care </a:t>
            </a:r>
          </a:p>
          <a:p>
            <a:endParaRPr lang="en-GB" sz="1800" b="1" dirty="0">
              <a:latin typeface="Arial" panose="020B0604020202020204" pitchFamily="34" charset="0"/>
              <a:cs typeface="Arial" panose="020B0604020202020204" pitchFamily="34" charset="0"/>
            </a:endParaRPr>
          </a:p>
          <a:p>
            <a:endParaRPr lang="en-GB" dirty="0"/>
          </a:p>
        </p:txBody>
      </p:sp>
      <p:pic>
        <p:nvPicPr>
          <p:cNvPr id="4" name="Picture 3">
            <a:extLst>
              <a:ext uri="{FF2B5EF4-FFF2-40B4-BE49-F238E27FC236}">
                <a16:creationId xmlns:a16="http://schemas.microsoft.com/office/drawing/2014/main" id="{C38B253A-CAC1-CCEB-0D0A-12FFA196086F}"/>
              </a:ext>
            </a:extLst>
          </p:cNvPr>
          <p:cNvPicPr>
            <a:picLocks noChangeAspect="1"/>
          </p:cNvPicPr>
          <p:nvPr/>
        </p:nvPicPr>
        <p:blipFill>
          <a:blip r:embed="rId2"/>
          <a:stretch>
            <a:fillRect/>
          </a:stretch>
        </p:blipFill>
        <p:spPr>
          <a:xfrm>
            <a:off x="10080232" y="5626182"/>
            <a:ext cx="1907484" cy="865433"/>
          </a:xfrm>
          <a:prstGeom prst="rect">
            <a:avLst/>
          </a:prstGeom>
        </p:spPr>
      </p:pic>
      <p:pic>
        <p:nvPicPr>
          <p:cNvPr id="11" name="Picture 10">
            <a:extLst>
              <a:ext uri="{FF2B5EF4-FFF2-40B4-BE49-F238E27FC236}">
                <a16:creationId xmlns:a16="http://schemas.microsoft.com/office/drawing/2014/main" id="{20D13FC4-FEB9-26F8-B72C-B056400D8FCB}"/>
              </a:ext>
            </a:extLst>
          </p:cNvPr>
          <p:cNvPicPr>
            <a:picLocks noChangeAspect="1"/>
          </p:cNvPicPr>
          <p:nvPr/>
        </p:nvPicPr>
        <p:blipFill>
          <a:blip r:embed="rId3"/>
          <a:stretch>
            <a:fillRect/>
          </a:stretch>
        </p:blipFill>
        <p:spPr>
          <a:xfrm>
            <a:off x="2612724" y="2690128"/>
            <a:ext cx="3143907" cy="650326"/>
          </a:xfrm>
          <a:prstGeom prst="rect">
            <a:avLst/>
          </a:prstGeom>
        </p:spPr>
      </p:pic>
      <p:pic>
        <p:nvPicPr>
          <p:cNvPr id="12" name="Picture 11">
            <a:extLst>
              <a:ext uri="{FF2B5EF4-FFF2-40B4-BE49-F238E27FC236}">
                <a16:creationId xmlns:a16="http://schemas.microsoft.com/office/drawing/2014/main" id="{4996592F-580E-DE80-38E6-01596CFFEBC0}"/>
              </a:ext>
            </a:extLst>
          </p:cNvPr>
          <p:cNvPicPr>
            <a:picLocks noChangeAspect="1"/>
          </p:cNvPicPr>
          <p:nvPr/>
        </p:nvPicPr>
        <p:blipFill>
          <a:blip r:embed="rId4"/>
          <a:stretch>
            <a:fillRect/>
          </a:stretch>
        </p:blipFill>
        <p:spPr>
          <a:xfrm>
            <a:off x="0" y="2143591"/>
            <a:ext cx="1909946" cy="1909946"/>
          </a:xfrm>
          <a:prstGeom prst="rect">
            <a:avLst/>
          </a:prstGeom>
        </p:spPr>
      </p:pic>
      <p:pic>
        <p:nvPicPr>
          <p:cNvPr id="14" name="Picture 13">
            <a:extLst>
              <a:ext uri="{FF2B5EF4-FFF2-40B4-BE49-F238E27FC236}">
                <a16:creationId xmlns:a16="http://schemas.microsoft.com/office/drawing/2014/main" id="{C6A6C731-E3D6-FF9B-3171-BBF7259EE5B8}"/>
              </a:ext>
            </a:extLst>
          </p:cNvPr>
          <p:cNvPicPr>
            <a:picLocks noChangeAspect="1"/>
          </p:cNvPicPr>
          <p:nvPr/>
        </p:nvPicPr>
        <p:blipFill>
          <a:blip r:embed="rId5"/>
          <a:stretch>
            <a:fillRect/>
          </a:stretch>
        </p:blipFill>
        <p:spPr>
          <a:xfrm>
            <a:off x="0" y="-105266"/>
            <a:ext cx="5003854" cy="1825625"/>
          </a:xfrm>
          <a:prstGeom prst="rect">
            <a:avLst/>
          </a:prstGeom>
        </p:spPr>
      </p:pic>
      <p:pic>
        <p:nvPicPr>
          <p:cNvPr id="6" name="Picture 5" descr="A close up of a logo&#10;&#10;Description automatically generated">
            <a:extLst>
              <a:ext uri="{FF2B5EF4-FFF2-40B4-BE49-F238E27FC236}">
                <a16:creationId xmlns:a16="http://schemas.microsoft.com/office/drawing/2014/main" id="{4C485C89-C95D-826A-49C6-40FC6C8D65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998" y="4467568"/>
            <a:ext cx="5141702" cy="1491182"/>
          </a:xfrm>
          <a:prstGeom prst="rect">
            <a:avLst/>
          </a:prstGeom>
        </p:spPr>
      </p:pic>
    </p:spTree>
    <p:extLst>
      <p:ext uri="{BB962C8B-B14F-4D97-AF65-F5344CB8AC3E}">
        <p14:creationId xmlns:p14="http://schemas.microsoft.com/office/powerpoint/2010/main" val="3851410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13CD81-B5F3-4144-883D-4FFC8FC26746}"/>
              </a:ext>
            </a:extLst>
          </p:cNvPr>
          <p:cNvSpPr>
            <a:spLocks noGrp="1"/>
          </p:cNvSpPr>
          <p:nvPr>
            <p:ph type="title"/>
          </p:nvPr>
        </p:nvSpPr>
        <p:spPr/>
        <p:txBody>
          <a:bodyPr/>
          <a:lstStyle/>
          <a:p>
            <a:r>
              <a:rPr lang="en-US" dirty="0"/>
              <a:t>Entry-level Adult Social Care Positions </a:t>
            </a:r>
            <a:endParaRPr lang="en-GB" dirty="0"/>
          </a:p>
        </p:txBody>
      </p:sp>
      <p:sp>
        <p:nvSpPr>
          <p:cNvPr id="4" name="Content Placeholder 3">
            <a:extLst>
              <a:ext uri="{FF2B5EF4-FFF2-40B4-BE49-F238E27FC236}">
                <a16:creationId xmlns:a16="http://schemas.microsoft.com/office/drawing/2014/main" id="{16039008-307E-4CEA-8E42-BBE71166E115}"/>
              </a:ext>
            </a:extLst>
          </p:cNvPr>
          <p:cNvSpPr>
            <a:spLocks noGrp="1"/>
          </p:cNvSpPr>
          <p:nvPr>
            <p:ph idx="1"/>
          </p:nvPr>
        </p:nvSpPr>
        <p:spPr/>
        <p:txBody>
          <a:bodyPr/>
          <a:lstStyle/>
          <a:p>
            <a:pPr marL="114300" indent="-342900">
              <a:buFont typeface="Wingdings" panose="05000000000000000000" pitchFamily="2" charset="2"/>
              <a:buChar char="Ø"/>
            </a:pPr>
            <a:r>
              <a:rPr lang="en-GB" sz="2000" b="1" dirty="0"/>
              <a:t>Care Assistant/ Support Worker </a:t>
            </a:r>
          </a:p>
          <a:p>
            <a:pPr marL="114300" indent="-342900">
              <a:buFont typeface="Wingdings" panose="05000000000000000000" pitchFamily="2" charset="2"/>
              <a:buChar char="Ø"/>
            </a:pPr>
            <a:endParaRPr lang="en-GB" sz="2000" b="1" dirty="0"/>
          </a:p>
          <a:p>
            <a:pPr marL="114300" indent="-342900">
              <a:buFont typeface="Wingdings" panose="05000000000000000000" pitchFamily="2" charset="2"/>
              <a:buChar char="Ø"/>
            </a:pPr>
            <a:r>
              <a:rPr lang="en-GB" sz="2000" b="1" dirty="0"/>
              <a:t>Activities/ Engagement Assistant </a:t>
            </a:r>
          </a:p>
          <a:p>
            <a:pPr marL="114300" indent="-342900">
              <a:buFont typeface="Wingdings" panose="05000000000000000000" pitchFamily="2" charset="2"/>
              <a:buChar char="Ø"/>
            </a:pPr>
            <a:endParaRPr lang="en-GB" sz="2000" b="1" dirty="0"/>
          </a:p>
          <a:p>
            <a:pPr marL="114300" indent="-342900">
              <a:buFont typeface="Wingdings" panose="05000000000000000000" pitchFamily="2" charset="2"/>
              <a:buChar char="Ø"/>
            </a:pPr>
            <a:r>
              <a:rPr lang="en-GB" sz="2000" b="1" dirty="0"/>
              <a:t>Housekeeping</a:t>
            </a:r>
          </a:p>
          <a:p>
            <a:pPr marL="114300" indent="-342900">
              <a:buFont typeface="Wingdings" panose="05000000000000000000" pitchFamily="2" charset="2"/>
              <a:buChar char="Ø"/>
            </a:pPr>
            <a:endParaRPr lang="en-GB" sz="2000" b="1" dirty="0"/>
          </a:p>
          <a:p>
            <a:pPr marL="114300" indent="-342900">
              <a:buFont typeface="Wingdings" panose="05000000000000000000" pitchFamily="2" charset="2"/>
              <a:buChar char="Ø"/>
            </a:pPr>
            <a:r>
              <a:rPr lang="en-GB" sz="2000" b="1" dirty="0"/>
              <a:t>Kitchen staff </a:t>
            </a:r>
          </a:p>
          <a:p>
            <a:endParaRPr lang="en-GB" sz="1600" b="1" dirty="0"/>
          </a:p>
        </p:txBody>
      </p:sp>
      <p:pic>
        <p:nvPicPr>
          <p:cNvPr id="2" name="Picture 1">
            <a:extLst>
              <a:ext uri="{FF2B5EF4-FFF2-40B4-BE49-F238E27FC236}">
                <a16:creationId xmlns:a16="http://schemas.microsoft.com/office/drawing/2014/main" id="{E3FE1991-EBA9-0F45-396C-0693D24A95BF}"/>
              </a:ext>
            </a:extLst>
          </p:cNvPr>
          <p:cNvPicPr>
            <a:picLocks noChangeAspect="1"/>
          </p:cNvPicPr>
          <p:nvPr/>
        </p:nvPicPr>
        <p:blipFill>
          <a:blip r:embed="rId2"/>
          <a:stretch>
            <a:fillRect/>
          </a:stretch>
        </p:blipFill>
        <p:spPr>
          <a:xfrm>
            <a:off x="160998" y="5311530"/>
            <a:ext cx="1907484" cy="865433"/>
          </a:xfrm>
          <a:prstGeom prst="rect">
            <a:avLst/>
          </a:prstGeom>
        </p:spPr>
      </p:pic>
      <p:pic>
        <p:nvPicPr>
          <p:cNvPr id="8" name="Picture Placeholder 7">
            <a:extLst>
              <a:ext uri="{FF2B5EF4-FFF2-40B4-BE49-F238E27FC236}">
                <a16:creationId xmlns:a16="http://schemas.microsoft.com/office/drawing/2014/main" id="{5B861BD2-319A-D59F-5755-7960986B0FF6}"/>
              </a:ext>
            </a:extLst>
          </p:cNvPr>
          <p:cNvPicPr>
            <a:picLocks noGrp="1" noChangeAspect="1"/>
          </p:cNvPicPr>
          <p:nvPr>
            <p:ph type="pic" sz="quarter" idx="10"/>
          </p:nvPr>
        </p:nvPicPr>
        <p:blipFill>
          <a:blip r:embed="rId3"/>
          <a:srcRect l="2230" r="2230"/>
          <a:stretch>
            <a:fillRect/>
          </a:stretch>
        </p:blipFill>
        <p:spPr>
          <a:prstGeom prst="rect">
            <a:avLst/>
          </a:prstGeom>
        </p:spPr>
      </p:pic>
      <p:pic>
        <p:nvPicPr>
          <p:cNvPr id="9" name="Picture 8">
            <a:extLst>
              <a:ext uri="{FF2B5EF4-FFF2-40B4-BE49-F238E27FC236}">
                <a16:creationId xmlns:a16="http://schemas.microsoft.com/office/drawing/2014/main" id="{B72EF5A5-261C-7256-B77A-B6CB017C9370}"/>
              </a:ext>
            </a:extLst>
          </p:cNvPr>
          <p:cNvPicPr>
            <a:picLocks noChangeAspect="1"/>
          </p:cNvPicPr>
          <p:nvPr/>
        </p:nvPicPr>
        <p:blipFill>
          <a:blip r:embed="rId4"/>
          <a:stretch>
            <a:fillRect/>
          </a:stretch>
        </p:blipFill>
        <p:spPr>
          <a:xfrm>
            <a:off x="2749674" y="5418081"/>
            <a:ext cx="3145809" cy="652329"/>
          </a:xfrm>
          <a:prstGeom prst="rect">
            <a:avLst/>
          </a:prstGeom>
        </p:spPr>
      </p:pic>
    </p:spTree>
    <p:extLst>
      <p:ext uri="{BB962C8B-B14F-4D97-AF65-F5344CB8AC3E}">
        <p14:creationId xmlns:p14="http://schemas.microsoft.com/office/powerpoint/2010/main" val="3229184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6917F-8A6B-252F-9208-7FE9F61F121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09EC7A-27A8-B5D6-D711-4A9256BC4E2B}"/>
              </a:ext>
            </a:extLst>
          </p:cNvPr>
          <p:cNvSpPr>
            <a:spLocks noGrp="1"/>
          </p:cNvSpPr>
          <p:nvPr>
            <p:ph type="title"/>
          </p:nvPr>
        </p:nvSpPr>
        <p:spPr>
          <a:xfrm>
            <a:off x="1487991" y="0"/>
            <a:ext cx="5469036" cy="1031274"/>
          </a:xfrm>
        </p:spPr>
        <p:txBody>
          <a:bodyPr/>
          <a:lstStyle/>
          <a:p>
            <a:pPr algn="ctr"/>
            <a:r>
              <a:rPr lang="en-US" dirty="0"/>
              <a:t>Work Experience </a:t>
            </a:r>
            <a:endParaRPr lang="en-GB" dirty="0"/>
          </a:p>
        </p:txBody>
      </p:sp>
      <p:sp>
        <p:nvSpPr>
          <p:cNvPr id="4" name="Content Placeholder 3">
            <a:extLst>
              <a:ext uri="{FF2B5EF4-FFF2-40B4-BE49-F238E27FC236}">
                <a16:creationId xmlns:a16="http://schemas.microsoft.com/office/drawing/2014/main" id="{9DFE5A17-470E-87CB-F0A3-28CA10778DFD}"/>
              </a:ext>
            </a:extLst>
          </p:cNvPr>
          <p:cNvSpPr>
            <a:spLocks noGrp="1"/>
          </p:cNvSpPr>
          <p:nvPr>
            <p:ph idx="1"/>
          </p:nvPr>
        </p:nvSpPr>
        <p:spPr>
          <a:xfrm>
            <a:off x="421477" y="1028946"/>
            <a:ext cx="7566385" cy="4800108"/>
          </a:xfrm>
        </p:spPr>
        <p:txBody>
          <a:bodyPr>
            <a:normAutofit/>
          </a:bodyPr>
          <a:lstStyle/>
          <a:p>
            <a:r>
              <a:rPr lang="en-GB" sz="1800" dirty="0">
                <a:latin typeface="Aptos Display" panose="020B0004020202020204" pitchFamily="34" charset="0"/>
              </a:rPr>
              <a:t>Work experience is a fantastic way of gaining insight into a career especially what a day in the life is like for that job. It can be a valuable way for students to develop confidence and experience caring for people.</a:t>
            </a:r>
          </a:p>
          <a:p>
            <a:r>
              <a:rPr lang="en-GB" sz="1800" b="0" i="0" dirty="0">
                <a:solidFill>
                  <a:srgbClr val="374151"/>
                </a:solidFill>
                <a:effectLst/>
                <a:latin typeface="Aptos Display" panose="020B0004020202020204" pitchFamily="34" charset="0"/>
              </a:rPr>
              <a:t>We have a range of work experience placements across health and care in Herts and west Essex</a:t>
            </a:r>
          </a:p>
          <a:p>
            <a:r>
              <a:rPr lang="en-GB" sz="1800" dirty="0">
                <a:latin typeface="Aptos Display" panose="020B0004020202020204" pitchFamily="34" charset="0"/>
              </a:rPr>
              <a:t>Students can apply via the academy website (QR Code) the apply button will redirect students to our work experience portal which is provided by Active Manage. Students will have to complete all of the information requested including any alternative dates in case your preferred dates cannot be offered</a:t>
            </a:r>
          </a:p>
          <a:p>
            <a:r>
              <a:rPr lang="en-GB" sz="1800" b="1" dirty="0">
                <a:latin typeface="Aptos Display" panose="020B0004020202020204" pitchFamily="34" charset="0"/>
              </a:rPr>
              <a:t>Did you know</a:t>
            </a:r>
          </a:p>
          <a:p>
            <a:pPr marL="57150" indent="-285750">
              <a:buFont typeface="Wingdings" panose="05000000000000000000" pitchFamily="2" charset="2"/>
              <a:buChar char="Ø"/>
            </a:pPr>
            <a:r>
              <a:rPr lang="en-GB" sz="1800" dirty="0">
                <a:latin typeface="Aptos Display" panose="020B0004020202020204" pitchFamily="34" charset="0"/>
              </a:rPr>
              <a:t>Our placements are for students aged 14+ / 16+</a:t>
            </a:r>
          </a:p>
          <a:p>
            <a:pPr marL="57150" indent="-285750">
              <a:buFont typeface="Wingdings" panose="05000000000000000000" pitchFamily="2" charset="2"/>
              <a:buChar char="Ø"/>
            </a:pPr>
            <a:r>
              <a:rPr lang="en-GB" sz="1800" dirty="0">
                <a:latin typeface="Aptos Display" panose="020B0004020202020204" pitchFamily="34" charset="0"/>
              </a:rPr>
              <a:t>In the last two academic years we have hosted 367 placements across Herts and west Essex</a:t>
            </a:r>
          </a:p>
          <a:p>
            <a:pPr marL="57150" indent="-285750">
              <a:buFont typeface="Wingdings" panose="05000000000000000000" pitchFamily="2" charset="2"/>
              <a:buChar char="Ø"/>
            </a:pPr>
            <a:r>
              <a:rPr lang="en-GB" sz="1800" dirty="0">
                <a:latin typeface="Aptos Display" panose="020B0004020202020204" pitchFamily="34" charset="0"/>
              </a:rPr>
              <a:t>The most popular placement applied for is ‘Insight into </a:t>
            </a:r>
            <a:r>
              <a:rPr lang="en-GB" sz="1800" b="0" i="0" dirty="0">
                <a:solidFill>
                  <a:srgbClr val="212529"/>
                </a:solidFill>
                <a:effectLst/>
                <a:latin typeface="Aptos Display" panose="020B0004020202020204" pitchFamily="34" charset="0"/>
              </a:rPr>
              <a:t>Theatres</a:t>
            </a:r>
            <a:r>
              <a:rPr lang="en-GB" sz="1800" dirty="0">
                <a:latin typeface="Aptos Display" panose="020B0004020202020204" pitchFamily="34" charset="0"/>
              </a:rPr>
              <a:t>’ </a:t>
            </a:r>
          </a:p>
        </p:txBody>
      </p:sp>
      <p:pic>
        <p:nvPicPr>
          <p:cNvPr id="2" name="Picture 1">
            <a:extLst>
              <a:ext uri="{FF2B5EF4-FFF2-40B4-BE49-F238E27FC236}">
                <a16:creationId xmlns:a16="http://schemas.microsoft.com/office/drawing/2014/main" id="{2C42EE3B-6FDF-D57D-701B-777DA0681F7B}"/>
              </a:ext>
            </a:extLst>
          </p:cNvPr>
          <p:cNvPicPr>
            <a:picLocks noChangeAspect="1"/>
          </p:cNvPicPr>
          <p:nvPr/>
        </p:nvPicPr>
        <p:blipFill>
          <a:blip r:embed="rId2"/>
          <a:stretch>
            <a:fillRect/>
          </a:stretch>
        </p:blipFill>
        <p:spPr>
          <a:xfrm>
            <a:off x="10053288" y="5080303"/>
            <a:ext cx="1907484" cy="865433"/>
          </a:xfrm>
          <a:prstGeom prst="rect">
            <a:avLst/>
          </a:prstGeom>
        </p:spPr>
      </p:pic>
      <p:pic>
        <p:nvPicPr>
          <p:cNvPr id="13" name="Picture Placeholder 12" descr="A qr code on a white background&#10;&#10;Description automatically generated">
            <a:extLst>
              <a:ext uri="{FF2B5EF4-FFF2-40B4-BE49-F238E27FC236}">
                <a16:creationId xmlns:a16="http://schemas.microsoft.com/office/drawing/2014/main" id="{0C60F93A-B463-9EE1-56EB-09E99E6E6E5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908" b="7908"/>
          <a:stretch>
            <a:fillRect/>
          </a:stretch>
        </p:blipFill>
        <p:spPr>
          <a:xfrm>
            <a:off x="8505636" y="1260174"/>
            <a:ext cx="3455136" cy="3616626"/>
          </a:xfrm>
        </p:spPr>
      </p:pic>
    </p:spTree>
    <p:extLst>
      <p:ext uri="{BB962C8B-B14F-4D97-AF65-F5344CB8AC3E}">
        <p14:creationId xmlns:p14="http://schemas.microsoft.com/office/powerpoint/2010/main" val="917073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57344-7446-2700-1831-1D27D36DD0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F133B0-3EA6-0EC4-C51F-BAC51D0A0025}"/>
              </a:ext>
            </a:extLst>
          </p:cNvPr>
          <p:cNvSpPr>
            <a:spLocks noGrp="1"/>
          </p:cNvSpPr>
          <p:nvPr>
            <p:ph type="title"/>
          </p:nvPr>
        </p:nvSpPr>
        <p:spPr/>
        <p:txBody>
          <a:bodyPr>
            <a:normAutofit/>
          </a:bodyPr>
          <a:lstStyle/>
          <a:p>
            <a:r>
              <a:rPr lang="en-US" dirty="0"/>
              <a:t>Skills and qualities in Adult Social Care </a:t>
            </a:r>
            <a:endParaRPr lang="en-GB" dirty="0"/>
          </a:p>
        </p:txBody>
      </p:sp>
      <p:sp>
        <p:nvSpPr>
          <p:cNvPr id="3" name="Content Placeholder 2">
            <a:extLst>
              <a:ext uri="{FF2B5EF4-FFF2-40B4-BE49-F238E27FC236}">
                <a16:creationId xmlns:a16="http://schemas.microsoft.com/office/drawing/2014/main" id="{6187F9C8-153E-F457-ECD3-02358AE28062}"/>
              </a:ext>
            </a:extLst>
          </p:cNvPr>
          <p:cNvSpPr>
            <a:spLocks noGrp="1"/>
          </p:cNvSpPr>
          <p:nvPr>
            <p:ph idx="1"/>
          </p:nvPr>
        </p:nvSpPr>
        <p:spPr>
          <a:xfrm>
            <a:off x="360458" y="1845362"/>
            <a:ext cx="5007321" cy="2218842"/>
          </a:xfrm>
        </p:spPr>
        <p:txBody>
          <a:bodyPr/>
          <a:lstStyle/>
          <a:p>
            <a:r>
              <a:rPr lang="en-GB" sz="1600" dirty="0">
                <a:latin typeface="Aptos Display" panose="020B0004020202020204" pitchFamily="34" charset="0"/>
                <a:cs typeface="Arial"/>
              </a:rPr>
              <a:t>How do these relate to curriculum subjects I know? </a:t>
            </a:r>
          </a:p>
          <a:p>
            <a:pPr>
              <a:buFont typeface="Wingdings" panose="05000000000000000000" pitchFamily="2" charset="2"/>
              <a:buChar char="Ø"/>
            </a:pPr>
            <a:r>
              <a:rPr lang="en-GB" sz="1600" dirty="0">
                <a:latin typeface="Aptos Display" panose="020B0004020202020204" pitchFamily="34" charset="0"/>
                <a:cs typeface="Arial"/>
              </a:rPr>
              <a:t>Health and Social Care </a:t>
            </a:r>
          </a:p>
          <a:p>
            <a:pPr indent="0"/>
            <a:r>
              <a:rPr lang="en-GB" sz="1600" b="1" dirty="0">
                <a:latin typeface="Aptos Display" panose="020B0004020202020204" pitchFamily="34" charset="0"/>
                <a:cs typeface="Arial"/>
              </a:rPr>
              <a:t>Personality; </a:t>
            </a:r>
          </a:p>
          <a:p>
            <a:pPr>
              <a:buFont typeface="Wingdings" panose="05000000000000000000" pitchFamily="2" charset="2"/>
              <a:buChar char="Ø"/>
            </a:pPr>
            <a:r>
              <a:rPr lang="en-GB" sz="1600" dirty="0">
                <a:latin typeface="Aptos Display" panose="020B0004020202020204" pitchFamily="34" charset="0"/>
                <a:cs typeface="Arial"/>
              </a:rPr>
              <a:t>Caring,</a:t>
            </a:r>
          </a:p>
          <a:p>
            <a:pPr>
              <a:buFont typeface="Wingdings" panose="05000000000000000000" pitchFamily="2" charset="2"/>
              <a:buChar char="Ø"/>
            </a:pPr>
            <a:r>
              <a:rPr lang="en-GB" sz="1600" dirty="0">
                <a:latin typeface="Aptos Display" panose="020B0004020202020204" pitchFamily="34" charset="0"/>
                <a:cs typeface="Arial"/>
              </a:rPr>
              <a:t>Empathetic </a:t>
            </a:r>
            <a:endParaRPr lang="en-GB" sz="1600" dirty="0">
              <a:latin typeface="Aptos Display" panose="020B0004020202020204" pitchFamily="34" charset="0"/>
              <a:cs typeface="Arial" panose="020B0604020202020204" pitchFamily="34" charset="0"/>
            </a:endParaRPr>
          </a:p>
          <a:p>
            <a:pPr>
              <a:buFont typeface="Wingdings" panose="05000000000000000000" pitchFamily="2" charset="2"/>
              <a:buChar char="Ø"/>
            </a:pPr>
            <a:r>
              <a:rPr lang="en-GB" sz="1600" dirty="0">
                <a:latin typeface="Aptos Display" panose="020B0004020202020204" pitchFamily="34" charset="0"/>
                <a:cs typeface="Arial"/>
              </a:rPr>
              <a:t>Compassionate </a:t>
            </a:r>
            <a:endParaRPr lang="en-GB" sz="1200" dirty="0">
              <a:latin typeface="Aptos Display" panose="020B0004020202020204" pitchFamily="34" charset="0"/>
              <a:cs typeface="Arial"/>
            </a:endParaRPr>
          </a:p>
          <a:p>
            <a:pPr indent="0"/>
            <a:endParaRPr lang="en-GB" sz="1200" dirty="0">
              <a:latin typeface="Arial"/>
              <a:cs typeface="Arial"/>
            </a:endParaRPr>
          </a:p>
        </p:txBody>
      </p:sp>
      <p:sp>
        <p:nvSpPr>
          <p:cNvPr id="4" name="Content Placeholder 3">
            <a:extLst>
              <a:ext uri="{FF2B5EF4-FFF2-40B4-BE49-F238E27FC236}">
                <a16:creationId xmlns:a16="http://schemas.microsoft.com/office/drawing/2014/main" id="{D0FDEC72-76F0-2D5F-1241-2F74F001B582}"/>
              </a:ext>
            </a:extLst>
          </p:cNvPr>
          <p:cNvSpPr>
            <a:spLocks noGrp="1"/>
          </p:cNvSpPr>
          <p:nvPr>
            <p:ph idx="10"/>
          </p:nvPr>
        </p:nvSpPr>
        <p:spPr>
          <a:xfrm>
            <a:off x="6331852" y="338432"/>
            <a:ext cx="5499690" cy="4054158"/>
          </a:xfrm>
        </p:spPr>
        <p:txBody>
          <a:bodyPr>
            <a:noAutofit/>
          </a:bodyPr>
          <a:lstStyle/>
          <a:p>
            <a:pPr marL="0" indent="0">
              <a:buNone/>
            </a:pPr>
            <a:r>
              <a:rPr lang="en-GB" sz="1800" b="1" dirty="0">
                <a:latin typeface="Aptos Display" panose="020B0004020202020204" pitchFamily="34" charset="0"/>
                <a:cs typeface="Arial" panose="020B0604020202020204" pitchFamily="34" charset="0"/>
              </a:rPr>
              <a:t>Qualifications: </a:t>
            </a:r>
            <a:endParaRPr lang="en-GB" sz="1800" b="1" i="0" u="none" strike="noStrike" dirty="0">
              <a:effectLst/>
              <a:latin typeface="Aptos Display" panose="020B0004020202020204" pitchFamily="34" charset="0"/>
              <a:cs typeface="Arial" panose="020B0604020202020204" pitchFamily="34" charset="0"/>
            </a:endParaRPr>
          </a:p>
          <a:p>
            <a:pPr marL="0" indent="0">
              <a:buNone/>
            </a:pPr>
            <a:endParaRPr lang="en-GB" sz="1800" b="1" i="0" u="none" strike="noStrike" dirty="0">
              <a:effectLst/>
              <a:latin typeface="Aptos Display" panose="020B0004020202020204" pitchFamily="34" charset="0"/>
              <a:cs typeface="Arial" panose="020B0604020202020204" pitchFamily="34" charset="0"/>
            </a:endParaRPr>
          </a:p>
          <a:p>
            <a:pPr marL="0" indent="0">
              <a:buNone/>
            </a:pPr>
            <a:r>
              <a:rPr lang="en-GB" sz="1800" b="1" i="0" u="none" strike="noStrike" dirty="0">
                <a:effectLst/>
                <a:latin typeface="Aptos Display" panose="020B0004020202020204" pitchFamily="34" charset="0"/>
                <a:cs typeface="Arial" panose="020B0604020202020204" pitchFamily="34" charset="0"/>
              </a:rPr>
              <a:t>Level 1 in Health and Social Care (Induction into Care) </a:t>
            </a:r>
            <a:r>
              <a:rPr lang="en-US" sz="1800" b="1" i="0" dirty="0">
                <a:effectLst/>
                <a:latin typeface="Aptos Display" panose="020B0004020202020204" pitchFamily="34" charset="0"/>
                <a:cs typeface="Arial" panose="020B0604020202020204" pitchFamily="34" charset="0"/>
              </a:rPr>
              <a:t>​</a:t>
            </a:r>
          </a:p>
          <a:p>
            <a:pPr marL="0" indent="0" algn="l" rtl="0" fontAlgn="base">
              <a:buNone/>
            </a:pPr>
            <a:r>
              <a:rPr lang="en-GB" sz="1800" b="1" i="0" u="none" strike="noStrike" dirty="0">
                <a:effectLst/>
                <a:latin typeface="Aptos Display" panose="020B0004020202020204" pitchFamily="34" charset="0"/>
                <a:cs typeface="Arial" panose="020B0604020202020204" pitchFamily="34" charset="0"/>
              </a:rPr>
              <a:t>Entry Level Frontline roles </a:t>
            </a:r>
            <a:r>
              <a:rPr lang="en-US" sz="1800" b="1" i="0" dirty="0">
                <a:effectLst/>
                <a:latin typeface="Aptos Display" panose="020B0004020202020204" pitchFamily="34" charset="0"/>
                <a:cs typeface="Arial" panose="020B0604020202020204" pitchFamily="34" charset="0"/>
              </a:rPr>
              <a:t>​</a:t>
            </a:r>
          </a:p>
          <a:p>
            <a:pPr algn="l" rtl="0" fontAlgn="base">
              <a:buFont typeface="Arial" panose="020B0604020202020204" pitchFamily="34" charset="0"/>
              <a:buChar char="•"/>
            </a:pPr>
            <a:r>
              <a:rPr lang="en-GB" sz="1800" b="1" i="0" u="none" strike="noStrike" dirty="0">
                <a:effectLst/>
                <a:latin typeface="Aptos Display" panose="020B0004020202020204" pitchFamily="34" charset="0"/>
                <a:cs typeface="Arial" panose="020B0604020202020204" pitchFamily="34" charset="0"/>
              </a:rPr>
              <a:t>Level 2 in Care</a:t>
            </a:r>
            <a:r>
              <a:rPr lang="en-US" sz="1800" b="1" i="0" dirty="0">
                <a:effectLst/>
                <a:latin typeface="Aptos Display" panose="020B0004020202020204" pitchFamily="34" charset="0"/>
                <a:cs typeface="Arial" panose="020B0604020202020204" pitchFamily="34" charset="0"/>
              </a:rPr>
              <a:t>​</a:t>
            </a:r>
          </a:p>
          <a:p>
            <a:pPr marL="0" indent="0" algn="l" rtl="0" fontAlgn="base">
              <a:buNone/>
            </a:pPr>
            <a:r>
              <a:rPr lang="en-GB" sz="1800" b="1" i="0" u="none" strike="noStrike" dirty="0">
                <a:effectLst/>
                <a:latin typeface="Aptos Display" panose="020B0004020202020204" pitchFamily="34" charset="0"/>
                <a:cs typeface="Arial" panose="020B0604020202020204" pitchFamily="34" charset="0"/>
              </a:rPr>
              <a:t>Care Assistants and Support Workers </a:t>
            </a:r>
            <a:r>
              <a:rPr lang="en-US" sz="1800" b="1" i="0" dirty="0">
                <a:effectLst/>
                <a:latin typeface="Aptos Display" panose="020B0004020202020204" pitchFamily="34" charset="0"/>
                <a:cs typeface="Arial" panose="020B0604020202020204" pitchFamily="34" charset="0"/>
              </a:rPr>
              <a:t>​</a:t>
            </a:r>
          </a:p>
          <a:p>
            <a:pPr algn="l" rtl="0" fontAlgn="base">
              <a:buFont typeface="Arial" panose="020B0604020202020204" pitchFamily="34" charset="0"/>
              <a:buChar char="•"/>
            </a:pPr>
            <a:r>
              <a:rPr lang="en-GB" sz="1800" b="1" i="0" u="none" strike="noStrike" dirty="0">
                <a:effectLst/>
                <a:latin typeface="Aptos Display" panose="020B0004020202020204" pitchFamily="34" charset="0"/>
                <a:cs typeface="Arial" panose="020B0604020202020204" pitchFamily="34" charset="0"/>
              </a:rPr>
              <a:t>Level 3 in Adult Care</a:t>
            </a:r>
            <a:r>
              <a:rPr lang="en-US" sz="1800" b="1" i="0" dirty="0">
                <a:effectLst/>
                <a:latin typeface="Aptos Display" panose="020B0004020202020204" pitchFamily="34" charset="0"/>
                <a:cs typeface="Arial" panose="020B0604020202020204" pitchFamily="34" charset="0"/>
              </a:rPr>
              <a:t>​</a:t>
            </a:r>
          </a:p>
          <a:p>
            <a:pPr marL="0" indent="0" algn="l" rtl="0" fontAlgn="base">
              <a:buNone/>
            </a:pPr>
            <a:r>
              <a:rPr lang="en-GB" sz="1800" b="1" i="0" u="none" strike="noStrike" dirty="0">
                <a:effectLst/>
                <a:latin typeface="Aptos Display" panose="020B0004020202020204" pitchFamily="34" charset="0"/>
                <a:cs typeface="Arial" panose="020B0604020202020204" pitchFamily="34" charset="0"/>
              </a:rPr>
              <a:t>Activities/Engagement Lead, Senior, Team Leader, Field Care Supervisors, Care Coordinators </a:t>
            </a:r>
            <a:r>
              <a:rPr lang="en-US" sz="1800" b="1" i="0" dirty="0">
                <a:effectLst/>
                <a:latin typeface="Aptos Display" panose="020B0004020202020204" pitchFamily="34" charset="0"/>
                <a:cs typeface="Arial" panose="020B0604020202020204" pitchFamily="34" charset="0"/>
              </a:rPr>
              <a:t>​</a:t>
            </a:r>
          </a:p>
          <a:p>
            <a:pPr algn="l" rtl="0" fontAlgn="base">
              <a:buFont typeface="Arial" panose="020B0604020202020204" pitchFamily="34" charset="0"/>
              <a:buChar char="•"/>
            </a:pPr>
            <a:r>
              <a:rPr lang="en-GB" sz="1800" b="1" i="0" u="none" strike="noStrike" dirty="0">
                <a:effectLst/>
                <a:latin typeface="Aptos Display" panose="020B0004020202020204" pitchFamily="34" charset="0"/>
                <a:cs typeface="Arial" panose="020B0604020202020204" pitchFamily="34" charset="0"/>
              </a:rPr>
              <a:t>Level 4 in Adult Care</a:t>
            </a:r>
            <a:r>
              <a:rPr lang="en-US" sz="1800" b="1" i="0" dirty="0">
                <a:effectLst/>
                <a:latin typeface="Aptos Display" panose="020B0004020202020204" pitchFamily="34" charset="0"/>
                <a:cs typeface="Arial" panose="020B0604020202020204" pitchFamily="34" charset="0"/>
              </a:rPr>
              <a:t>​</a:t>
            </a:r>
          </a:p>
          <a:p>
            <a:pPr marL="0" indent="0" algn="l" rtl="0" fontAlgn="base">
              <a:buNone/>
            </a:pPr>
            <a:r>
              <a:rPr lang="en-GB" sz="1800" b="1" i="0" u="none" strike="noStrike" dirty="0">
                <a:effectLst/>
                <a:latin typeface="Aptos Display" panose="020B0004020202020204" pitchFamily="34" charset="0"/>
                <a:cs typeface="Arial" panose="020B0604020202020204" pitchFamily="34" charset="0"/>
              </a:rPr>
              <a:t>Deputy Managers, Managers</a:t>
            </a:r>
            <a:r>
              <a:rPr lang="en-US" sz="1800" b="1" i="0" dirty="0">
                <a:effectLst/>
                <a:latin typeface="Aptos Display" panose="020B0004020202020204" pitchFamily="34" charset="0"/>
                <a:cs typeface="Arial" panose="020B0604020202020204" pitchFamily="34" charset="0"/>
              </a:rPr>
              <a:t>​</a:t>
            </a:r>
          </a:p>
          <a:p>
            <a:pPr algn="l" rtl="0" fontAlgn="base">
              <a:buFont typeface="Arial" panose="020B0604020202020204" pitchFamily="34" charset="0"/>
              <a:buChar char="•"/>
            </a:pPr>
            <a:r>
              <a:rPr lang="en-GB" sz="1800" b="1" i="0" u="none" strike="noStrike" dirty="0">
                <a:effectLst/>
                <a:latin typeface="Aptos Display" panose="020B0004020202020204" pitchFamily="34" charset="0"/>
                <a:cs typeface="Arial" panose="020B0604020202020204" pitchFamily="34" charset="0"/>
              </a:rPr>
              <a:t>Level 5 in Leadership in Health and Social Care</a:t>
            </a:r>
            <a:r>
              <a:rPr lang="en-US" sz="1800" b="1" i="0" dirty="0">
                <a:effectLst/>
                <a:latin typeface="Aptos Display" panose="020B0004020202020204" pitchFamily="34" charset="0"/>
                <a:cs typeface="Arial" panose="020B0604020202020204" pitchFamily="34" charset="0"/>
              </a:rPr>
              <a:t>​</a:t>
            </a:r>
          </a:p>
          <a:p>
            <a:pPr marL="0" indent="0" algn="l" rtl="0" fontAlgn="base">
              <a:buNone/>
            </a:pPr>
            <a:r>
              <a:rPr lang="en-GB" sz="1800" b="1" i="0" u="none" strike="noStrike" dirty="0">
                <a:effectLst/>
                <a:latin typeface="Aptos Display" panose="020B0004020202020204" pitchFamily="34" charset="0"/>
                <a:cs typeface="Arial" panose="020B0604020202020204" pitchFamily="34" charset="0"/>
              </a:rPr>
              <a:t>Registered Managers </a:t>
            </a:r>
            <a:endParaRPr lang="en-US" sz="1800" b="1" i="0" dirty="0">
              <a:effectLst/>
              <a:latin typeface="Aptos Display" panose="020B00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802C78F-1330-5476-AE4E-9FC965DB191C}"/>
              </a:ext>
            </a:extLst>
          </p:cNvPr>
          <p:cNvPicPr>
            <a:picLocks noChangeAspect="1"/>
          </p:cNvPicPr>
          <p:nvPr/>
        </p:nvPicPr>
        <p:blipFill>
          <a:blip r:embed="rId3"/>
          <a:stretch>
            <a:fillRect/>
          </a:stretch>
        </p:blipFill>
        <p:spPr>
          <a:xfrm>
            <a:off x="160998" y="5311530"/>
            <a:ext cx="1907484" cy="865433"/>
          </a:xfrm>
          <a:prstGeom prst="rect">
            <a:avLst/>
          </a:prstGeom>
        </p:spPr>
      </p:pic>
      <p:pic>
        <p:nvPicPr>
          <p:cNvPr id="6" name="Picture 5">
            <a:extLst>
              <a:ext uri="{FF2B5EF4-FFF2-40B4-BE49-F238E27FC236}">
                <a16:creationId xmlns:a16="http://schemas.microsoft.com/office/drawing/2014/main" id="{F42447B5-11B4-B80A-A01C-E31ACE1944A3}"/>
              </a:ext>
            </a:extLst>
          </p:cNvPr>
          <p:cNvPicPr>
            <a:picLocks noChangeAspect="1"/>
          </p:cNvPicPr>
          <p:nvPr/>
        </p:nvPicPr>
        <p:blipFill>
          <a:blip r:embed="rId4"/>
          <a:stretch>
            <a:fillRect/>
          </a:stretch>
        </p:blipFill>
        <p:spPr>
          <a:xfrm>
            <a:off x="2554127" y="4245571"/>
            <a:ext cx="3089157" cy="2058923"/>
          </a:xfrm>
          <a:prstGeom prst="rect">
            <a:avLst/>
          </a:prstGeom>
        </p:spPr>
      </p:pic>
      <p:pic>
        <p:nvPicPr>
          <p:cNvPr id="7" name="Picture 6">
            <a:extLst>
              <a:ext uri="{FF2B5EF4-FFF2-40B4-BE49-F238E27FC236}">
                <a16:creationId xmlns:a16="http://schemas.microsoft.com/office/drawing/2014/main" id="{0779FF9D-0DC4-A082-A59C-66E42160EFCA}"/>
              </a:ext>
            </a:extLst>
          </p:cNvPr>
          <p:cNvPicPr>
            <a:picLocks noChangeAspect="1"/>
          </p:cNvPicPr>
          <p:nvPr/>
        </p:nvPicPr>
        <p:blipFill>
          <a:blip r:embed="rId5"/>
          <a:stretch>
            <a:fillRect/>
          </a:stretch>
        </p:blipFill>
        <p:spPr>
          <a:xfrm>
            <a:off x="6843568" y="5175002"/>
            <a:ext cx="4804064" cy="993734"/>
          </a:xfrm>
          <a:prstGeom prst="rect">
            <a:avLst/>
          </a:prstGeom>
        </p:spPr>
      </p:pic>
    </p:spTree>
    <p:extLst>
      <p:ext uri="{BB962C8B-B14F-4D97-AF65-F5344CB8AC3E}">
        <p14:creationId xmlns:p14="http://schemas.microsoft.com/office/powerpoint/2010/main" val="992398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E1FB4-AF9B-4C54-B967-B2266736192A}"/>
              </a:ext>
            </a:extLst>
          </p:cNvPr>
          <p:cNvSpPr>
            <a:spLocks noGrp="1"/>
          </p:cNvSpPr>
          <p:nvPr>
            <p:ph type="title"/>
          </p:nvPr>
        </p:nvSpPr>
        <p:spPr>
          <a:xfrm>
            <a:off x="437564" y="18255"/>
            <a:ext cx="5007322" cy="1325563"/>
          </a:xfrm>
        </p:spPr>
        <p:txBody>
          <a:bodyPr>
            <a:normAutofit/>
          </a:bodyPr>
          <a:lstStyle/>
          <a:p>
            <a:r>
              <a:rPr lang="en-US" dirty="0"/>
              <a:t>Skills and qualities in Health Care </a:t>
            </a:r>
            <a:endParaRPr lang="en-GB" dirty="0"/>
          </a:p>
        </p:txBody>
      </p:sp>
      <p:sp>
        <p:nvSpPr>
          <p:cNvPr id="3" name="Content Placeholder 2">
            <a:extLst>
              <a:ext uri="{FF2B5EF4-FFF2-40B4-BE49-F238E27FC236}">
                <a16:creationId xmlns:a16="http://schemas.microsoft.com/office/drawing/2014/main" id="{DBD041D6-262B-467A-8DD3-4826929B8B90}"/>
              </a:ext>
            </a:extLst>
          </p:cNvPr>
          <p:cNvSpPr>
            <a:spLocks noGrp="1"/>
          </p:cNvSpPr>
          <p:nvPr>
            <p:ph idx="1"/>
          </p:nvPr>
        </p:nvSpPr>
        <p:spPr>
          <a:xfrm>
            <a:off x="0" y="1327664"/>
            <a:ext cx="5672243" cy="4536004"/>
          </a:xfrm>
        </p:spPr>
        <p:txBody>
          <a:bodyPr>
            <a:normAutofit/>
          </a:bodyPr>
          <a:lstStyle/>
          <a:p>
            <a:r>
              <a:rPr lang="en-GB" sz="1800" dirty="0">
                <a:latin typeface="Aptos Display" panose="020B0004020202020204" pitchFamily="34" charset="0"/>
                <a:cs typeface="Arial" panose="020B0604020202020204" pitchFamily="34" charset="0"/>
              </a:rPr>
              <a:t>What skills and qualities does the industry require? </a:t>
            </a:r>
          </a:p>
          <a:p>
            <a:pPr lvl="1">
              <a:buFont typeface="Wingdings" panose="05000000000000000000" pitchFamily="2" charset="2"/>
              <a:buChar char="Ø"/>
            </a:pPr>
            <a:r>
              <a:rPr lang="en-GB" sz="1800" dirty="0">
                <a:latin typeface="Aptos Display" panose="020B0004020202020204" pitchFamily="34" charset="0"/>
                <a:cs typeface="Arial" panose="020B0604020202020204" pitchFamily="34" charset="0"/>
              </a:rPr>
              <a:t>The 6 c’s </a:t>
            </a:r>
          </a:p>
          <a:p>
            <a:pPr marL="457200" lvl="1" indent="0">
              <a:buNone/>
            </a:pPr>
            <a:endParaRPr lang="en-GB" sz="1800" dirty="0">
              <a:latin typeface="Aptos Display" panose="020B0004020202020204" pitchFamily="34" charset="0"/>
              <a:cs typeface="Arial" panose="020B0604020202020204" pitchFamily="34" charset="0"/>
            </a:endParaRPr>
          </a:p>
          <a:p>
            <a:r>
              <a:rPr lang="en-GB" sz="1800" dirty="0">
                <a:latin typeface="Aptos Display" panose="020B0004020202020204" pitchFamily="34" charset="0"/>
                <a:cs typeface="Arial" panose="020B0604020202020204" pitchFamily="34" charset="0"/>
              </a:rPr>
              <a:t>How do these relate to curriculum subjects I know? </a:t>
            </a:r>
          </a:p>
          <a:p>
            <a:pPr lvl="1">
              <a:buFont typeface="Wingdings" panose="05000000000000000000" pitchFamily="2" charset="2"/>
              <a:buChar char="Ø"/>
            </a:pPr>
            <a:r>
              <a:rPr lang="en-GB" sz="1800" dirty="0">
                <a:latin typeface="Aptos Display" panose="020B0004020202020204" pitchFamily="34" charset="0"/>
                <a:cs typeface="Arial" panose="020B0604020202020204" pitchFamily="34" charset="0"/>
              </a:rPr>
              <a:t>It’s not all about grades and qualifications working </a:t>
            </a:r>
          </a:p>
          <a:p>
            <a:pPr marL="457200" lvl="1" indent="0">
              <a:buNone/>
            </a:pPr>
            <a:r>
              <a:rPr lang="en-GB" sz="1800" dirty="0">
                <a:latin typeface="Aptos Display" panose="020B0004020202020204" pitchFamily="34" charset="0"/>
                <a:cs typeface="Arial" panose="020B0604020202020204" pitchFamily="34" charset="0"/>
              </a:rPr>
              <a:t>in the NHS, people and personal skills are important too.</a:t>
            </a:r>
          </a:p>
          <a:p>
            <a:endParaRPr lang="en-GB" sz="1200" dirty="0"/>
          </a:p>
        </p:txBody>
      </p:sp>
      <p:pic>
        <p:nvPicPr>
          <p:cNvPr id="5" name="Picture 4">
            <a:extLst>
              <a:ext uri="{FF2B5EF4-FFF2-40B4-BE49-F238E27FC236}">
                <a16:creationId xmlns:a16="http://schemas.microsoft.com/office/drawing/2014/main" id="{7462EC07-1570-7D84-7253-E2A0C38FB859}"/>
              </a:ext>
            </a:extLst>
          </p:cNvPr>
          <p:cNvPicPr>
            <a:picLocks noChangeAspect="1"/>
          </p:cNvPicPr>
          <p:nvPr/>
        </p:nvPicPr>
        <p:blipFill>
          <a:blip r:embed="rId2"/>
          <a:stretch>
            <a:fillRect/>
          </a:stretch>
        </p:blipFill>
        <p:spPr>
          <a:xfrm>
            <a:off x="160998" y="5311530"/>
            <a:ext cx="1907484" cy="865433"/>
          </a:xfrm>
          <a:prstGeom prst="rect">
            <a:avLst/>
          </a:prstGeom>
        </p:spPr>
      </p:pic>
      <p:pic>
        <p:nvPicPr>
          <p:cNvPr id="7" name="Picture 6" descr="A circle with people in the middle&#10;&#10;Description automatically generated">
            <a:extLst>
              <a:ext uri="{FF2B5EF4-FFF2-40B4-BE49-F238E27FC236}">
                <a16:creationId xmlns:a16="http://schemas.microsoft.com/office/drawing/2014/main" id="{66D991EB-7F52-B60D-409F-456A1AE0E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9644" y="3429000"/>
            <a:ext cx="2785242" cy="2785242"/>
          </a:xfrm>
          <a:prstGeom prst="rect">
            <a:avLst/>
          </a:prstGeom>
        </p:spPr>
      </p:pic>
      <p:sp>
        <p:nvSpPr>
          <p:cNvPr id="11" name="Content Placeholder 10">
            <a:extLst>
              <a:ext uri="{FF2B5EF4-FFF2-40B4-BE49-F238E27FC236}">
                <a16:creationId xmlns:a16="http://schemas.microsoft.com/office/drawing/2014/main" id="{26D273BA-BA5C-AE3E-F696-1F5057A0329C}"/>
              </a:ext>
            </a:extLst>
          </p:cNvPr>
          <p:cNvSpPr>
            <a:spLocks noGrp="1"/>
          </p:cNvSpPr>
          <p:nvPr>
            <p:ph idx="10"/>
          </p:nvPr>
        </p:nvSpPr>
        <p:spPr>
          <a:xfrm>
            <a:off x="6531699" y="325821"/>
            <a:ext cx="5344991" cy="5738648"/>
          </a:xfrm>
        </p:spPr>
        <p:txBody>
          <a:bodyPr>
            <a:normAutofit/>
          </a:bodyPr>
          <a:lstStyle/>
          <a:p>
            <a:r>
              <a:rPr lang="en-GB" sz="1800" b="1" dirty="0">
                <a:latin typeface="Aptos Display" panose="020B0004020202020204" pitchFamily="34" charset="0"/>
                <a:cs typeface="Arial" panose="020B0604020202020204" pitchFamily="34" charset="0"/>
              </a:rPr>
              <a:t>What qualifications do I need?</a:t>
            </a:r>
          </a:p>
          <a:p>
            <a:endParaRPr lang="en-GB" sz="1800" b="1" dirty="0">
              <a:latin typeface="Aptos Display" panose="020B0004020202020204" pitchFamily="34" charset="0"/>
              <a:cs typeface="Arial" panose="020B0604020202020204" pitchFamily="34" charset="0"/>
            </a:endParaRPr>
          </a:p>
          <a:p>
            <a:pPr lvl="1">
              <a:buFont typeface="Wingdings" panose="05000000000000000000" pitchFamily="2" charset="2"/>
              <a:buChar char="Ø"/>
            </a:pPr>
            <a:r>
              <a:rPr lang="en-GB" sz="1800" b="1" dirty="0">
                <a:solidFill>
                  <a:schemeClr val="bg1"/>
                </a:solidFill>
                <a:latin typeface="Aptos Display" panose="020B0004020202020204" pitchFamily="34" charset="0"/>
                <a:cs typeface="Arial" panose="020B0604020202020204" pitchFamily="34" charset="0"/>
              </a:rPr>
              <a:t>Grade 4 (minimum) in English and Maths if this is not possible we can help with functional skills</a:t>
            </a:r>
          </a:p>
          <a:p>
            <a:pPr lvl="1">
              <a:buFont typeface="Wingdings" panose="05000000000000000000" pitchFamily="2" charset="2"/>
              <a:buChar char="Ø"/>
            </a:pPr>
            <a:endParaRPr lang="en-GB" sz="1800" b="1" dirty="0">
              <a:solidFill>
                <a:schemeClr val="bg1"/>
              </a:solidFill>
              <a:latin typeface="Aptos Display" panose="020B0004020202020204" pitchFamily="34" charset="0"/>
              <a:cs typeface="Arial" panose="020B0604020202020204" pitchFamily="34" charset="0"/>
            </a:endParaRPr>
          </a:p>
          <a:p>
            <a:pPr lvl="1">
              <a:buFont typeface="Wingdings" panose="05000000000000000000" pitchFamily="2" charset="2"/>
              <a:buChar char="Ø"/>
            </a:pPr>
            <a:r>
              <a:rPr lang="en-GB" sz="1800" b="1" dirty="0">
                <a:solidFill>
                  <a:schemeClr val="bg1"/>
                </a:solidFill>
                <a:latin typeface="Aptos Display" panose="020B0004020202020204" pitchFamily="34" charset="0"/>
                <a:cs typeface="Arial" panose="020B0604020202020204" pitchFamily="34" charset="0"/>
              </a:rPr>
              <a:t>Further Education such as A-Levels or health and care courses, business, science at college</a:t>
            </a:r>
          </a:p>
          <a:p>
            <a:pPr marL="457200" lvl="1" indent="0">
              <a:buNone/>
            </a:pPr>
            <a:r>
              <a:rPr lang="en-GB" sz="1800" b="1" dirty="0">
                <a:solidFill>
                  <a:schemeClr val="bg1"/>
                </a:solidFill>
                <a:latin typeface="Aptos Display" panose="020B0004020202020204" pitchFamily="34" charset="0"/>
                <a:cs typeface="Arial" panose="020B0604020202020204" pitchFamily="34" charset="0"/>
              </a:rPr>
              <a:t> </a:t>
            </a:r>
          </a:p>
          <a:p>
            <a:pPr lvl="1">
              <a:buFont typeface="Wingdings" panose="05000000000000000000" pitchFamily="2" charset="2"/>
              <a:buChar char="Ø"/>
            </a:pPr>
            <a:r>
              <a:rPr lang="en-GB" sz="1800" b="1" dirty="0">
                <a:solidFill>
                  <a:schemeClr val="bg1"/>
                </a:solidFill>
                <a:latin typeface="Aptos Display" panose="020B0004020202020204" pitchFamily="34" charset="0"/>
                <a:cs typeface="Arial" panose="020B0604020202020204" pitchFamily="34" charset="0"/>
              </a:rPr>
              <a:t>University Education such as diplomas, degrees,  bachelors, masters </a:t>
            </a:r>
          </a:p>
          <a:p>
            <a:pPr marL="457200" lvl="1" indent="0">
              <a:buNone/>
            </a:pPr>
            <a:endParaRPr lang="en-GB" sz="1800" b="1" dirty="0">
              <a:solidFill>
                <a:schemeClr val="bg1"/>
              </a:solidFill>
              <a:latin typeface="Aptos Display" panose="020B0004020202020204" pitchFamily="34" charset="0"/>
              <a:cs typeface="Arial" panose="020B0604020202020204" pitchFamily="34" charset="0"/>
            </a:endParaRPr>
          </a:p>
          <a:p>
            <a:pPr lvl="1">
              <a:buFont typeface="Wingdings" panose="05000000000000000000" pitchFamily="2" charset="2"/>
              <a:buChar char="Ø"/>
            </a:pPr>
            <a:r>
              <a:rPr lang="en-GB" sz="1800" b="1" dirty="0">
                <a:solidFill>
                  <a:schemeClr val="bg1"/>
                </a:solidFill>
                <a:latin typeface="Aptos Display" panose="020B0004020202020204" pitchFamily="34" charset="0"/>
                <a:cs typeface="Arial" panose="020B0604020202020204" pitchFamily="34" charset="0"/>
              </a:rPr>
              <a:t>Work experience, site visits (when permitted), external programmes like Duke of Edinburgh, Princes Trust and St Johns Ambulance, Volunteering, Academy career events such as expos, webinars, career conversation, career videos, social media such as twitter, you tube.</a:t>
            </a:r>
          </a:p>
          <a:p>
            <a:endParaRPr lang="en-GB" dirty="0"/>
          </a:p>
        </p:txBody>
      </p:sp>
    </p:spTree>
    <p:extLst>
      <p:ext uri="{BB962C8B-B14F-4D97-AF65-F5344CB8AC3E}">
        <p14:creationId xmlns:p14="http://schemas.microsoft.com/office/powerpoint/2010/main" val="1031928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02563002-3A88-4507-FC94-47FA301726CC}"/>
              </a:ext>
            </a:extLst>
          </p:cNvPr>
          <p:cNvPicPr>
            <a:picLocks noChangeAspect="1"/>
          </p:cNvPicPr>
          <p:nvPr/>
        </p:nvPicPr>
        <p:blipFill>
          <a:blip r:embed="rId2"/>
          <a:stretch>
            <a:fillRect/>
          </a:stretch>
        </p:blipFill>
        <p:spPr>
          <a:xfrm>
            <a:off x="2724237" y="80724"/>
            <a:ext cx="9078881" cy="6278035"/>
          </a:xfrm>
          <a:prstGeom prst="rect">
            <a:avLst/>
          </a:prstGeom>
        </p:spPr>
      </p:pic>
      <p:pic>
        <p:nvPicPr>
          <p:cNvPr id="53" name="Picture 52" descr="A qr code with blue and white squares&#10;&#10;Description automatically generated">
            <a:extLst>
              <a:ext uri="{FF2B5EF4-FFF2-40B4-BE49-F238E27FC236}">
                <a16:creationId xmlns:a16="http://schemas.microsoft.com/office/drawing/2014/main" id="{FA766B3C-908A-E446-9792-2D2639E13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82" y="497212"/>
            <a:ext cx="2172416" cy="2172416"/>
          </a:xfrm>
          <a:prstGeom prst="rect">
            <a:avLst/>
          </a:prstGeom>
        </p:spPr>
      </p:pic>
    </p:spTree>
    <p:extLst>
      <p:ext uri="{BB962C8B-B14F-4D97-AF65-F5344CB8AC3E}">
        <p14:creationId xmlns:p14="http://schemas.microsoft.com/office/powerpoint/2010/main" val="19252738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20425d7-ff54-4ccf-bd3c-1ff5f95f264c">
      <Terms xmlns="http://schemas.microsoft.com/office/infopath/2007/PartnerControls"/>
    </lcf76f155ced4ddcb4097134ff3c332f>
    <TaxCatchAll xmlns="21caf7be-45b8-4cd4-8511-01a3c8b0453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0A3CF0527CB248AAF201C66E1BDA1E" ma:contentTypeVersion="17" ma:contentTypeDescription="Create a new document." ma:contentTypeScope="" ma:versionID="6d9e6963be9b819818bf7c48fde5a6a4">
  <xsd:schema xmlns:xsd="http://www.w3.org/2001/XMLSchema" xmlns:xs="http://www.w3.org/2001/XMLSchema" xmlns:p="http://schemas.microsoft.com/office/2006/metadata/properties" xmlns:ns2="21caf7be-45b8-4cd4-8511-01a3c8b0453b" xmlns:ns3="c20425d7-ff54-4ccf-bd3c-1ff5f95f264c" targetNamespace="http://schemas.microsoft.com/office/2006/metadata/properties" ma:root="true" ma:fieldsID="0fb73ea57715257b57b948b431f5caf0" ns2:_="" ns3:_="">
    <xsd:import namespace="21caf7be-45b8-4cd4-8511-01a3c8b0453b"/>
    <xsd:import namespace="c20425d7-ff54-4ccf-bd3c-1ff5f95f264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MediaServiceOCR" minOccurs="0"/>
                <xsd:element ref="ns3:lcf76f155ced4ddcb4097134ff3c332f" minOccurs="0"/>
                <xsd:element ref="ns2:TaxCatchAll"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caf7be-45b8-4cd4-8511-01a3c8b0453b"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9367278-2fb7-41ec-9be0-c70704f207c4}" ma:internalName="TaxCatchAll" ma:showField="CatchAllData" ma:web="21caf7be-45b8-4cd4-8511-01a3c8b0453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20425d7-ff54-4ccf-bd3c-1ff5f95f264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cecac4d-2ae6-4b11-90e2-d65a676b88c1"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F662E7-3A78-4F42-A89D-7D0A7140A7DC}">
  <ds:schemaRefs>
    <ds:schemaRef ds:uri="http://schemas.microsoft.com/sharepoint/v3/contenttype/forms"/>
  </ds:schemaRefs>
</ds:datastoreItem>
</file>

<file path=customXml/itemProps2.xml><?xml version="1.0" encoding="utf-8"?>
<ds:datastoreItem xmlns:ds="http://schemas.openxmlformats.org/officeDocument/2006/customXml" ds:itemID="{3CC5E4CE-2B1C-474F-9FB7-327994E88743}">
  <ds:schemaRefs>
    <ds:schemaRef ds:uri="http://schemas.microsoft.com/office/2006/metadata/properties"/>
    <ds:schemaRef ds:uri="http://schemas.microsoft.com/office/infopath/2007/PartnerControls"/>
    <ds:schemaRef ds:uri="c20425d7-ff54-4ccf-bd3c-1ff5f95f264c"/>
    <ds:schemaRef ds:uri="21caf7be-45b8-4cd4-8511-01a3c8b0453b"/>
  </ds:schemaRefs>
</ds:datastoreItem>
</file>

<file path=customXml/itemProps3.xml><?xml version="1.0" encoding="utf-8"?>
<ds:datastoreItem xmlns:ds="http://schemas.openxmlformats.org/officeDocument/2006/customXml" ds:itemID="{B75AA1AF-8F4F-47BC-B414-735E5F4D05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caf7be-45b8-4cd4-8511-01a3c8b0453b"/>
    <ds:schemaRef ds:uri="c20425d7-ff54-4ccf-bd3c-1ff5f95f26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3e92c36-6617-4e71-a989-dd739ad32a4d}" enabled="0" method="" siteId="{53e92c36-6617-4e71-a989-dd739ad32a4d}" removed="1"/>
</clbl:labelList>
</file>

<file path=docProps/app.xml><?xml version="1.0" encoding="utf-8"?>
<Properties xmlns="http://schemas.openxmlformats.org/officeDocument/2006/extended-properties" xmlns:vt="http://schemas.openxmlformats.org/officeDocument/2006/docPropsVTypes">
  <TotalTime>1038</TotalTime>
  <Words>872</Words>
  <Application>Microsoft Office PowerPoint</Application>
  <PresentationFormat>Widescreen</PresentationFormat>
  <Paragraphs>93</Paragraphs>
  <Slides>10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Aptos</vt:lpstr>
      <vt:lpstr>Aptos Display</vt:lpstr>
      <vt:lpstr>Arial</vt:lpstr>
      <vt:lpstr>Calibri</vt:lpstr>
      <vt:lpstr>Calibri Light</vt:lpstr>
      <vt:lpstr>Font Awesome 5 Brands Regular</vt:lpstr>
      <vt:lpstr>Nobel Black</vt:lpstr>
      <vt:lpstr>Roboto</vt:lpstr>
      <vt:lpstr>Wingdings</vt:lpstr>
      <vt:lpstr>Office Theme</vt:lpstr>
      <vt:lpstr>INTRODUCING… HEALTH &amp; SOCIAL CARE </vt:lpstr>
      <vt:lpstr>Herts Good Care </vt:lpstr>
      <vt:lpstr>Hertfordshire and west Essex Health and Care Academy </vt:lpstr>
      <vt:lpstr>ARE THESE STATEMENTS TRUE OR FALSE?</vt:lpstr>
      <vt:lpstr>Entry-level Adult Social Care Positions </vt:lpstr>
      <vt:lpstr>Work Experience </vt:lpstr>
      <vt:lpstr>Skills and qualities in Adult Social Care </vt:lpstr>
      <vt:lpstr>Skills and qualities in Health Care </vt:lpstr>
      <vt:lpstr>PowerPoint Presentation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Georgia Vernon</dc:creator>
  <cp:lastModifiedBy>GALVIN, Nicola (NHS HERTFORDSHIRE AND WEST ESSEX ICB - 06N)</cp:lastModifiedBy>
  <cp:revision>31</cp:revision>
  <dcterms:created xsi:type="dcterms:W3CDTF">2021-01-04T10:40:02Z</dcterms:created>
  <dcterms:modified xsi:type="dcterms:W3CDTF">2025-01-09T12:08:45Z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0x010100500A3CF0527CB248AAF201C66E1BDA1E</vt:lpwstr>
  </property>
  <property fmtid="{D5CDD505-2E9C-101B-9397-08002B2CF9AE}" pid="3" name="Order">
    <vt:r8>622000</vt:r8>
  </property>
  <property fmtid="{D5CDD505-2E9C-101B-9397-08002B2CF9AE}" pid="4" name="_ExtendedDescription">
    <vt:lpwstr/>
  </property>
  <property fmtid="{D5CDD505-2E9C-101B-9397-08002B2CF9AE}" pid="5" name="MediaServiceImageTags">
    <vt:lpwstr/>
  </property>
</Properties>
</file>