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50"/>
  </p:notesMasterIdLst>
  <p:handoutMasterIdLst>
    <p:handoutMasterId r:id="rId51"/>
  </p:handoutMasterIdLst>
  <p:sldIdLst>
    <p:sldId id="1938" r:id="rId6"/>
    <p:sldId id="1939" r:id="rId7"/>
    <p:sldId id="1942" r:id="rId8"/>
    <p:sldId id="1943" r:id="rId9"/>
    <p:sldId id="1940" r:id="rId10"/>
    <p:sldId id="1941" r:id="rId11"/>
    <p:sldId id="1945" r:id="rId12"/>
    <p:sldId id="1869" r:id="rId13"/>
    <p:sldId id="1886" r:id="rId14"/>
    <p:sldId id="1888" r:id="rId15"/>
    <p:sldId id="1974" r:id="rId16"/>
    <p:sldId id="1952" r:id="rId17"/>
    <p:sldId id="1957" r:id="rId18"/>
    <p:sldId id="1958" r:id="rId19"/>
    <p:sldId id="1961" r:id="rId20"/>
    <p:sldId id="1962" r:id="rId21"/>
    <p:sldId id="1963" r:id="rId22"/>
    <p:sldId id="1964" r:id="rId23"/>
    <p:sldId id="1975" r:id="rId24"/>
    <p:sldId id="1966" r:id="rId25"/>
    <p:sldId id="1967" r:id="rId26"/>
    <p:sldId id="1968" r:id="rId27"/>
    <p:sldId id="1969" r:id="rId28"/>
    <p:sldId id="1970" r:id="rId29"/>
    <p:sldId id="1972" r:id="rId30"/>
    <p:sldId id="1973" r:id="rId31"/>
    <p:sldId id="1953" r:id="rId32"/>
    <p:sldId id="1954" r:id="rId33"/>
    <p:sldId id="1944" r:id="rId34"/>
    <p:sldId id="1889" r:id="rId35"/>
    <p:sldId id="1946" r:id="rId36"/>
    <p:sldId id="1891" r:id="rId37"/>
    <p:sldId id="1896" r:id="rId38"/>
    <p:sldId id="1897" r:id="rId39"/>
    <p:sldId id="1898" r:id="rId40"/>
    <p:sldId id="1976" r:id="rId41"/>
    <p:sldId id="1890" r:id="rId42"/>
    <p:sldId id="1892" r:id="rId43"/>
    <p:sldId id="1893" r:id="rId44"/>
    <p:sldId id="1947" r:id="rId45"/>
    <p:sldId id="1948" r:id="rId46"/>
    <p:sldId id="1949" r:id="rId47"/>
    <p:sldId id="1951" r:id="rId48"/>
    <p:sldId id="1977" r:id="rId4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a Webster" initials="OW" lastIdx="5" clrIdx="0">
    <p:extLst>
      <p:ext uri="{19B8F6BF-5375-455C-9EA6-DF929625EA0E}">
        <p15:presenceInfo xmlns:p15="http://schemas.microsoft.com/office/powerpoint/2012/main" userId="S::Olivia.Webster@hertfordshire.gov.uk::130b581a-c794-4ed1-9a6b-8f37b05100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4E5C83"/>
    <a:srgbClr val="D0E0E8"/>
    <a:srgbClr val="E6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2" autoAdjust="0"/>
    <p:restoredTop sz="89651" autoAdjust="0"/>
  </p:normalViewPr>
  <p:slideViewPr>
    <p:cSldViewPr snapToGrid="0">
      <p:cViewPr varScale="1">
        <p:scale>
          <a:sx n="59" d="100"/>
          <a:sy n="59" d="100"/>
        </p:scale>
        <p:origin x="32" y="28"/>
      </p:cViewPr>
      <p:guideLst>
        <p:guide orient="horz" pos="2160"/>
        <p:guide pos="3840"/>
      </p:guideLst>
    </p:cSldViewPr>
  </p:slideViewPr>
  <p:notesTextViewPr>
    <p:cViewPr>
      <p:scale>
        <a:sx n="55" d="100"/>
        <a:sy n="55" d="100"/>
      </p:scale>
      <p:origin x="0" y="0"/>
    </p:cViewPr>
  </p:notesTextViewPr>
  <p:notesViewPr>
    <p:cSldViewPr snapToGrid="0">
      <p:cViewPr>
        <p:scale>
          <a:sx n="148" d="100"/>
          <a:sy n="148" d="100"/>
        </p:scale>
        <p:origin x="2514" y="-61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B0A2FF5-E4FD-4CD3-BE89-B9E9A6494D35}" type="datetimeFigureOut">
              <a:rPr lang="en-GB" smtClean="0"/>
              <a:t>26/11/2021</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5C49AB8F-55D7-4CB0-97BC-040172DD4BC4}" type="slidenum">
              <a:rPr lang="en-GB" smtClean="0"/>
              <a:t>‹#›</a:t>
            </a:fld>
            <a:endParaRPr lang="en-GB"/>
          </a:p>
        </p:txBody>
      </p:sp>
    </p:spTree>
    <p:extLst>
      <p:ext uri="{BB962C8B-B14F-4D97-AF65-F5344CB8AC3E}">
        <p14:creationId xmlns:p14="http://schemas.microsoft.com/office/powerpoint/2010/main" val="160935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CE7D01C-DA09-4B14-B171-C13322B062B1}" type="datetimeFigureOut">
              <a:rPr lang="en-GB" smtClean="0"/>
              <a:t>26/11/2021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00424AD-1440-4BF6-8E70-F6F88E8EA9C1}" type="slidenum">
              <a:rPr lang="en-GB" smtClean="0"/>
              <a:t>‹#›</a:t>
            </a:fld>
            <a:endParaRPr lang="en-GB"/>
          </a:p>
        </p:txBody>
      </p:sp>
    </p:spTree>
    <p:extLst>
      <p:ext uri="{BB962C8B-B14F-4D97-AF65-F5344CB8AC3E}">
        <p14:creationId xmlns:p14="http://schemas.microsoft.com/office/powerpoint/2010/main" val="15950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EC85C77-A6BC-437D-9E7D-48BC144DC246}" type="slidenum">
              <a:rPr lang="en-GB" smtClean="0"/>
              <a:t>1</a:t>
            </a:fld>
            <a:endParaRPr lang="en-GB" dirty="0"/>
          </a:p>
        </p:txBody>
      </p:sp>
    </p:spTree>
    <p:extLst>
      <p:ext uri="{BB962C8B-B14F-4D97-AF65-F5344CB8AC3E}">
        <p14:creationId xmlns:p14="http://schemas.microsoft.com/office/powerpoint/2010/main" val="1664064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0424AD-1440-4BF6-8E70-F6F88E8EA9C1}" type="slidenum">
              <a:rPr lang="en-GB" smtClean="0"/>
              <a:t>13</a:t>
            </a:fld>
            <a:endParaRPr lang="en-GB"/>
          </a:p>
        </p:txBody>
      </p:sp>
    </p:spTree>
    <p:extLst>
      <p:ext uri="{BB962C8B-B14F-4D97-AF65-F5344CB8AC3E}">
        <p14:creationId xmlns:p14="http://schemas.microsoft.com/office/powerpoint/2010/main" val="182281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strategy about?:</a:t>
            </a:r>
          </a:p>
          <a:p>
            <a:endParaRPr lang="en-GB" dirty="0"/>
          </a:p>
          <a:p>
            <a:r>
              <a:rPr lang="en-GB" dirty="0"/>
              <a:t>Hertfordshire employers report a skills gap, they have done to varying degrees since we started this work</a:t>
            </a:r>
          </a:p>
          <a:p>
            <a:endParaRPr lang="en-GB" dirty="0"/>
          </a:p>
          <a:p>
            <a:r>
              <a:rPr lang="en-GB" dirty="0"/>
              <a:t>We know there are people who struggle to gain and sustain employment – barriers to employment</a:t>
            </a:r>
          </a:p>
          <a:p>
            <a:endParaRPr lang="en-GB" dirty="0"/>
          </a:p>
          <a:p>
            <a:r>
              <a:rPr lang="en-GB" dirty="0"/>
              <a:t>Now have the additional challenge of a significant unemployment rate, with young people likely to bear the brunt of this</a:t>
            </a:r>
          </a:p>
          <a:p>
            <a:endParaRPr lang="en-GB" dirty="0"/>
          </a:p>
          <a:p>
            <a:r>
              <a:rPr lang="en-GB" dirty="0"/>
              <a:t>There are also changes in the job sectors – an increased demand in some sectors, such as logistics and distribution, whilst many others have seen significant contractions in demand e.g. high-street retail</a:t>
            </a:r>
          </a:p>
          <a:p>
            <a:endParaRPr lang="en-GB" dirty="0"/>
          </a:p>
          <a:p>
            <a:r>
              <a:rPr lang="en-GB" dirty="0"/>
              <a:t>But there are opportunities: there are priority and growth sectors that of course need a skilled workforce and we need to encourage our residents to prepare for this. There are also the opportunities of Hertfordshire’s business assets together with the proximity to London and other key economic areas e.g. Research Triangle of London- Cambridge- Oxford, recognised as an economic area renowned as an engine of growth. In addition, government has ambitious plan to grow the economic and cultural potential of the Oxford-Cambridge Arc, to transform it into one of the world’s premier growth corridors and a world-leader in sustainability. </a:t>
            </a:r>
          </a:p>
        </p:txBody>
      </p:sp>
      <p:sp>
        <p:nvSpPr>
          <p:cNvPr id="4" name="Slide Number Placeholder 3"/>
          <p:cNvSpPr>
            <a:spLocks noGrp="1"/>
          </p:cNvSpPr>
          <p:nvPr>
            <p:ph type="sldNum" sz="quarter" idx="5"/>
          </p:nvPr>
        </p:nvSpPr>
        <p:spPr/>
        <p:txBody>
          <a:bodyPr/>
          <a:lstStyle/>
          <a:p>
            <a:fld id="{F7AC2764-8536-407A-9CF1-9D38F0253757}" type="slidenum">
              <a:rPr lang="en-GB" smtClean="0"/>
              <a:t>17</a:t>
            </a:fld>
            <a:endParaRPr lang="en-GB"/>
          </a:p>
        </p:txBody>
      </p:sp>
    </p:spTree>
    <p:extLst>
      <p:ext uri="{BB962C8B-B14F-4D97-AF65-F5344CB8AC3E}">
        <p14:creationId xmlns:p14="http://schemas.microsoft.com/office/powerpoint/2010/main" val="2019009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talk about the strategy – a glance back.</a:t>
            </a:r>
          </a:p>
          <a:p>
            <a:r>
              <a:rPr lang="en-GB" dirty="0"/>
              <a:t>The strategy document includes details of our successes:</a:t>
            </a:r>
          </a:p>
          <a:p>
            <a:pPr marL="171450" indent="-171450">
              <a:buFont typeface="Arial" panose="020B0604020202020204" pitchFamily="34" charset="0"/>
              <a:buChar char="•"/>
            </a:pPr>
            <a:r>
              <a:rPr lang="en-GB" dirty="0"/>
              <a:t>helped to secure circa £29m of European Social Funding (ESF) for Hertfordshire to deliver skills and employment initiatives</a:t>
            </a:r>
          </a:p>
          <a:p>
            <a:pPr marL="171450" indent="-171450">
              <a:buFont typeface="Arial" panose="020B0604020202020204" pitchFamily="34" charset="0"/>
              <a:buChar char="•"/>
            </a:pPr>
            <a:r>
              <a:rPr lang="en-GB" dirty="0"/>
              <a:t>Hertfordshire County Council Adult and Family Learning Service secured £5.5m from The Big Lottery/ESF to run the Building Better Opportunities programme in partnership with a number of voluntary and third sector partners. A further two years of funding of circa £3.4m was secured in 2019, and in 2021 a further £2.8m has been secured. The project provides intensive, long-term and individualised coaching to work and employment with adults with complex barriers to learning</a:t>
            </a:r>
          </a:p>
          <a:p>
            <a:pPr marL="171450" indent="-171450">
              <a:buFont typeface="Arial" panose="020B0604020202020204" pitchFamily="34" charset="0"/>
              <a:buChar char="•"/>
            </a:pPr>
            <a:r>
              <a:rPr lang="en-GB" dirty="0"/>
              <a:t>Hertfordshire County Council Services for Young People successfully bid for £1m European Social Funding to support 15-24 year olds Not in Education, Employment or Training (NEET) or at risk of becoming NEET, including those leaving care with a focus on mental health and wellbeing support, into the Labour Market</a:t>
            </a:r>
          </a:p>
          <a:p>
            <a:pPr marL="171450" indent="-171450">
              <a:buFont typeface="Arial" panose="020B0604020202020204" pitchFamily="34" charset="0"/>
              <a:buChar char="•"/>
            </a:pPr>
            <a:r>
              <a:rPr lang="en-GB" dirty="0"/>
              <a:t>The Hertfordshire Local Enterprise Partnership continue to provide capital funding via its Skills Capital and Skills Estate and Equipment Funding Programme in order to support local providers to meet the needs of local employers, circa £27m has been allocated</a:t>
            </a:r>
          </a:p>
          <a:p>
            <a:pPr marL="171450" indent="-171450">
              <a:buFont typeface="Arial" panose="020B0604020202020204" pitchFamily="34" charset="0"/>
              <a:buChar char="•"/>
            </a:pPr>
            <a:r>
              <a:rPr lang="en-GB" dirty="0"/>
              <a:t>The Hertfordshire Opportunities Portal, HOP, has been developed and launched, enabling residents to access the resources they need to make informed career decisions as well as connecting employers with future skills pipelines</a:t>
            </a:r>
          </a:p>
          <a:p>
            <a:pPr marL="171450" indent="-171450">
              <a:buFont typeface="Arial" panose="020B0604020202020204" pitchFamily="34" charset="0"/>
              <a:buChar char="•"/>
            </a:pPr>
            <a:r>
              <a:rPr lang="en-GB" dirty="0"/>
              <a:t>The Hertfordshire Skills Framework, has been developed, published and promoted, setting out the key employability skills and attributes sought by Hertfordshire employers</a:t>
            </a:r>
          </a:p>
          <a:p>
            <a:pPr marL="171450" indent="-171450">
              <a:buFont typeface="Arial" panose="020B0604020202020204" pitchFamily="34" charset="0"/>
              <a:buChar char="•"/>
            </a:pPr>
            <a:r>
              <a:rPr lang="en-GB" dirty="0"/>
              <a:t>The Careers and Enterprise Company (CEC) Enterprise Adviser Network and Careers Hubs have been established, achieving all targets and enabling Hertfordshire schools to continue to outperform other areas of the country based on Gatsby Benchmarks; a framework for good career guidance developed to support schools in providing students with the best possible careers education, information, advice, and guidance</a:t>
            </a:r>
          </a:p>
          <a:p>
            <a:pPr marL="171450" indent="-171450">
              <a:buFont typeface="Arial" panose="020B0604020202020204" pitchFamily="34" charset="0"/>
              <a:buChar char="•"/>
            </a:pPr>
            <a:r>
              <a:rPr lang="en-GB" dirty="0"/>
              <a:t>The Hertfordshire Skills Advisory Panel has been established and a Local Skills Report has been published providing a detailed insight into local skills and employment needs across the county</a:t>
            </a:r>
          </a:p>
          <a:p>
            <a:pPr marL="171450" indent="-171450">
              <a:buFont typeface="Arial" panose="020B0604020202020204" pitchFamily="34" charset="0"/>
              <a:buChar char="•"/>
            </a:pPr>
            <a:r>
              <a:rPr lang="en-GB" dirty="0"/>
              <a:t>The Skills &amp; Employment Dashboard has been developed and launched providing an interactive resource to enable stakeholders to better understand the county’s labour market and to support data-driven decision making relating to local skills provision</a:t>
            </a:r>
          </a:p>
          <a:p>
            <a:pPr marL="171450" indent="-171450">
              <a:buFont typeface="Arial" panose="020B0604020202020204" pitchFamily="34" charset="0"/>
              <a:buChar char="•"/>
            </a:pPr>
            <a:r>
              <a:rPr lang="en-GB" dirty="0"/>
              <a:t>The Department for Work and Pensions led mapping of provision across Hertfordshire for initiatives that support vulnerable adults into employment to ensure a joined-up approach is now at a business as usual status through the Complex Needs Toolkit</a:t>
            </a:r>
          </a:p>
        </p:txBody>
      </p:sp>
      <p:sp>
        <p:nvSpPr>
          <p:cNvPr id="4" name="Slide Number Placeholder 3"/>
          <p:cNvSpPr>
            <a:spLocks noGrp="1"/>
          </p:cNvSpPr>
          <p:nvPr>
            <p:ph type="sldNum" sz="quarter" idx="5"/>
          </p:nvPr>
        </p:nvSpPr>
        <p:spPr/>
        <p:txBody>
          <a:bodyPr/>
          <a:lstStyle/>
          <a:p>
            <a:fld id="{F7AC2764-8536-407A-9CF1-9D38F0253757}" type="slidenum">
              <a:rPr lang="en-GB" smtClean="0"/>
              <a:t>18</a:t>
            </a:fld>
            <a:endParaRPr lang="en-GB"/>
          </a:p>
        </p:txBody>
      </p:sp>
    </p:spTree>
    <p:extLst>
      <p:ext uri="{BB962C8B-B14F-4D97-AF65-F5344CB8AC3E}">
        <p14:creationId xmlns:p14="http://schemas.microsoft.com/office/powerpoint/2010/main" val="2400606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the five themes: more details in the strategy document.</a:t>
            </a:r>
          </a:p>
          <a:p>
            <a:endParaRPr lang="en-GB" dirty="0"/>
          </a:p>
          <a:p>
            <a:r>
              <a:rPr lang="en-GB" dirty="0"/>
              <a:t>Theme 1 being led by HCC children’s services</a:t>
            </a:r>
          </a:p>
        </p:txBody>
      </p:sp>
      <p:sp>
        <p:nvSpPr>
          <p:cNvPr id="4" name="Slide Number Placeholder 3"/>
          <p:cNvSpPr>
            <a:spLocks noGrp="1"/>
          </p:cNvSpPr>
          <p:nvPr>
            <p:ph type="sldNum" sz="quarter" idx="5"/>
          </p:nvPr>
        </p:nvSpPr>
        <p:spPr/>
        <p:txBody>
          <a:bodyPr/>
          <a:lstStyle/>
          <a:p>
            <a:fld id="{F7AC2764-8536-407A-9CF1-9D38F0253757}" type="slidenum">
              <a:rPr lang="en-GB" smtClean="0"/>
              <a:t>20</a:t>
            </a:fld>
            <a:endParaRPr lang="en-GB"/>
          </a:p>
        </p:txBody>
      </p:sp>
    </p:spTree>
    <p:extLst>
      <p:ext uri="{BB962C8B-B14F-4D97-AF65-F5344CB8AC3E}">
        <p14:creationId xmlns:p14="http://schemas.microsoft.com/office/powerpoint/2010/main" val="2948256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Theme 2 being led by HAFLS working with the DWP</a:t>
            </a:r>
          </a:p>
        </p:txBody>
      </p:sp>
      <p:sp>
        <p:nvSpPr>
          <p:cNvPr id="4" name="Slide Number Placeholder 3"/>
          <p:cNvSpPr>
            <a:spLocks noGrp="1"/>
          </p:cNvSpPr>
          <p:nvPr>
            <p:ph type="sldNum" sz="quarter" idx="5"/>
          </p:nvPr>
        </p:nvSpPr>
        <p:spPr/>
        <p:txBody>
          <a:bodyPr/>
          <a:lstStyle/>
          <a:p>
            <a:fld id="{F7AC2764-8536-407A-9CF1-9D38F0253757}" type="slidenum">
              <a:rPr lang="en-GB" smtClean="0"/>
              <a:t>21</a:t>
            </a:fld>
            <a:endParaRPr lang="en-GB"/>
          </a:p>
        </p:txBody>
      </p:sp>
    </p:spTree>
    <p:extLst>
      <p:ext uri="{BB962C8B-B14F-4D97-AF65-F5344CB8AC3E}">
        <p14:creationId xmlns:p14="http://schemas.microsoft.com/office/powerpoint/2010/main" val="1757395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Led by Herts LEP</a:t>
            </a:r>
          </a:p>
          <a:p>
            <a:endParaRPr lang="en-GB" dirty="0"/>
          </a:p>
          <a:p>
            <a:r>
              <a:rPr lang="en-GB" dirty="0"/>
              <a:t>SME</a:t>
            </a:r>
            <a:r>
              <a:rPr lang="en-GB" sz="1200" b="0" i="0" kern="1200" dirty="0">
                <a:solidFill>
                  <a:schemeClr val="tx1"/>
                </a:solidFill>
                <a:effectLst/>
                <a:latin typeface="+mn-lt"/>
                <a:ea typeface="+mn-ea"/>
                <a:cs typeface="+mn-cs"/>
              </a:rPr>
              <a:t> - less than 250 people</a:t>
            </a:r>
            <a:endParaRPr lang="en-GB" dirty="0"/>
          </a:p>
        </p:txBody>
      </p:sp>
      <p:sp>
        <p:nvSpPr>
          <p:cNvPr id="4" name="Slide Number Placeholder 3"/>
          <p:cNvSpPr>
            <a:spLocks noGrp="1"/>
          </p:cNvSpPr>
          <p:nvPr>
            <p:ph type="sldNum" sz="quarter" idx="5"/>
          </p:nvPr>
        </p:nvSpPr>
        <p:spPr/>
        <p:txBody>
          <a:bodyPr/>
          <a:lstStyle/>
          <a:p>
            <a:fld id="{F7AC2764-8536-407A-9CF1-9D38F0253757}" type="slidenum">
              <a:rPr lang="en-GB" smtClean="0"/>
              <a:t>22</a:t>
            </a:fld>
            <a:endParaRPr lang="en-GB"/>
          </a:p>
        </p:txBody>
      </p:sp>
    </p:spTree>
    <p:extLst>
      <p:ext uri="{BB962C8B-B14F-4D97-AF65-F5344CB8AC3E}">
        <p14:creationId xmlns:p14="http://schemas.microsoft.com/office/powerpoint/2010/main" val="2226426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Led by Herts LEP</a:t>
            </a:r>
          </a:p>
        </p:txBody>
      </p:sp>
      <p:sp>
        <p:nvSpPr>
          <p:cNvPr id="4" name="Slide Number Placeholder 3"/>
          <p:cNvSpPr>
            <a:spLocks noGrp="1"/>
          </p:cNvSpPr>
          <p:nvPr>
            <p:ph type="sldNum" sz="quarter" idx="5"/>
          </p:nvPr>
        </p:nvSpPr>
        <p:spPr/>
        <p:txBody>
          <a:bodyPr/>
          <a:lstStyle/>
          <a:p>
            <a:fld id="{F7AC2764-8536-407A-9CF1-9D38F0253757}" type="slidenum">
              <a:rPr lang="en-GB" smtClean="0"/>
              <a:t>23</a:t>
            </a:fld>
            <a:endParaRPr lang="en-GB"/>
          </a:p>
        </p:txBody>
      </p:sp>
    </p:spTree>
    <p:extLst>
      <p:ext uri="{BB962C8B-B14F-4D97-AF65-F5344CB8AC3E}">
        <p14:creationId xmlns:p14="http://schemas.microsoft.com/office/powerpoint/2010/main" val="3555119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Led by Herts LEP</a:t>
            </a:r>
          </a:p>
        </p:txBody>
      </p:sp>
      <p:sp>
        <p:nvSpPr>
          <p:cNvPr id="4" name="Slide Number Placeholder 3"/>
          <p:cNvSpPr>
            <a:spLocks noGrp="1"/>
          </p:cNvSpPr>
          <p:nvPr>
            <p:ph type="sldNum" sz="quarter" idx="5"/>
          </p:nvPr>
        </p:nvSpPr>
        <p:spPr/>
        <p:txBody>
          <a:bodyPr/>
          <a:lstStyle/>
          <a:p>
            <a:fld id="{F7AC2764-8536-407A-9CF1-9D38F0253757}" type="slidenum">
              <a:rPr lang="en-GB" smtClean="0"/>
              <a:t>24</a:t>
            </a:fld>
            <a:endParaRPr lang="en-GB"/>
          </a:p>
        </p:txBody>
      </p:sp>
    </p:spTree>
    <p:extLst>
      <p:ext uri="{BB962C8B-B14F-4D97-AF65-F5344CB8AC3E}">
        <p14:creationId xmlns:p14="http://schemas.microsoft.com/office/powerpoint/2010/main" val="1026910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asking all stakeholders who have a part to play in the skills and the employment agenda in Hertfordshire to be aware if the strategy:</a:t>
            </a:r>
          </a:p>
          <a:p>
            <a:endParaRPr lang="en-GB" dirty="0"/>
          </a:p>
          <a:p>
            <a:pPr marL="171450" indent="-171450">
              <a:buFont typeface="Arial" panose="020B0604020202020204" pitchFamily="34" charset="0"/>
              <a:buChar char="•"/>
            </a:pPr>
            <a:r>
              <a:rPr lang="en-GB" dirty="0"/>
              <a:t>help raise the profile of this partnership approach</a:t>
            </a:r>
          </a:p>
          <a:p>
            <a:pPr marL="171450" indent="-171450">
              <a:buFont typeface="Arial" panose="020B0604020202020204" pitchFamily="34" charset="0"/>
              <a:buChar char="•"/>
            </a:pPr>
            <a:r>
              <a:rPr lang="en-GB" dirty="0"/>
              <a:t>utilise it to support any funding bids</a:t>
            </a:r>
          </a:p>
          <a:p>
            <a:pPr marL="171450" indent="-171450">
              <a:buFont typeface="Arial" panose="020B0604020202020204" pitchFamily="34" charset="0"/>
              <a:buChar char="•"/>
            </a:pPr>
            <a:r>
              <a:rPr lang="en-GB" dirty="0"/>
              <a:t>When you’re developing your own plans and strategies around skills and employment please refer to this strategy and reflect it, knowing that collectively we will be working towards the same strategic aims. </a:t>
            </a:r>
          </a:p>
          <a:p>
            <a:endParaRPr lang="en-GB" dirty="0"/>
          </a:p>
          <a:p>
            <a:r>
              <a:rPr lang="en-GB" dirty="0"/>
              <a:t>That’s the end of the presentation about the strategy, if you have any questions please do ask.</a:t>
            </a:r>
          </a:p>
          <a:p>
            <a:endParaRPr lang="en-GB" dirty="0"/>
          </a:p>
          <a:p>
            <a:r>
              <a:rPr lang="en-GB" dirty="0"/>
              <a:t>Thank you.</a:t>
            </a:r>
          </a:p>
        </p:txBody>
      </p:sp>
      <p:sp>
        <p:nvSpPr>
          <p:cNvPr id="4" name="Slide Number Placeholder 3"/>
          <p:cNvSpPr>
            <a:spLocks noGrp="1"/>
          </p:cNvSpPr>
          <p:nvPr>
            <p:ph type="sldNum" sz="quarter" idx="5"/>
          </p:nvPr>
        </p:nvSpPr>
        <p:spPr/>
        <p:txBody>
          <a:bodyPr/>
          <a:lstStyle/>
          <a:p>
            <a:fld id="{F7AC2764-8536-407A-9CF1-9D38F0253757}" type="slidenum">
              <a:rPr lang="en-GB" smtClean="0"/>
              <a:t>25</a:t>
            </a:fld>
            <a:endParaRPr lang="en-GB"/>
          </a:p>
        </p:txBody>
      </p:sp>
    </p:spTree>
    <p:extLst>
      <p:ext uri="{BB962C8B-B14F-4D97-AF65-F5344CB8AC3E}">
        <p14:creationId xmlns:p14="http://schemas.microsoft.com/office/powerpoint/2010/main" val="120894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D794D3-7536-49C4-B6EA-D852B8524ADB}" type="slidenum">
              <a:rPr lang="en-GB" smtClean="0"/>
              <a:t>29</a:t>
            </a:fld>
            <a:endParaRPr lang="en-GB"/>
          </a:p>
        </p:txBody>
      </p:sp>
    </p:spTree>
    <p:extLst>
      <p:ext uri="{BB962C8B-B14F-4D97-AF65-F5344CB8AC3E}">
        <p14:creationId xmlns:p14="http://schemas.microsoft.com/office/powerpoint/2010/main" val="262963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1047-9EB2-44A2-B72E-084C5D8B6D9E}" type="slidenum">
              <a:rPr lang="en-GB" smtClean="0"/>
              <a:t>2</a:t>
            </a:fld>
            <a:endParaRPr lang="en-GB"/>
          </a:p>
        </p:txBody>
      </p:sp>
    </p:spTree>
    <p:extLst>
      <p:ext uri="{BB962C8B-B14F-4D97-AF65-F5344CB8AC3E}">
        <p14:creationId xmlns:p14="http://schemas.microsoft.com/office/powerpoint/2010/main" val="183656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D794D3-7536-49C4-B6EA-D852B8524ADB}" type="slidenum">
              <a:rPr lang="en-GB" smtClean="0"/>
              <a:t>30</a:t>
            </a:fld>
            <a:endParaRPr lang="en-GB"/>
          </a:p>
        </p:txBody>
      </p:sp>
    </p:spTree>
    <p:extLst>
      <p:ext uri="{BB962C8B-B14F-4D97-AF65-F5344CB8AC3E}">
        <p14:creationId xmlns:p14="http://schemas.microsoft.com/office/powerpoint/2010/main" val="4087489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D794D3-7536-49C4-B6EA-D852B8524ADB}" type="slidenum">
              <a:rPr lang="en-GB" smtClean="0"/>
              <a:t>31</a:t>
            </a:fld>
            <a:endParaRPr lang="en-GB"/>
          </a:p>
        </p:txBody>
      </p:sp>
    </p:spTree>
    <p:extLst>
      <p:ext uri="{BB962C8B-B14F-4D97-AF65-F5344CB8AC3E}">
        <p14:creationId xmlns:p14="http://schemas.microsoft.com/office/powerpoint/2010/main" val="2029316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Thursdays </a:t>
            </a:r>
            <a:r>
              <a:rPr lang="en-GB" sz="2000" b="1"/>
              <a:t>– </a:t>
            </a:r>
            <a:r>
              <a:rPr lang="en-GB" sz="2000" b="1" smtClean="0"/>
              <a:t>4:30pm </a:t>
            </a:r>
            <a:endParaRPr lang="en-GB" sz="2000" b="1" dirty="0"/>
          </a:p>
          <a:p>
            <a:endParaRPr lang="en-GB" sz="2000" dirty="0"/>
          </a:p>
          <a:p>
            <a:endParaRPr lang="en-GB" dirty="0"/>
          </a:p>
        </p:txBody>
      </p:sp>
      <p:sp>
        <p:nvSpPr>
          <p:cNvPr id="4" name="Slide Number Placeholder 3"/>
          <p:cNvSpPr>
            <a:spLocks noGrp="1"/>
          </p:cNvSpPr>
          <p:nvPr>
            <p:ph type="sldNum" sz="quarter" idx="5"/>
          </p:nvPr>
        </p:nvSpPr>
        <p:spPr/>
        <p:txBody>
          <a:bodyPr/>
          <a:lstStyle/>
          <a:p>
            <a:fld id="{600424AD-1440-4BF6-8E70-F6F88E8EA9C1}" type="slidenum">
              <a:rPr lang="en-GB" smtClean="0"/>
              <a:t>33</a:t>
            </a:fld>
            <a:endParaRPr lang="en-GB"/>
          </a:p>
        </p:txBody>
      </p:sp>
    </p:spTree>
    <p:extLst>
      <p:ext uri="{BB962C8B-B14F-4D97-AF65-F5344CB8AC3E}">
        <p14:creationId xmlns:p14="http://schemas.microsoft.com/office/powerpoint/2010/main" val="625162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cap="all" dirty="0" smtClean="0">
                <a:solidFill>
                  <a:schemeClr val="tx1"/>
                </a:solidFill>
                <a:effectLst/>
                <a:latin typeface="+mn-lt"/>
                <a:ea typeface="+mn-ea"/>
                <a:cs typeface="+mn-cs"/>
              </a:rPr>
              <a:t>HOW CAN HOP HELP TEACHERS IN SECONDARY SCHOOLS?</a:t>
            </a:r>
          </a:p>
          <a:p>
            <a:r>
              <a:rPr lang="en-GB" sz="1200" b="0" i="0" kern="1200" dirty="0" smtClean="0">
                <a:solidFill>
                  <a:schemeClr val="tx1"/>
                </a:solidFill>
                <a:effectLst/>
                <a:latin typeface="+mn-lt"/>
                <a:ea typeface="+mn-ea"/>
                <a:cs typeface="+mn-cs"/>
              </a:rPr>
              <a:t>School and education providers in Hertfordshire are required to fulfil their statutory duty to deliver high quality and impartial careers education, information, advice and guidance. With teachers and careers advisers involved in supporting students to make informed decisions on their post-16 and post-18 career pathways, HOP is the go-to portal for students in Hertfordshire.</a:t>
            </a:r>
          </a:p>
          <a:p>
            <a:r>
              <a:rPr lang="en-GB" sz="1200" b="0" i="0" kern="1200" dirty="0" smtClean="0">
                <a:solidFill>
                  <a:schemeClr val="tx1"/>
                </a:solidFill>
                <a:effectLst/>
                <a:latin typeface="+mn-lt"/>
                <a:ea typeface="+mn-ea"/>
                <a:cs typeface="+mn-cs"/>
              </a:rPr>
              <a:t>We have devised some lesson guides to help teachers meet the identified 8 Gatsby benchmarks that are the core dimensions of good careers and enterprise provision in schools. They have been designed to be delivered by teachers that do not have careers guidance experience, and can be used in careers and pastoral lessons, or by the student/teacher as an ongoing planning exercise focusing on career development.</a:t>
            </a:r>
          </a:p>
          <a:p>
            <a:r>
              <a:rPr lang="en-GB" sz="1200" b="1" i="0" kern="1200" cap="all" dirty="0" smtClean="0">
                <a:solidFill>
                  <a:schemeClr val="tx1"/>
                </a:solidFill>
                <a:effectLst/>
                <a:latin typeface="+mn-lt"/>
                <a:ea typeface="+mn-ea"/>
                <a:cs typeface="+mn-cs"/>
              </a:rPr>
              <a:t>WHY SHOULD TEACHERS IN HERTFORDSHIRE SECONDARY SCHOOLS USE HOP?</a:t>
            </a:r>
          </a:p>
          <a:p>
            <a:r>
              <a:rPr lang="en-GB" sz="1200" b="0" i="0" kern="1200" dirty="0" smtClean="0">
                <a:solidFill>
                  <a:schemeClr val="tx1"/>
                </a:solidFill>
                <a:effectLst/>
                <a:latin typeface="+mn-lt"/>
                <a:ea typeface="+mn-ea"/>
                <a:cs typeface="+mn-cs"/>
              </a:rPr>
              <a:t>The resources provides young people access to the information they need to make informed decisions on qualification choices and career path options, including guidance about accessing Further Education and Higher Education, work experience and job opportunities, and much more!</a:t>
            </a:r>
          </a:p>
          <a:p>
            <a:r>
              <a:rPr lang="en-GB" sz="1200" b="0" i="0" kern="1200" dirty="0" smtClean="0">
                <a:solidFill>
                  <a:schemeClr val="tx1"/>
                </a:solidFill>
                <a:effectLst/>
                <a:latin typeface="+mn-lt"/>
                <a:ea typeface="+mn-ea"/>
                <a:cs typeface="+mn-cs"/>
              </a:rPr>
              <a:t>In order for students to research their career options fully, they need to have an understanding of what a local labour market is, why it useful to access information relating to the local labour market and where they can access such information. Powered by the Hertfordshire Local Enterprise Partnership, the portal aims to inform young people of the choices and options available to them. The difference with HOP is that it is local - it tells you about what is going on in Hertfordshire with regard to careers, work experience, jobs and apprenticeships and how students and schools can connect with employers in the local area. HOP is here to help students navigate their way through to the world of work!</a:t>
            </a:r>
          </a:p>
          <a:p>
            <a:endParaRPr lang="en-GB" dirty="0"/>
          </a:p>
        </p:txBody>
      </p:sp>
      <p:sp>
        <p:nvSpPr>
          <p:cNvPr id="4" name="Slide Number Placeholder 3"/>
          <p:cNvSpPr>
            <a:spLocks noGrp="1"/>
          </p:cNvSpPr>
          <p:nvPr>
            <p:ph type="sldNum" sz="quarter" idx="10"/>
          </p:nvPr>
        </p:nvSpPr>
        <p:spPr/>
        <p:txBody>
          <a:bodyPr/>
          <a:lstStyle/>
          <a:p>
            <a:fld id="{56EEC532-6378-435E-957A-175B426850FF}" type="slidenum">
              <a:rPr lang="en-GB" smtClean="0"/>
              <a:t>35</a:t>
            </a:fld>
            <a:endParaRPr lang="en-GB"/>
          </a:p>
        </p:txBody>
      </p:sp>
    </p:spTree>
    <p:extLst>
      <p:ext uri="{BB962C8B-B14F-4D97-AF65-F5344CB8AC3E}">
        <p14:creationId xmlns:p14="http://schemas.microsoft.com/office/powerpoint/2010/main" val="2642176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1047-9EB2-44A2-B72E-084C5D8B6D9E}" type="slidenum">
              <a:rPr lang="en-GB" smtClean="0"/>
              <a:t>3</a:t>
            </a:fld>
            <a:endParaRPr lang="en-GB"/>
          </a:p>
        </p:txBody>
      </p:sp>
    </p:spTree>
    <p:extLst>
      <p:ext uri="{BB962C8B-B14F-4D97-AF65-F5344CB8AC3E}">
        <p14:creationId xmlns:p14="http://schemas.microsoft.com/office/powerpoint/2010/main" val="102837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1047-9EB2-44A2-B72E-084C5D8B6D9E}" type="slidenum">
              <a:rPr lang="en-GB" smtClean="0"/>
              <a:t>4</a:t>
            </a:fld>
            <a:endParaRPr lang="en-GB"/>
          </a:p>
        </p:txBody>
      </p:sp>
    </p:spTree>
    <p:extLst>
      <p:ext uri="{BB962C8B-B14F-4D97-AF65-F5344CB8AC3E}">
        <p14:creationId xmlns:p14="http://schemas.microsoft.com/office/powerpoint/2010/main" val="3819790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1047-9EB2-44A2-B72E-084C5D8B6D9E}" type="slidenum">
              <a:rPr lang="en-GB" smtClean="0"/>
              <a:t>5</a:t>
            </a:fld>
            <a:endParaRPr lang="en-GB"/>
          </a:p>
        </p:txBody>
      </p:sp>
    </p:spTree>
    <p:extLst>
      <p:ext uri="{BB962C8B-B14F-4D97-AF65-F5344CB8AC3E}">
        <p14:creationId xmlns:p14="http://schemas.microsoft.com/office/powerpoint/2010/main" val="2748614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1047-9EB2-44A2-B72E-084C5D8B6D9E}" type="slidenum">
              <a:rPr lang="en-GB" smtClean="0"/>
              <a:t>6</a:t>
            </a:fld>
            <a:endParaRPr lang="en-GB"/>
          </a:p>
        </p:txBody>
      </p:sp>
    </p:spTree>
    <p:extLst>
      <p:ext uri="{BB962C8B-B14F-4D97-AF65-F5344CB8AC3E}">
        <p14:creationId xmlns:p14="http://schemas.microsoft.com/office/powerpoint/2010/main" val="3840751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B51047-9EB2-44A2-B72E-084C5D8B6D9E}" type="slidenum">
              <a:rPr lang="en-GB" smtClean="0"/>
              <a:t>7</a:t>
            </a:fld>
            <a:endParaRPr lang="en-GB"/>
          </a:p>
        </p:txBody>
      </p:sp>
    </p:spTree>
    <p:extLst>
      <p:ext uri="{BB962C8B-B14F-4D97-AF65-F5344CB8AC3E}">
        <p14:creationId xmlns:p14="http://schemas.microsoft.com/office/powerpoint/2010/main" val="127395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2315">
              <a:defRPr/>
            </a:pPr>
            <a:endParaRPr lang="en-GB" sz="1200" b="1" dirty="0"/>
          </a:p>
        </p:txBody>
      </p:sp>
      <p:sp>
        <p:nvSpPr>
          <p:cNvPr id="4" name="Slide Number Placeholder 3"/>
          <p:cNvSpPr>
            <a:spLocks noGrp="1"/>
          </p:cNvSpPr>
          <p:nvPr>
            <p:ph type="sldNum" sz="quarter" idx="5"/>
          </p:nvPr>
        </p:nvSpPr>
        <p:spPr/>
        <p:txBody>
          <a:bodyPr/>
          <a:lstStyle/>
          <a:p>
            <a:fld id="{6ECF4A8D-ADFB-42B8-B17C-0344B087FFE0}" type="slidenum">
              <a:rPr lang="en-GB" smtClean="0"/>
              <a:t>9</a:t>
            </a:fld>
            <a:endParaRPr lang="en-GB"/>
          </a:p>
        </p:txBody>
      </p:sp>
    </p:spTree>
    <p:extLst>
      <p:ext uri="{BB962C8B-B14F-4D97-AF65-F5344CB8AC3E}">
        <p14:creationId xmlns:p14="http://schemas.microsoft.com/office/powerpoint/2010/main" val="920565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9EEEB804-3656-44A1-B617-B26A82F6A0F1}" type="slidenum">
              <a:rPr lang="en-GB" smtClean="0"/>
              <a:t>11</a:t>
            </a:fld>
            <a:endParaRPr lang="en-GB"/>
          </a:p>
        </p:txBody>
      </p:sp>
    </p:spTree>
    <p:extLst>
      <p:ext uri="{BB962C8B-B14F-4D97-AF65-F5344CB8AC3E}">
        <p14:creationId xmlns:p14="http://schemas.microsoft.com/office/powerpoint/2010/main" val="3825139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NUL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BA29-4BA3-43DB-BDCB-6C28C75310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C8D295-5C12-4FAD-A66E-18DCED655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F3857E-3AD0-47D6-9496-55D5BBD8008F}"/>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5" name="Footer Placeholder 4">
            <a:extLst>
              <a:ext uri="{FF2B5EF4-FFF2-40B4-BE49-F238E27FC236}">
                <a16:creationId xmlns:a16="http://schemas.microsoft.com/office/drawing/2014/main" id="{A64CD9D0-F629-4EDD-9C6E-A2EDA8C0A3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928997-FE75-438A-A778-0B062AB10A9B}"/>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4017247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5983-6015-40F0-9461-6BCEAEC4A29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C2072B-033D-460C-A01E-46EA2494D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7643D3-63DA-42C4-9D37-3D3E6BE47B3A}"/>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5" name="Footer Placeholder 4">
            <a:extLst>
              <a:ext uri="{FF2B5EF4-FFF2-40B4-BE49-F238E27FC236}">
                <a16:creationId xmlns:a16="http://schemas.microsoft.com/office/drawing/2014/main" id="{2818E683-E3AA-4C57-B4D3-B923B7D8CF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1DE35-C458-4D91-BBD1-4EDFF7ECD759}"/>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90804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E7CA9-210C-44F7-9779-C81AC34E55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8E2413-31AA-40AE-B1CF-7989A52F34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FB374-4C0E-4E9B-8211-C2B2CDBDE2CC}"/>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5" name="Footer Placeholder 4">
            <a:extLst>
              <a:ext uri="{FF2B5EF4-FFF2-40B4-BE49-F238E27FC236}">
                <a16:creationId xmlns:a16="http://schemas.microsoft.com/office/drawing/2014/main" id="{8C76462A-32E8-4584-B569-29D81546B6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E2188C-4DA3-4196-ABEA-6BED23913116}"/>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583122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30" name="Google Shape;113;p7"/>
          <p:cNvGrpSpPr/>
          <p:nvPr userDrawn="1"/>
        </p:nvGrpSpPr>
        <p:grpSpPr>
          <a:xfrm flipH="1">
            <a:off x="4019105" y="-1"/>
            <a:ext cx="8172893" cy="1327351"/>
            <a:chOff x="1297954" y="330075"/>
            <a:chExt cx="5169293" cy="1699506"/>
          </a:xfrm>
          <a:solidFill>
            <a:srgbClr val="E7E6E6"/>
          </a:solidFill>
        </p:grpSpPr>
        <p:sp>
          <p:nvSpPr>
            <p:cNvPr id="31" name="Google Shape;114;p7"/>
            <p:cNvSpPr/>
            <p:nvPr/>
          </p:nvSpPr>
          <p:spPr>
            <a:xfrm>
              <a:off x="1297954" y="330081"/>
              <a:ext cx="34767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2" name="Google Shape;115;p7"/>
            <p:cNvSpPr/>
            <p:nvPr userDrawn="1"/>
          </p:nvSpPr>
          <p:spPr>
            <a:xfrm>
              <a:off x="4767747" y="330075"/>
              <a:ext cx="1699500" cy="1699500"/>
            </a:xfrm>
            <a:prstGeom prst="rtTriangle">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Google Shape;104;p7"/>
          <p:cNvSpPr/>
          <p:nvPr userDrawn="1"/>
        </p:nvSpPr>
        <p:spPr>
          <a:xfrm>
            <a:off x="6369844" y="133350"/>
            <a:ext cx="702505" cy="247646"/>
          </a:xfrm>
          <a:prstGeom prst="triangle">
            <a:avLst>
              <a:gd name="adj" fmla="val 32425"/>
            </a:avLst>
          </a:prstGeom>
          <a:solidFill>
            <a:srgbClr val="005E6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7" name="Google Shape;105;p7"/>
          <p:cNvGrpSpPr/>
          <p:nvPr userDrawn="1"/>
        </p:nvGrpSpPr>
        <p:grpSpPr>
          <a:xfrm rot="10800000" flipH="1">
            <a:off x="3" y="40"/>
            <a:ext cx="6756168" cy="1327315"/>
            <a:chOff x="-2168138" y="330075"/>
            <a:chExt cx="8650663" cy="1699506"/>
          </a:xfrm>
          <a:solidFill>
            <a:schemeClr val="bg1">
              <a:lumMod val="75000"/>
            </a:schemeClr>
          </a:solidFill>
        </p:grpSpPr>
        <p:sp>
          <p:nvSpPr>
            <p:cNvPr id="8" name="Google Shape;106;p7"/>
            <p:cNvSpPr/>
            <p:nvPr/>
          </p:nvSpPr>
          <p:spPr>
            <a:xfrm>
              <a:off x="-2168138" y="330081"/>
              <a:ext cx="6958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9" name="Google Shape;107;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10" name="Google Shape;108;p7"/>
          <p:cNvGrpSpPr/>
          <p:nvPr userDrawn="1"/>
        </p:nvGrpSpPr>
        <p:grpSpPr>
          <a:xfrm rot="10800000" flipH="1">
            <a:off x="-4" y="381007"/>
            <a:ext cx="7072430" cy="771744"/>
            <a:chOff x="-9092084" y="330075"/>
            <a:chExt cx="15574609" cy="1699501"/>
          </a:xfrm>
          <a:solidFill>
            <a:srgbClr val="00767A"/>
          </a:solidFill>
        </p:grpSpPr>
        <p:sp>
          <p:nvSpPr>
            <p:cNvPr id="11" name="Google Shape;109;p7"/>
            <p:cNvSpPr/>
            <p:nvPr/>
          </p:nvSpPr>
          <p:spPr>
            <a:xfrm>
              <a:off x="-9092084" y="330076"/>
              <a:ext cx="13882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12" name="Google Shape;110;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6599" y="342667"/>
            <a:ext cx="1918476" cy="642010"/>
          </a:xfrm>
          <a:prstGeom prst="rect">
            <a:avLst/>
          </a:prstGeom>
        </p:spPr>
      </p:pic>
      <p:sp>
        <p:nvSpPr>
          <p:cNvPr id="13" name="Google Shape;119;p7"/>
          <p:cNvSpPr txBox="1">
            <a:spLocks noGrp="1"/>
          </p:cNvSpPr>
          <p:nvPr>
            <p:ph type="title"/>
          </p:nvPr>
        </p:nvSpPr>
        <p:spPr>
          <a:xfrm>
            <a:off x="255181" y="392575"/>
            <a:ext cx="5817494" cy="7662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2000">
                <a:solidFill>
                  <a:schemeClr val="bg1"/>
                </a:solidFill>
                <a:latin typeface="Arial Black" panose="020B0A04020102020204" pitchFamily="34" charset="0"/>
                <a:cs typeface="Arial" panose="020B0604020202020204" pitchFamily="34" charset="0"/>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338" y="342667"/>
            <a:ext cx="1595298" cy="642010"/>
          </a:xfrm>
          <a:prstGeom prst="rect">
            <a:avLst/>
          </a:prstGeom>
        </p:spPr>
      </p:pic>
      <p:sp>
        <p:nvSpPr>
          <p:cNvPr id="15" name="Picture Placeholder 3"/>
          <p:cNvSpPr>
            <a:spLocks noGrp="1"/>
          </p:cNvSpPr>
          <p:nvPr>
            <p:ph type="pic" sz="quarter" idx="10"/>
          </p:nvPr>
        </p:nvSpPr>
        <p:spPr>
          <a:xfrm>
            <a:off x="255588" y="1524000"/>
            <a:ext cx="5816600" cy="5083175"/>
          </a:xfrm>
          <a:prstGeom prst="rect">
            <a:avLst/>
          </a:prstGeom>
        </p:spPr>
        <p:txBody>
          <a:bodyPr/>
          <a:lstStyle/>
          <a:p>
            <a:endParaRPr lang="en-GB" dirty="0"/>
          </a:p>
        </p:txBody>
      </p:sp>
      <p:sp>
        <p:nvSpPr>
          <p:cNvPr id="16" name="Text Placeholder 5"/>
          <p:cNvSpPr>
            <a:spLocks noGrp="1"/>
          </p:cNvSpPr>
          <p:nvPr>
            <p:ph type="body" sz="quarter" idx="11"/>
          </p:nvPr>
        </p:nvSpPr>
        <p:spPr>
          <a:xfrm>
            <a:off x="6300683" y="2448606"/>
            <a:ext cx="5357812" cy="3538537"/>
          </a:xfrm>
          <a:prstGeom prst="rect">
            <a:avLst/>
          </a:prstGeom>
        </p:spPr>
        <p:txBody>
          <a:bodyPr/>
          <a:lstStyle>
            <a:lvl1pPr>
              <a:defRPr sz="2000">
                <a:solidFill>
                  <a:schemeClr val="tx1"/>
                </a:solidFill>
                <a:latin typeface="+mn-lt"/>
              </a:defRPr>
            </a:lvl1pPr>
            <a:lvl2pPr>
              <a:defRPr sz="1800">
                <a:solidFill>
                  <a:schemeClr val="tx1"/>
                </a:solidFill>
                <a:latin typeface="+mn-lt"/>
              </a:defRPr>
            </a:lvl2pPr>
            <a:lvl3pPr>
              <a:defRPr sz="1600">
                <a:solidFill>
                  <a:schemeClr val="tx1"/>
                </a:solidFill>
                <a:latin typeface="+mn-lt"/>
              </a:defRPr>
            </a:lvl3pPr>
            <a:lvl4pPr>
              <a:defRPr>
                <a:solidFill>
                  <a:schemeClr val="tx1">
                    <a:lumMod val="75000"/>
                    <a:lumOff val="25000"/>
                  </a:schemeClr>
                </a:solidFill>
                <a:latin typeface="+mn-lt"/>
              </a:defRPr>
            </a:lvl4pPr>
            <a:lvl5pPr>
              <a:defRPr>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54743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46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pli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97DB2F-5C1D-429B-89DE-DEFBEA5CF476}"/>
              </a:ext>
            </a:extLst>
          </p:cNvPr>
          <p:cNvSpPr>
            <a:spLocks noGrp="1"/>
          </p:cNvSpPr>
          <p:nvPr>
            <p:ph type="pic" sz="quarter" idx="10"/>
          </p:nvPr>
        </p:nvSpPr>
        <p:spPr>
          <a:xfrm>
            <a:off x="6410228" y="0"/>
            <a:ext cx="5781772" cy="6052007"/>
          </a:xfrm>
        </p:spPr>
        <p:txBody>
          <a:bodyPr/>
          <a:lstStyle/>
          <a:p>
            <a:endParaRPr lang="en-GB" dirty="0"/>
          </a:p>
        </p:txBody>
      </p:sp>
      <p:sp>
        <p:nvSpPr>
          <p:cNvPr id="7" name="Rectangle 6">
            <a:extLst>
              <a:ext uri="{FF2B5EF4-FFF2-40B4-BE49-F238E27FC236}">
                <a16:creationId xmlns:a16="http://schemas.microsoft.com/office/drawing/2014/main" id="{70EBF8EB-9C4B-40AA-9A57-405EB08BA016}"/>
              </a:ext>
            </a:extLst>
          </p:cNvPr>
          <p:cNvSpPr/>
          <p:nvPr userDrawn="1"/>
        </p:nvSpPr>
        <p:spPr>
          <a:xfrm>
            <a:off x="1" y="6052007"/>
            <a:ext cx="12191999" cy="805993"/>
          </a:xfrm>
          <a:prstGeom prst="rect">
            <a:avLst/>
          </a:prstGeom>
          <a:solidFill>
            <a:srgbClr val="00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426447" y="365125"/>
            <a:ext cx="5469036" cy="1325563"/>
          </a:xfrm>
        </p:spPr>
        <p:txBody>
          <a:bodyPr/>
          <a:lstStyle>
            <a:lvl1pPr>
              <a:defRPr>
                <a:solidFill>
                  <a:srgbClr val="00A39E"/>
                </a:solidFill>
                <a:latin typeface="Raleway" panose="020B0803030101060003" pitchFamily="34" charset="0"/>
              </a:defRPr>
            </a:lvl1pPr>
          </a:lstStyle>
          <a:p>
            <a:r>
              <a:rPr lang="en-US" dirty="0">
                <a:latin typeface="Raleway" panose="020B0803030101060003" pitchFamily="34" charset="0"/>
              </a:rPr>
              <a:t>SLIDE TITLE</a:t>
            </a: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426447" y="1825625"/>
            <a:ext cx="5469036" cy="4351338"/>
          </a:xfrm>
        </p:spPr>
        <p:txBody>
          <a:bodyPr/>
          <a:lstStyle>
            <a:lvl1pPr marL="0">
              <a:buNone/>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area can be used for body text and slide content.</a:t>
            </a:r>
            <a:endParaRPr lang="en-GB" dirty="0"/>
          </a:p>
        </p:txBody>
      </p:sp>
      <p:cxnSp>
        <p:nvCxnSpPr>
          <p:cNvPr id="12" name="Straight Connector 11">
            <a:extLst>
              <a:ext uri="{FF2B5EF4-FFF2-40B4-BE49-F238E27FC236}">
                <a16:creationId xmlns:a16="http://schemas.microsoft.com/office/drawing/2014/main" id="{B1534238-7AAB-4273-94D7-6B6B300C6666}"/>
              </a:ext>
            </a:extLst>
          </p:cNvPr>
          <p:cNvCxnSpPr>
            <a:cxnSpLocks/>
            <a:endCxn id="16" idx="1"/>
          </p:cNvCxnSpPr>
          <p:nvPr userDrawn="1"/>
        </p:nvCxnSpPr>
        <p:spPr>
          <a:xfrm flipV="1">
            <a:off x="251697" y="6509442"/>
            <a:ext cx="9053529" cy="4946"/>
          </a:xfrm>
          <a:prstGeom prst="line">
            <a:avLst/>
          </a:prstGeom>
          <a:ln w="25400">
            <a:solidFill>
              <a:schemeClr val="bg1"/>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43393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Google Shape;43;p4"/>
          <p:cNvSpPr/>
          <p:nvPr userDrawn="1"/>
        </p:nvSpPr>
        <p:spPr>
          <a:xfrm>
            <a:off x="9695620" y="669150"/>
            <a:ext cx="1299300" cy="432900"/>
          </a:xfrm>
          <a:prstGeom prst="triangle">
            <a:avLst>
              <a:gd name="adj" fmla="val 32425"/>
            </a:avLst>
          </a:prstGeom>
          <a:solidFill>
            <a:srgbClr val="005E6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16" name="Google Shape;44;p4"/>
          <p:cNvGrpSpPr/>
          <p:nvPr userDrawn="1"/>
        </p:nvGrpSpPr>
        <p:grpSpPr>
          <a:xfrm>
            <a:off x="0" y="0"/>
            <a:ext cx="10775127" cy="6857998"/>
            <a:chOff x="0" y="-7088"/>
            <a:chExt cx="8661398" cy="5150588"/>
          </a:xfrm>
          <a:solidFill>
            <a:schemeClr val="bg1">
              <a:lumMod val="75000"/>
            </a:schemeClr>
          </a:solidFill>
        </p:grpSpPr>
        <p:sp>
          <p:nvSpPr>
            <p:cNvPr id="17" name="Google Shape;45;p4"/>
            <p:cNvSpPr/>
            <p:nvPr/>
          </p:nvSpPr>
          <p:spPr>
            <a:xfrm>
              <a:off x="0" y="-7088"/>
              <a:ext cx="3525000" cy="5150588"/>
            </a:xfrm>
            <a:prstGeom prst="rect">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Google Shape;46;p4"/>
            <p:cNvSpPr/>
            <p:nvPr/>
          </p:nvSpPr>
          <p:spPr>
            <a:xfrm rot="10800000" flipH="1">
              <a:off x="3517898" y="-7088"/>
              <a:ext cx="5143500" cy="5143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19" name="Google Shape;47;p4"/>
          <p:cNvGrpSpPr/>
          <p:nvPr userDrawn="1"/>
        </p:nvGrpSpPr>
        <p:grpSpPr>
          <a:xfrm rot="10800000" flipH="1">
            <a:off x="2" y="1090760"/>
            <a:ext cx="10994917" cy="3925739"/>
            <a:chOff x="-8178042" y="-4493254"/>
            <a:chExt cx="19483598" cy="6522736"/>
          </a:xfrm>
          <a:solidFill>
            <a:srgbClr val="00767A"/>
          </a:solidFill>
        </p:grpSpPr>
        <p:sp>
          <p:nvSpPr>
            <p:cNvPr id="20" name="Google Shape;48;p4"/>
            <p:cNvSpPr/>
            <p:nvPr/>
          </p:nvSpPr>
          <p:spPr>
            <a:xfrm>
              <a:off x="-8178042" y="-4493118"/>
              <a:ext cx="12968400" cy="65226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21" name="Google Shape;49;p4"/>
            <p:cNvSpPr/>
            <p:nvPr/>
          </p:nvSpPr>
          <p:spPr>
            <a:xfrm>
              <a:off x="4782955" y="-4493254"/>
              <a:ext cx="6522600" cy="65226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sp>
        <p:nvSpPr>
          <p:cNvPr id="22" name="Google Shape;50;p4"/>
          <p:cNvSpPr txBox="1">
            <a:spLocks noGrp="1"/>
          </p:cNvSpPr>
          <p:nvPr>
            <p:ph type="body" idx="1"/>
          </p:nvPr>
        </p:nvSpPr>
        <p:spPr>
          <a:xfrm>
            <a:off x="711200" y="1681089"/>
            <a:ext cx="6602905" cy="2745000"/>
          </a:xfrm>
          <a:prstGeom prst="rect">
            <a:avLst/>
          </a:prstGeom>
        </p:spPr>
        <p:txBody>
          <a:bodyPr spcFirstLastPara="1" wrap="square" lIns="91425" tIns="91425" rIns="91425" bIns="91425" anchor="ctr" anchorCtr="0"/>
          <a:lstStyle>
            <a:lvl1pPr marL="38100" lvl="0" indent="0" rtl="0">
              <a:spcBef>
                <a:spcPts val="600"/>
              </a:spcBef>
              <a:spcAft>
                <a:spcPts val="0"/>
              </a:spcAft>
              <a:buClr>
                <a:srgbClr val="FFFFFF"/>
              </a:buClr>
              <a:buSzPts val="3000"/>
              <a:buNone/>
              <a:defRPr sz="2400" i="0">
                <a:solidFill>
                  <a:srgbClr val="FFFFFF"/>
                </a:solidFill>
                <a:latin typeface="Arial Black" panose="020B0A04020102020204" pitchFamily="34" charset="0"/>
              </a:defRPr>
            </a:lvl1pPr>
            <a:lvl2pPr marL="914400" lvl="1" indent="-419100" rtl="0">
              <a:spcBef>
                <a:spcPts val="480"/>
              </a:spcBef>
              <a:spcAft>
                <a:spcPts val="0"/>
              </a:spcAft>
              <a:buClr>
                <a:srgbClr val="FFFFFF"/>
              </a:buClr>
              <a:buSzPts val="3000"/>
              <a:buChar char="▻"/>
              <a:defRPr sz="3000" i="1">
                <a:solidFill>
                  <a:srgbClr val="FFFFFF"/>
                </a:solidFill>
              </a:defRPr>
            </a:lvl2pPr>
            <a:lvl3pPr marL="1371600" lvl="2" indent="-419100" rtl="0">
              <a:spcBef>
                <a:spcPts val="480"/>
              </a:spcBef>
              <a:spcAft>
                <a:spcPts val="0"/>
              </a:spcAft>
              <a:buClr>
                <a:srgbClr val="FFFFFF"/>
              </a:buClr>
              <a:buSzPts val="3000"/>
              <a:buChar char="▻"/>
              <a:defRPr sz="3000" i="1">
                <a:solidFill>
                  <a:srgbClr val="FFFFFF"/>
                </a:solidFill>
              </a:defRPr>
            </a:lvl3pPr>
            <a:lvl4pPr marL="1828800" lvl="3" indent="-419100" rtl="0">
              <a:spcBef>
                <a:spcPts val="360"/>
              </a:spcBef>
              <a:spcAft>
                <a:spcPts val="0"/>
              </a:spcAft>
              <a:buClr>
                <a:srgbClr val="FFFFFF"/>
              </a:buClr>
              <a:buSzPts val="3000"/>
              <a:buChar char="▻"/>
              <a:defRPr sz="3000" i="1">
                <a:solidFill>
                  <a:srgbClr val="FFFFFF"/>
                </a:solidFill>
              </a:defRPr>
            </a:lvl4pPr>
            <a:lvl5pPr marL="2286000" lvl="4" indent="-419100" rtl="0">
              <a:spcBef>
                <a:spcPts val="360"/>
              </a:spcBef>
              <a:spcAft>
                <a:spcPts val="0"/>
              </a:spcAft>
              <a:buClr>
                <a:srgbClr val="FFFFFF"/>
              </a:buClr>
              <a:buSzPts val="3000"/>
              <a:buChar char="▻"/>
              <a:defRPr sz="3000" i="1">
                <a:solidFill>
                  <a:srgbClr val="FFFFFF"/>
                </a:solidFill>
              </a:defRPr>
            </a:lvl5pPr>
            <a:lvl6pPr marL="2743200" lvl="5" indent="-419100" rtl="0">
              <a:spcBef>
                <a:spcPts val="360"/>
              </a:spcBef>
              <a:spcAft>
                <a:spcPts val="0"/>
              </a:spcAft>
              <a:buClr>
                <a:srgbClr val="FFFFFF"/>
              </a:buClr>
              <a:buSzPts val="3000"/>
              <a:buChar char="▻"/>
              <a:defRPr sz="3000" i="1">
                <a:solidFill>
                  <a:srgbClr val="FFFFFF"/>
                </a:solidFill>
              </a:defRPr>
            </a:lvl6pPr>
            <a:lvl7pPr marL="3200400" lvl="6" indent="-419100" rtl="0">
              <a:spcBef>
                <a:spcPts val="360"/>
              </a:spcBef>
              <a:spcAft>
                <a:spcPts val="0"/>
              </a:spcAft>
              <a:buClr>
                <a:srgbClr val="FFFFFF"/>
              </a:buClr>
              <a:buSzPts val="3000"/>
              <a:buChar char="▻"/>
              <a:defRPr sz="3000" i="1">
                <a:solidFill>
                  <a:srgbClr val="FFFFFF"/>
                </a:solidFill>
              </a:defRPr>
            </a:lvl7pPr>
            <a:lvl8pPr marL="3657600" lvl="7" indent="-419100" rtl="0">
              <a:spcBef>
                <a:spcPts val="360"/>
              </a:spcBef>
              <a:spcAft>
                <a:spcPts val="0"/>
              </a:spcAft>
              <a:buClr>
                <a:srgbClr val="FFFFFF"/>
              </a:buClr>
              <a:buSzPts val="3000"/>
              <a:buChar char="▻"/>
              <a:defRPr sz="3000" i="1">
                <a:solidFill>
                  <a:srgbClr val="FFFFFF"/>
                </a:solidFill>
              </a:defRPr>
            </a:lvl8pPr>
            <a:lvl9pPr marL="4114800" lvl="8" indent="-419100">
              <a:spcBef>
                <a:spcPts val="360"/>
              </a:spcBef>
              <a:spcAft>
                <a:spcPts val="0"/>
              </a:spcAft>
              <a:buClr>
                <a:srgbClr val="FFFFFF"/>
              </a:buClr>
              <a:buSzPts val="3000"/>
              <a:buChar char="▻"/>
              <a:defRPr sz="3000" i="1">
                <a:solidFill>
                  <a:srgbClr val="FFFFFF"/>
                </a:solidFill>
              </a:defRPr>
            </a:lvl9pPr>
          </a:lstStyle>
          <a:p>
            <a:endParaRPr dirty="0"/>
          </a:p>
        </p:txBody>
      </p:sp>
    </p:spTree>
    <p:extLst>
      <p:ext uri="{BB962C8B-B14F-4D97-AF65-F5344CB8AC3E}">
        <p14:creationId xmlns:p14="http://schemas.microsoft.com/office/powerpoint/2010/main" val="399576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426447" y="365125"/>
            <a:ext cx="5469036" cy="1325563"/>
          </a:xfrm>
        </p:spPr>
        <p:txBody>
          <a:bodyPr/>
          <a:lstStyle>
            <a:lvl1pPr>
              <a:defRPr>
                <a:solidFill>
                  <a:srgbClr val="00A39E"/>
                </a:solidFill>
                <a:latin typeface="Raleway" panose="020B0803030101060003" pitchFamily="34" charset="0"/>
              </a:defRPr>
            </a:lvl1pPr>
          </a:lstStyle>
          <a:p>
            <a:r>
              <a:rPr lang="en-US" dirty="0">
                <a:latin typeface="Raleway" panose="020B0803030101060003" pitchFamily="34" charset="0"/>
              </a:rPr>
              <a:t>SLIDE TITLE</a:t>
            </a:r>
            <a:endParaRPr lang="en-GB" dirty="0"/>
          </a:p>
        </p:txBody>
      </p:sp>
      <p:sp>
        <p:nvSpPr>
          <p:cNvPr id="7" name="Rectangle 6">
            <a:extLst>
              <a:ext uri="{FF2B5EF4-FFF2-40B4-BE49-F238E27FC236}">
                <a16:creationId xmlns:a16="http://schemas.microsoft.com/office/drawing/2014/main" id="{70EBF8EB-9C4B-40AA-9A57-405EB08BA016}"/>
              </a:ext>
            </a:extLst>
          </p:cNvPr>
          <p:cNvSpPr/>
          <p:nvPr userDrawn="1"/>
        </p:nvSpPr>
        <p:spPr>
          <a:xfrm>
            <a:off x="9096866" y="-193015"/>
            <a:ext cx="6521640" cy="7051016"/>
          </a:xfrm>
          <a:prstGeom prst="rect">
            <a:avLst/>
          </a:prstGeom>
          <a:solidFill>
            <a:srgbClr val="00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426447" y="1825625"/>
            <a:ext cx="5469036" cy="4351338"/>
          </a:xfrm>
        </p:spPr>
        <p:txBody>
          <a:bodyPr/>
          <a:lstStyle>
            <a:lvl1pPr marL="0">
              <a:buNone/>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area can be used for body text and slide content.</a:t>
            </a:r>
            <a:endParaRPr lang="en-GB" dirty="0"/>
          </a:p>
        </p:txBody>
      </p:sp>
      <p:cxnSp>
        <p:nvCxnSpPr>
          <p:cNvPr id="12" name="Straight Connector 11">
            <a:extLst>
              <a:ext uri="{FF2B5EF4-FFF2-40B4-BE49-F238E27FC236}">
                <a16:creationId xmlns:a16="http://schemas.microsoft.com/office/drawing/2014/main" id="{B1534238-7AAB-4273-94D7-6B6B300C6666}"/>
              </a:ext>
            </a:extLst>
          </p:cNvPr>
          <p:cNvCxnSpPr>
            <a:cxnSpLocks/>
            <a:endCxn id="16" idx="1"/>
          </p:cNvCxnSpPr>
          <p:nvPr userDrawn="1"/>
        </p:nvCxnSpPr>
        <p:spPr>
          <a:xfrm flipV="1">
            <a:off x="251697" y="6509442"/>
            <a:ext cx="9053529" cy="4946"/>
          </a:xfrm>
          <a:prstGeom prst="line">
            <a:avLst/>
          </a:prstGeom>
          <a:ln w="25400">
            <a:solidFill>
              <a:srgbClr val="00A39E"/>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 name="Picture Placeholder 4">
            <a:extLst>
              <a:ext uri="{FF2B5EF4-FFF2-40B4-BE49-F238E27FC236}">
                <a16:creationId xmlns:a16="http://schemas.microsoft.com/office/drawing/2014/main" id="{D597DB2F-5C1D-429B-89DE-DEFBEA5CF476}"/>
              </a:ext>
            </a:extLst>
          </p:cNvPr>
          <p:cNvSpPr>
            <a:spLocks noGrp="1"/>
          </p:cNvSpPr>
          <p:nvPr>
            <p:ph type="pic" sz="quarter" idx="10"/>
          </p:nvPr>
        </p:nvSpPr>
        <p:spPr>
          <a:xfrm>
            <a:off x="6410228" y="0"/>
            <a:ext cx="5781772" cy="3622675"/>
          </a:xfrm>
        </p:spPr>
        <p:txBody>
          <a:bodyPr/>
          <a:lstStyle/>
          <a:p>
            <a:endParaRPr lang="en-GB"/>
          </a:p>
        </p:txBody>
      </p:sp>
      <p:sp>
        <p:nvSpPr>
          <p:cNvPr id="8" name="Text Placeholder 7">
            <a:extLst>
              <a:ext uri="{FF2B5EF4-FFF2-40B4-BE49-F238E27FC236}">
                <a16:creationId xmlns:a16="http://schemas.microsoft.com/office/drawing/2014/main" id="{DBEB1C4C-65F9-40DD-AA5A-A37427A5EA7A}"/>
              </a:ext>
            </a:extLst>
          </p:cNvPr>
          <p:cNvSpPr>
            <a:spLocks noGrp="1"/>
          </p:cNvSpPr>
          <p:nvPr>
            <p:ph type="body" sz="quarter" idx="11" hasCustomPrompt="1"/>
          </p:nvPr>
        </p:nvSpPr>
        <p:spPr>
          <a:xfrm>
            <a:off x="9635860" y="4059324"/>
            <a:ext cx="2289044" cy="1851281"/>
          </a:xfrm>
        </p:spPr>
        <p:txBody>
          <a:bodyPr/>
          <a:lstStyle>
            <a:lvl1pPr algn="r">
              <a:buNone/>
              <a:defRPr>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This area can be used for body text and slide content</a:t>
            </a:r>
          </a:p>
        </p:txBody>
      </p:sp>
    </p:spTree>
    <p:extLst>
      <p:ext uri="{BB962C8B-B14F-4D97-AF65-F5344CB8AC3E}">
        <p14:creationId xmlns:p14="http://schemas.microsoft.com/office/powerpoint/2010/main" val="4149102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rts LEP Cover slid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2E81B0-77C0-E648-B650-C4246FFCA1D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6B5C6462-E723-EC4E-A3CE-8C9FF4152A0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167938" y="441325"/>
            <a:ext cx="1581150" cy="685800"/>
          </a:xfrm>
          <a:prstGeom prst="rect">
            <a:avLst/>
          </a:prstGeom>
        </p:spPr>
      </p:pic>
      <p:sp>
        <p:nvSpPr>
          <p:cNvPr id="2" name="Title 1">
            <a:extLst>
              <a:ext uri="{FF2B5EF4-FFF2-40B4-BE49-F238E27FC236}">
                <a16:creationId xmlns:a16="http://schemas.microsoft.com/office/drawing/2014/main" id="{9F075C13-27B6-1545-80A2-3E9D3159272E}"/>
              </a:ext>
            </a:extLst>
          </p:cNvPr>
          <p:cNvSpPr>
            <a:spLocks noGrp="1"/>
          </p:cNvSpPr>
          <p:nvPr>
            <p:ph type="title" hasCustomPrompt="1"/>
          </p:nvPr>
        </p:nvSpPr>
        <p:spPr>
          <a:xfrm>
            <a:off x="6395402" y="2989738"/>
            <a:ext cx="5353686" cy="1368902"/>
          </a:xfrm>
        </p:spPr>
        <p:txBody>
          <a:bodyPr>
            <a:normAutofit/>
          </a:bodyPr>
          <a:lstStyle>
            <a:lvl1pPr>
              <a:defRPr sz="3600">
                <a:solidFill>
                  <a:schemeClr val="bg1"/>
                </a:solidFill>
              </a:defRPr>
            </a:lvl1pPr>
          </a:lstStyle>
          <a:p>
            <a:r>
              <a:rPr lang="en-GB" dirty="0"/>
              <a:t>Presentation title here</a:t>
            </a:r>
            <a:endParaRPr lang="en-US" dirty="0"/>
          </a:p>
        </p:txBody>
      </p:sp>
      <p:sp>
        <p:nvSpPr>
          <p:cNvPr id="10" name="Subtitle 2">
            <a:extLst>
              <a:ext uri="{FF2B5EF4-FFF2-40B4-BE49-F238E27FC236}">
                <a16:creationId xmlns:a16="http://schemas.microsoft.com/office/drawing/2014/main" id="{6640B605-946C-B14E-985B-13910EC70D3F}"/>
              </a:ext>
            </a:extLst>
          </p:cNvPr>
          <p:cNvSpPr>
            <a:spLocks noGrp="1"/>
          </p:cNvSpPr>
          <p:nvPr>
            <p:ph type="subTitle" idx="1" hasCustomPrompt="1"/>
          </p:nvPr>
        </p:nvSpPr>
        <p:spPr>
          <a:xfrm>
            <a:off x="6395402" y="4358640"/>
            <a:ext cx="4272598" cy="899160"/>
          </a:xfrm>
        </p:spPr>
        <p:txBody>
          <a:bodyPr>
            <a:normAutofit/>
          </a:bodyPr>
          <a:lstStyle>
            <a:lvl1pPr marL="0" indent="0" algn="l">
              <a:buNone/>
              <a:defRPr sz="1400" b="1" i="0" spc="10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DATE</a:t>
            </a:r>
            <a:endParaRPr lang="en-US" dirty="0"/>
          </a:p>
        </p:txBody>
      </p:sp>
      <p:sp>
        <p:nvSpPr>
          <p:cNvPr id="12" name="Picture Placeholder 2">
            <a:extLst>
              <a:ext uri="{FF2B5EF4-FFF2-40B4-BE49-F238E27FC236}">
                <a16:creationId xmlns:a16="http://schemas.microsoft.com/office/drawing/2014/main" id="{06A9AA58-8739-9948-9040-43874EDE354B}"/>
              </a:ext>
            </a:extLst>
          </p:cNvPr>
          <p:cNvSpPr>
            <a:spLocks noGrp="1" noChangeAspect="1"/>
          </p:cNvSpPr>
          <p:nvPr>
            <p:ph type="pic" idx="10"/>
          </p:nvPr>
        </p:nvSpPr>
        <p:spPr>
          <a:xfrm>
            <a:off x="0" y="0"/>
            <a:ext cx="6096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774199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rts LEP / Partner Cover slid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32FD18-0A4D-2F48-B818-46E4C0008ABB}"/>
              </a:ext>
            </a:extLst>
          </p:cNvPr>
          <p:cNvSpPr/>
          <p:nvPr userDrawn="1"/>
        </p:nvSpPr>
        <p:spPr>
          <a:xfrm>
            <a:off x="0" y="0"/>
            <a:ext cx="12192000" cy="5984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DF181BB6-FBD3-C04B-965B-BBA732701A6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167938" y="441325"/>
            <a:ext cx="1581150" cy="685800"/>
          </a:xfrm>
          <a:prstGeom prst="rect">
            <a:avLst/>
          </a:prstGeom>
        </p:spPr>
      </p:pic>
      <p:sp>
        <p:nvSpPr>
          <p:cNvPr id="8" name="Title 1">
            <a:extLst>
              <a:ext uri="{FF2B5EF4-FFF2-40B4-BE49-F238E27FC236}">
                <a16:creationId xmlns:a16="http://schemas.microsoft.com/office/drawing/2014/main" id="{8594D7CB-5945-5B4D-95A6-B863B9A45949}"/>
              </a:ext>
            </a:extLst>
          </p:cNvPr>
          <p:cNvSpPr>
            <a:spLocks noGrp="1"/>
          </p:cNvSpPr>
          <p:nvPr>
            <p:ph type="title" hasCustomPrompt="1"/>
          </p:nvPr>
        </p:nvSpPr>
        <p:spPr>
          <a:xfrm>
            <a:off x="6395402" y="2989738"/>
            <a:ext cx="5353686" cy="1368902"/>
          </a:xfrm>
        </p:spPr>
        <p:txBody>
          <a:bodyPr>
            <a:normAutofit/>
          </a:bodyPr>
          <a:lstStyle>
            <a:lvl1pPr>
              <a:defRPr sz="3600">
                <a:solidFill>
                  <a:schemeClr val="bg1"/>
                </a:solidFill>
              </a:defRPr>
            </a:lvl1pPr>
          </a:lstStyle>
          <a:p>
            <a:r>
              <a:rPr lang="en-GB" dirty="0"/>
              <a:t>Presentation title here</a:t>
            </a:r>
            <a:endParaRPr lang="en-US" dirty="0"/>
          </a:p>
        </p:txBody>
      </p:sp>
      <p:sp>
        <p:nvSpPr>
          <p:cNvPr id="9" name="Subtitle 2">
            <a:extLst>
              <a:ext uri="{FF2B5EF4-FFF2-40B4-BE49-F238E27FC236}">
                <a16:creationId xmlns:a16="http://schemas.microsoft.com/office/drawing/2014/main" id="{300FE535-885A-C746-8EA4-B2C0CB3AF283}"/>
              </a:ext>
            </a:extLst>
          </p:cNvPr>
          <p:cNvSpPr>
            <a:spLocks noGrp="1"/>
          </p:cNvSpPr>
          <p:nvPr>
            <p:ph type="subTitle" idx="1" hasCustomPrompt="1"/>
          </p:nvPr>
        </p:nvSpPr>
        <p:spPr>
          <a:xfrm>
            <a:off x="6395402" y="4358640"/>
            <a:ext cx="4043998" cy="403860"/>
          </a:xfrm>
        </p:spPr>
        <p:txBody>
          <a:bodyPr>
            <a:normAutofit/>
          </a:bodyPr>
          <a:lstStyle>
            <a:lvl1pPr marL="0" indent="0" algn="l">
              <a:buNone/>
              <a:defRPr sz="1400" b="1" i="0" spc="10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DATE</a:t>
            </a:r>
            <a:endParaRPr lang="en-US" dirty="0"/>
          </a:p>
        </p:txBody>
      </p:sp>
      <p:sp>
        <p:nvSpPr>
          <p:cNvPr id="10" name="Picture Placeholder 2">
            <a:extLst>
              <a:ext uri="{FF2B5EF4-FFF2-40B4-BE49-F238E27FC236}">
                <a16:creationId xmlns:a16="http://schemas.microsoft.com/office/drawing/2014/main" id="{A45C84B6-114E-DB4F-977E-A4C9FB6CED8B}"/>
              </a:ext>
            </a:extLst>
          </p:cNvPr>
          <p:cNvSpPr>
            <a:spLocks noGrp="1" noChangeAspect="1"/>
          </p:cNvSpPr>
          <p:nvPr>
            <p:ph type="pic" idx="10"/>
          </p:nvPr>
        </p:nvSpPr>
        <p:spPr>
          <a:xfrm>
            <a:off x="0" y="0"/>
            <a:ext cx="6096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Rectangle 10">
            <a:extLst>
              <a:ext uri="{FF2B5EF4-FFF2-40B4-BE49-F238E27FC236}">
                <a16:creationId xmlns:a16="http://schemas.microsoft.com/office/drawing/2014/main" id="{BF0B375A-2C87-6F42-B31B-2EBE8BE59728}"/>
              </a:ext>
            </a:extLst>
          </p:cNvPr>
          <p:cNvSpPr/>
          <p:nvPr userDrawn="1"/>
        </p:nvSpPr>
        <p:spPr>
          <a:xfrm>
            <a:off x="11173522" y="6133171"/>
            <a:ext cx="713678" cy="724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Subtitle 2">
            <a:extLst>
              <a:ext uri="{FF2B5EF4-FFF2-40B4-BE49-F238E27FC236}">
                <a16:creationId xmlns:a16="http://schemas.microsoft.com/office/drawing/2014/main" id="{1BFB502F-D39B-7443-90A5-3F8D2DD9E28A}"/>
              </a:ext>
            </a:extLst>
          </p:cNvPr>
          <p:cNvSpPr txBox="1">
            <a:spLocks/>
          </p:cNvSpPr>
          <p:nvPr userDrawn="1"/>
        </p:nvSpPr>
        <p:spPr>
          <a:xfrm>
            <a:off x="6395402" y="6238240"/>
            <a:ext cx="4043998" cy="40386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spc="100" baseline="0">
                <a:solidFill>
                  <a:schemeClr val="bg1"/>
                </a:solidFill>
                <a:latin typeface="Roboto" panose="02000000000000000000" pitchFamily="2" charset="0"/>
                <a:ea typeface="Roboto" panose="02000000000000000000" pitchFamily="2" charset="0"/>
                <a:cs typeface="Roboto Light"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lumMod val="10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lumMod val="10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lumMod val="10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lumMod val="10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0" i="1" spc="0" baseline="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In partnership with</a:t>
            </a:r>
            <a:endParaRPr lang="en-US" sz="1100" b="0" i="1" spc="0" baseline="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700457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rts LEP Cover slide arrows">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E5D00C-2B66-9147-BD6E-022AE82DE0D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951BE882-1071-0F40-B64C-B0302238F5C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167938" y="441325"/>
            <a:ext cx="1581150" cy="685800"/>
          </a:xfrm>
          <a:prstGeom prst="rect">
            <a:avLst/>
          </a:prstGeom>
        </p:spPr>
      </p:pic>
      <p:sp>
        <p:nvSpPr>
          <p:cNvPr id="10" name="Title 1">
            <a:extLst>
              <a:ext uri="{FF2B5EF4-FFF2-40B4-BE49-F238E27FC236}">
                <a16:creationId xmlns:a16="http://schemas.microsoft.com/office/drawing/2014/main" id="{102E8A65-A2C7-B549-A18C-6F9E6FF10201}"/>
              </a:ext>
            </a:extLst>
          </p:cNvPr>
          <p:cNvSpPr>
            <a:spLocks noGrp="1"/>
          </p:cNvSpPr>
          <p:nvPr>
            <p:ph type="title" hasCustomPrompt="1"/>
          </p:nvPr>
        </p:nvSpPr>
        <p:spPr>
          <a:xfrm>
            <a:off x="6395402" y="2989738"/>
            <a:ext cx="5353686" cy="1368902"/>
          </a:xfrm>
        </p:spPr>
        <p:txBody>
          <a:bodyPr>
            <a:normAutofit/>
          </a:bodyPr>
          <a:lstStyle>
            <a:lvl1pPr>
              <a:defRPr sz="3600">
                <a:solidFill>
                  <a:schemeClr val="bg1"/>
                </a:solidFill>
              </a:defRPr>
            </a:lvl1pPr>
          </a:lstStyle>
          <a:p>
            <a:r>
              <a:rPr lang="en-GB" dirty="0"/>
              <a:t>Presentation title here</a:t>
            </a:r>
            <a:endParaRPr lang="en-US" dirty="0"/>
          </a:p>
        </p:txBody>
      </p:sp>
      <p:sp>
        <p:nvSpPr>
          <p:cNvPr id="11" name="Subtitle 2">
            <a:extLst>
              <a:ext uri="{FF2B5EF4-FFF2-40B4-BE49-F238E27FC236}">
                <a16:creationId xmlns:a16="http://schemas.microsoft.com/office/drawing/2014/main" id="{4BF113E9-8B92-6D42-95DA-9732CF30EB4D}"/>
              </a:ext>
            </a:extLst>
          </p:cNvPr>
          <p:cNvSpPr>
            <a:spLocks noGrp="1"/>
          </p:cNvSpPr>
          <p:nvPr>
            <p:ph type="subTitle" idx="1" hasCustomPrompt="1"/>
          </p:nvPr>
        </p:nvSpPr>
        <p:spPr>
          <a:xfrm>
            <a:off x="6395402" y="4358640"/>
            <a:ext cx="4272598" cy="899160"/>
          </a:xfrm>
        </p:spPr>
        <p:txBody>
          <a:bodyPr>
            <a:normAutofit/>
          </a:bodyPr>
          <a:lstStyle>
            <a:lvl1pPr marL="0" indent="0" algn="l">
              <a:buNone/>
              <a:defRPr sz="1400" b="1" i="0" spc="10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DATE</a:t>
            </a:r>
            <a:endParaRPr lang="en-US" dirty="0"/>
          </a:p>
        </p:txBody>
      </p:sp>
    </p:spTree>
    <p:extLst>
      <p:ext uri="{BB962C8B-B14F-4D97-AF65-F5344CB8AC3E}">
        <p14:creationId xmlns:p14="http://schemas.microsoft.com/office/powerpoint/2010/main" val="2137338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7CD0-DAB2-4EC0-AEBD-86D777C598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179554-7F1E-40FB-80A6-384A4C3EAB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2B646-F51A-4F9B-BDD9-E1E92DD3C481}"/>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5" name="Footer Placeholder 4">
            <a:extLst>
              <a:ext uri="{FF2B5EF4-FFF2-40B4-BE49-F238E27FC236}">
                <a16:creationId xmlns:a16="http://schemas.microsoft.com/office/drawing/2014/main" id="{D9F54BC3-D4A3-458D-90FE-E07DE31B0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A927F-7B4E-477F-889A-7657BFA0D555}"/>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546999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rts LEP Divider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58B79D87-0DC2-B242-86E9-8F9A887BE5A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C6E606B-ED3E-F440-96C6-BF733551A3D8}"/>
              </a:ext>
            </a:extLst>
          </p:cNvPr>
          <p:cNvSpPr>
            <a:spLocks noGrp="1"/>
          </p:cNvSpPr>
          <p:nvPr>
            <p:ph type="title" hasCustomPrompt="1"/>
          </p:nvPr>
        </p:nvSpPr>
        <p:spPr>
          <a:xfrm>
            <a:off x="6395402" y="2989738"/>
            <a:ext cx="5353686" cy="1368902"/>
          </a:xfrm>
        </p:spPr>
        <p:txBody>
          <a:bodyPr>
            <a:normAutofit/>
          </a:bodyPr>
          <a:lstStyle>
            <a:lvl1pPr>
              <a:defRPr sz="3600">
                <a:solidFill>
                  <a:schemeClr val="bg1"/>
                </a:solidFill>
              </a:defRPr>
            </a:lvl1pPr>
          </a:lstStyle>
          <a:p>
            <a:r>
              <a:rPr lang="en-GB" dirty="0"/>
              <a:t>Section title</a:t>
            </a:r>
            <a:endParaRPr lang="en-US" dirty="0"/>
          </a:p>
        </p:txBody>
      </p:sp>
    </p:spTree>
    <p:extLst>
      <p:ext uri="{BB962C8B-B14F-4D97-AF65-F5344CB8AC3E}">
        <p14:creationId xmlns:p14="http://schemas.microsoft.com/office/powerpoint/2010/main" val="3875618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rts LEP Divider slide teal">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E3C0BEA-A12D-9548-B813-6880B3A4205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8093382-83D4-7D46-916D-EEF880BF0E20}"/>
              </a:ext>
            </a:extLst>
          </p:cNvPr>
          <p:cNvSpPr>
            <a:spLocks noGrp="1"/>
          </p:cNvSpPr>
          <p:nvPr>
            <p:ph type="title" hasCustomPrompt="1"/>
          </p:nvPr>
        </p:nvSpPr>
        <p:spPr>
          <a:xfrm>
            <a:off x="6395402" y="2989738"/>
            <a:ext cx="5353686" cy="1368902"/>
          </a:xfrm>
        </p:spPr>
        <p:txBody>
          <a:bodyPr>
            <a:normAutofit/>
          </a:bodyPr>
          <a:lstStyle>
            <a:lvl1pPr>
              <a:defRPr sz="3600">
                <a:solidFill>
                  <a:schemeClr val="bg1"/>
                </a:solidFill>
              </a:defRPr>
            </a:lvl1pPr>
          </a:lstStyle>
          <a:p>
            <a:r>
              <a:rPr lang="en-GB" dirty="0"/>
              <a:t>Section title</a:t>
            </a:r>
            <a:endParaRPr lang="en-US" dirty="0"/>
          </a:p>
        </p:txBody>
      </p:sp>
    </p:spTree>
    <p:extLst>
      <p:ext uri="{BB962C8B-B14F-4D97-AF65-F5344CB8AC3E}">
        <p14:creationId xmlns:p14="http://schemas.microsoft.com/office/powerpoint/2010/main" val="2099701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rts LEP Divider slide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AEC7EB-2918-3B42-901D-744BEBE2E89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6" name="Title 1">
            <a:extLst>
              <a:ext uri="{FF2B5EF4-FFF2-40B4-BE49-F238E27FC236}">
                <a16:creationId xmlns:a16="http://schemas.microsoft.com/office/drawing/2014/main" id="{DAB113C7-B8C3-6640-A356-4A0E74EB54AB}"/>
              </a:ext>
            </a:extLst>
          </p:cNvPr>
          <p:cNvSpPr>
            <a:spLocks noGrp="1"/>
          </p:cNvSpPr>
          <p:nvPr>
            <p:ph type="title" hasCustomPrompt="1"/>
          </p:nvPr>
        </p:nvSpPr>
        <p:spPr>
          <a:xfrm>
            <a:off x="6395402" y="2989738"/>
            <a:ext cx="5353686" cy="1368902"/>
          </a:xfrm>
        </p:spPr>
        <p:txBody>
          <a:bodyPr>
            <a:normAutofit/>
          </a:bodyPr>
          <a:lstStyle>
            <a:lvl1pPr>
              <a:defRPr sz="3600">
                <a:solidFill>
                  <a:schemeClr val="bg1"/>
                </a:solidFill>
              </a:defRPr>
            </a:lvl1pPr>
          </a:lstStyle>
          <a:p>
            <a:r>
              <a:rPr lang="en-GB" dirty="0"/>
              <a:t>Section title</a:t>
            </a:r>
            <a:endParaRPr lang="en-US" dirty="0"/>
          </a:p>
        </p:txBody>
      </p:sp>
      <p:pic>
        <p:nvPicPr>
          <p:cNvPr id="14" name="Graphic 13">
            <a:extLst>
              <a:ext uri="{FF2B5EF4-FFF2-40B4-BE49-F238E27FC236}">
                <a16:creationId xmlns:a16="http://schemas.microsoft.com/office/drawing/2014/main" id="{1FB82635-A263-8843-A176-CEA329E3600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0094" y="6196284"/>
            <a:ext cx="454681" cy="454681"/>
          </a:xfrm>
          <a:prstGeom prst="rect">
            <a:avLst/>
          </a:prstGeom>
        </p:spPr>
      </p:pic>
      <p:sp>
        <p:nvSpPr>
          <p:cNvPr id="15" name="Picture Placeholder 2">
            <a:extLst>
              <a:ext uri="{FF2B5EF4-FFF2-40B4-BE49-F238E27FC236}">
                <a16:creationId xmlns:a16="http://schemas.microsoft.com/office/drawing/2014/main" id="{414912FA-80AD-9847-BEB5-C11CA8A1B0AF}"/>
              </a:ext>
            </a:extLst>
          </p:cNvPr>
          <p:cNvSpPr>
            <a:spLocks noGrp="1" noChangeAspect="1"/>
          </p:cNvSpPr>
          <p:nvPr>
            <p:ph type="pic" idx="10"/>
          </p:nvPr>
        </p:nvSpPr>
        <p:spPr>
          <a:xfrm>
            <a:off x="0" y="0"/>
            <a:ext cx="6096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368902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rts LEP Content imag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83338" y="1052514"/>
            <a:ext cx="5365747" cy="1398588"/>
          </a:xfrm>
        </p:spPr>
        <p:txBody>
          <a:bodyPr>
            <a:normAutofit/>
          </a:bodyPr>
          <a:lstStyle>
            <a:lvl1pPr>
              <a:defRPr sz="3600"/>
            </a:lvl1pPr>
          </a:lstStyle>
          <a:p>
            <a:r>
              <a:rPr lang="en-GB" dirty="0"/>
              <a:t>Headline goes here</a:t>
            </a:r>
            <a:endParaRPr lang="en-US" dirty="0"/>
          </a:p>
        </p:txBody>
      </p:sp>
      <p:sp>
        <p:nvSpPr>
          <p:cNvPr id="4" name="Content Placeholder 3"/>
          <p:cNvSpPr>
            <a:spLocks noGrp="1"/>
          </p:cNvSpPr>
          <p:nvPr>
            <p:ph sz="half" idx="2"/>
          </p:nvPr>
        </p:nvSpPr>
        <p:spPr>
          <a:xfrm>
            <a:off x="6383338" y="2273300"/>
            <a:ext cx="5365750" cy="3711574"/>
          </a:xfrm>
        </p:spPr>
        <p:txBody>
          <a:bodyPr/>
          <a:lstStyle>
            <a:lvl1pPr>
              <a:defRPr sz="2000"/>
            </a:lvl1pPr>
            <a:lvl2pPr>
              <a:defRPr sz="1800"/>
            </a:lvl2pPr>
            <a:lvl3pPr>
              <a:defRPr sz="180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a:extLst>
              <a:ext uri="{FF2B5EF4-FFF2-40B4-BE49-F238E27FC236}">
                <a16:creationId xmlns:a16="http://schemas.microsoft.com/office/drawing/2014/main" id="{F523FC01-C8EF-5B44-A35D-A2308809CF8F}"/>
              </a:ext>
            </a:extLst>
          </p:cNvPr>
          <p:cNvSpPr>
            <a:spLocks noGrp="1" noChangeAspect="1"/>
          </p:cNvSpPr>
          <p:nvPr>
            <p:ph type="pic" idx="10"/>
          </p:nvPr>
        </p:nvSpPr>
        <p:spPr>
          <a:xfrm>
            <a:off x="0" y="0"/>
            <a:ext cx="6096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502939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rts LEP Content text +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70FE0B6-3E3E-3943-8B61-6D6F26F99BEC}"/>
              </a:ext>
            </a:extLst>
          </p:cNvPr>
          <p:cNvSpPr>
            <a:spLocks noGrp="1"/>
          </p:cNvSpPr>
          <p:nvPr>
            <p:ph type="title" hasCustomPrompt="1"/>
          </p:nvPr>
        </p:nvSpPr>
        <p:spPr>
          <a:xfrm>
            <a:off x="442913" y="1055690"/>
            <a:ext cx="5365747" cy="1398588"/>
          </a:xfrm>
        </p:spPr>
        <p:txBody>
          <a:bodyPr>
            <a:normAutofit/>
          </a:bodyPr>
          <a:lstStyle>
            <a:lvl1pPr>
              <a:defRPr sz="3600"/>
            </a:lvl1pPr>
          </a:lstStyle>
          <a:p>
            <a:r>
              <a:rPr lang="en-GB" dirty="0"/>
              <a:t>Headline goes here</a:t>
            </a:r>
            <a:endParaRPr lang="en-US" dirty="0"/>
          </a:p>
        </p:txBody>
      </p:sp>
      <p:sp>
        <p:nvSpPr>
          <p:cNvPr id="7" name="Content Placeholder 3">
            <a:extLst>
              <a:ext uri="{FF2B5EF4-FFF2-40B4-BE49-F238E27FC236}">
                <a16:creationId xmlns:a16="http://schemas.microsoft.com/office/drawing/2014/main" id="{1C38F82C-D060-7346-BFA3-3085C63644FE}"/>
              </a:ext>
            </a:extLst>
          </p:cNvPr>
          <p:cNvSpPr>
            <a:spLocks noGrp="1"/>
          </p:cNvSpPr>
          <p:nvPr>
            <p:ph sz="half" idx="2"/>
          </p:nvPr>
        </p:nvSpPr>
        <p:spPr>
          <a:xfrm>
            <a:off x="442913" y="2276476"/>
            <a:ext cx="5365750" cy="3711574"/>
          </a:xfrm>
        </p:spPr>
        <p:txBody>
          <a:bodyPr/>
          <a:lstStyle>
            <a:lvl1pPr>
              <a:defRPr sz="2000"/>
            </a:lvl1pPr>
            <a:lvl2pPr>
              <a:defRPr sz="1800"/>
            </a:lvl2pPr>
            <a:lvl3pPr>
              <a:defRPr sz="180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a:extLst>
              <a:ext uri="{FF2B5EF4-FFF2-40B4-BE49-F238E27FC236}">
                <a16:creationId xmlns:a16="http://schemas.microsoft.com/office/drawing/2014/main" id="{5A34543B-1A06-4140-B871-681FC4996585}"/>
              </a:ext>
            </a:extLst>
          </p:cNvPr>
          <p:cNvSpPr>
            <a:spLocks noGrp="1" noChangeAspect="1"/>
          </p:cNvSpPr>
          <p:nvPr>
            <p:ph type="pic" idx="10"/>
          </p:nvPr>
        </p:nvSpPr>
        <p:spPr>
          <a:xfrm>
            <a:off x="6096000" y="0"/>
            <a:ext cx="6096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739797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DFC237B-6766-7F44-AD10-C48CD7E36860}"/>
              </a:ext>
            </a:extLst>
          </p:cNvPr>
          <p:cNvSpPr>
            <a:spLocks noGrp="1" noChangeAspect="1"/>
          </p:cNvSpPr>
          <p:nvPr>
            <p:ph type="pic" idx="13"/>
          </p:nvPr>
        </p:nvSpPr>
        <p:spPr>
          <a:xfrm>
            <a:off x="442913" y="2276475"/>
            <a:ext cx="2290763" cy="18637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7" name="Picture Placeholder 2">
            <a:extLst>
              <a:ext uri="{FF2B5EF4-FFF2-40B4-BE49-F238E27FC236}">
                <a16:creationId xmlns:a16="http://schemas.microsoft.com/office/drawing/2014/main" id="{612D8BE5-70C0-414B-B6A5-447C7A440A4C}"/>
              </a:ext>
            </a:extLst>
          </p:cNvPr>
          <p:cNvSpPr>
            <a:spLocks noGrp="1" noChangeAspect="1"/>
          </p:cNvSpPr>
          <p:nvPr>
            <p:ph type="pic" idx="14"/>
          </p:nvPr>
        </p:nvSpPr>
        <p:spPr>
          <a:xfrm>
            <a:off x="3444875" y="2276475"/>
            <a:ext cx="2290763" cy="18637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8" name="Picture Placeholder 2">
            <a:extLst>
              <a:ext uri="{FF2B5EF4-FFF2-40B4-BE49-F238E27FC236}">
                <a16:creationId xmlns:a16="http://schemas.microsoft.com/office/drawing/2014/main" id="{DA7C1B06-A197-0E4A-AEA4-58694A3904C0}"/>
              </a:ext>
            </a:extLst>
          </p:cNvPr>
          <p:cNvSpPr>
            <a:spLocks noGrp="1" noChangeAspect="1"/>
          </p:cNvSpPr>
          <p:nvPr>
            <p:ph type="pic" idx="15"/>
          </p:nvPr>
        </p:nvSpPr>
        <p:spPr>
          <a:xfrm>
            <a:off x="6446837" y="2276475"/>
            <a:ext cx="2290763" cy="18637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9" name="Picture Placeholder 2">
            <a:extLst>
              <a:ext uri="{FF2B5EF4-FFF2-40B4-BE49-F238E27FC236}">
                <a16:creationId xmlns:a16="http://schemas.microsoft.com/office/drawing/2014/main" id="{4DB7A75D-90A4-604E-A1B6-D64A2EC90015}"/>
              </a:ext>
            </a:extLst>
          </p:cNvPr>
          <p:cNvSpPr>
            <a:spLocks noGrp="1" noChangeAspect="1"/>
          </p:cNvSpPr>
          <p:nvPr>
            <p:ph type="pic" idx="16"/>
          </p:nvPr>
        </p:nvSpPr>
        <p:spPr>
          <a:xfrm>
            <a:off x="9448799" y="2276475"/>
            <a:ext cx="2290763" cy="18637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Title 1">
            <a:extLst>
              <a:ext uri="{FF2B5EF4-FFF2-40B4-BE49-F238E27FC236}">
                <a16:creationId xmlns:a16="http://schemas.microsoft.com/office/drawing/2014/main" id="{C9E46203-EC56-874D-92AE-D587EA762E2F}"/>
              </a:ext>
            </a:extLst>
          </p:cNvPr>
          <p:cNvSpPr>
            <a:spLocks noGrp="1"/>
          </p:cNvSpPr>
          <p:nvPr>
            <p:ph type="title" hasCustomPrompt="1"/>
          </p:nvPr>
        </p:nvSpPr>
        <p:spPr>
          <a:xfrm>
            <a:off x="442913" y="1055690"/>
            <a:ext cx="5365747" cy="1398588"/>
          </a:xfrm>
        </p:spPr>
        <p:txBody>
          <a:bodyPr>
            <a:normAutofit/>
          </a:bodyPr>
          <a:lstStyle>
            <a:lvl1pPr>
              <a:defRPr sz="3600"/>
            </a:lvl1pPr>
          </a:lstStyle>
          <a:p>
            <a:r>
              <a:rPr lang="en-GB" dirty="0"/>
              <a:t>Headline goes here</a:t>
            </a:r>
            <a:endParaRPr lang="en-US" dirty="0"/>
          </a:p>
        </p:txBody>
      </p:sp>
      <p:sp>
        <p:nvSpPr>
          <p:cNvPr id="11" name="Content Placeholder 3">
            <a:extLst>
              <a:ext uri="{FF2B5EF4-FFF2-40B4-BE49-F238E27FC236}">
                <a16:creationId xmlns:a16="http://schemas.microsoft.com/office/drawing/2014/main" id="{B953E557-D88A-0E49-A32A-6B343CC97319}"/>
              </a:ext>
            </a:extLst>
          </p:cNvPr>
          <p:cNvSpPr>
            <a:spLocks noGrp="1"/>
          </p:cNvSpPr>
          <p:nvPr>
            <p:ph sz="half" idx="2"/>
          </p:nvPr>
        </p:nvSpPr>
        <p:spPr>
          <a:xfrm>
            <a:off x="442913" y="4356420"/>
            <a:ext cx="2363785" cy="1628455"/>
          </a:xfrm>
        </p:spPr>
        <p:txBody>
          <a:bodyPr>
            <a:normAutofit/>
          </a:bodyPr>
          <a:lstStyle>
            <a:lvl1pPr marL="0" indent="0">
              <a:buNone/>
              <a:defRPr sz="2000"/>
            </a:lvl1pPr>
          </a:lstStyle>
          <a:p>
            <a:pPr lvl="0"/>
            <a:r>
              <a:rPr lang="en-US" smtClean="0"/>
              <a:t>Edit Master text styles</a:t>
            </a:r>
          </a:p>
        </p:txBody>
      </p:sp>
      <p:sp>
        <p:nvSpPr>
          <p:cNvPr id="12" name="Content Placeholder 3">
            <a:extLst>
              <a:ext uri="{FF2B5EF4-FFF2-40B4-BE49-F238E27FC236}">
                <a16:creationId xmlns:a16="http://schemas.microsoft.com/office/drawing/2014/main" id="{28854541-0BCC-7143-9A04-AB7E4E11B52D}"/>
              </a:ext>
            </a:extLst>
          </p:cNvPr>
          <p:cNvSpPr>
            <a:spLocks noGrp="1"/>
          </p:cNvSpPr>
          <p:nvPr>
            <p:ph sz="half" idx="17"/>
          </p:nvPr>
        </p:nvSpPr>
        <p:spPr>
          <a:xfrm>
            <a:off x="3444875" y="4356420"/>
            <a:ext cx="2363785" cy="1628455"/>
          </a:xfrm>
        </p:spPr>
        <p:txBody>
          <a:bodyPr>
            <a:normAutofit/>
          </a:bodyPr>
          <a:lstStyle>
            <a:lvl1pPr marL="0" indent="0">
              <a:buNone/>
              <a:defRPr sz="2000"/>
            </a:lvl1pPr>
          </a:lstStyle>
          <a:p>
            <a:pPr lvl="0"/>
            <a:r>
              <a:rPr lang="en-US" smtClean="0"/>
              <a:t>Edit Master text styles</a:t>
            </a:r>
          </a:p>
        </p:txBody>
      </p:sp>
      <p:sp>
        <p:nvSpPr>
          <p:cNvPr id="13" name="Content Placeholder 3">
            <a:extLst>
              <a:ext uri="{FF2B5EF4-FFF2-40B4-BE49-F238E27FC236}">
                <a16:creationId xmlns:a16="http://schemas.microsoft.com/office/drawing/2014/main" id="{47F5D475-60B0-7140-BA2A-5864BAF1FAD6}"/>
              </a:ext>
            </a:extLst>
          </p:cNvPr>
          <p:cNvSpPr>
            <a:spLocks noGrp="1"/>
          </p:cNvSpPr>
          <p:nvPr>
            <p:ph sz="half" idx="18"/>
          </p:nvPr>
        </p:nvSpPr>
        <p:spPr>
          <a:xfrm>
            <a:off x="6456363" y="4356419"/>
            <a:ext cx="2363785" cy="1628455"/>
          </a:xfrm>
        </p:spPr>
        <p:txBody>
          <a:bodyPr>
            <a:normAutofit/>
          </a:bodyPr>
          <a:lstStyle>
            <a:lvl1pPr marL="0" indent="0">
              <a:buNone/>
              <a:defRPr sz="2000"/>
            </a:lvl1pPr>
          </a:lstStyle>
          <a:p>
            <a:pPr lvl="0"/>
            <a:r>
              <a:rPr lang="en-US" smtClean="0"/>
              <a:t>Edit Master text styles</a:t>
            </a:r>
          </a:p>
        </p:txBody>
      </p:sp>
      <p:sp>
        <p:nvSpPr>
          <p:cNvPr id="14" name="Content Placeholder 3">
            <a:extLst>
              <a:ext uri="{FF2B5EF4-FFF2-40B4-BE49-F238E27FC236}">
                <a16:creationId xmlns:a16="http://schemas.microsoft.com/office/drawing/2014/main" id="{746BA972-470E-A445-872C-ADD6910EB33C}"/>
              </a:ext>
            </a:extLst>
          </p:cNvPr>
          <p:cNvSpPr>
            <a:spLocks noGrp="1"/>
          </p:cNvSpPr>
          <p:nvPr>
            <p:ph sz="half" idx="19"/>
          </p:nvPr>
        </p:nvSpPr>
        <p:spPr>
          <a:xfrm>
            <a:off x="9448799" y="4374200"/>
            <a:ext cx="2363785" cy="1628455"/>
          </a:xfrm>
        </p:spPr>
        <p:txBody>
          <a:bodyPr>
            <a:normAutofit/>
          </a:bodyPr>
          <a:lstStyle>
            <a:lvl1pPr marL="0" indent="0">
              <a:buNone/>
              <a:defRPr sz="2000"/>
            </a:lvl1pPr>
          </a:lstStyle>
          <a:p>
            <a:pPr lvl="0"/>
            <a:r>
              <a:rPr lang="en-US" smtClean="0"/>
              <a:t>Edit Master text styles</a:t>
            </a:r>
          </a:p>
        </p:txBody>
      </p:sp>
    </p:spTree>
    <p:extLst>
      <p:ext uri="{BB962C8B-B14F-4D97-AF65-F5344CB8AC3E}">
        <p14:creationId xmlns:p14="http://schemas.microsoft.com/office/powerpoint/2010/main" val="1338972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0" i="0" spc="-150">
                <a:latin typeface="Roboto Slab" pitchFamily="2" charset="0"/>
                <a:ea typeface="Roboto Slab" pitchFamily="2"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Roboto" panose="02000000000000000000" pitchFamily="2" charset="0"/>
                <a:ea typeface="Roboto" panose="02000000000000000000" pitchFamily="2" charset="0"/>
              </a:defRPr>
            </a:lvl1pPr>
          </a:lstStyle>
          <a:p>
            <a:fld id="{DB64B336-E65F-614C-AD8D-57AF387D64E0}" type="datetime1">
              <a:rPr lang="en-GB" smtClean="0"/>
              <a:t>26/11/2021</a:t>
            </a:fld>
            <a:endParaRPr lang="en-US" dirty="0"/>
          </a:p>
        </p:txBody>
      </p:sp>
      <p:sp>
        <p:nvSpPr>
          <p:cNvPr id="6" name="Slide Number Placeholder 5"/>
          <p:cNvSpPr>
            <a:spLocks noGrp="1"/>
          </p:cNvSpPr>
          <p:nvPr>
            <p:ph type="sldNum" sz="quarter" idx="12"/>
          </p:nvPr>
        </p:nvSpPr>
        <p:spPr/>
        <p:txBody>
          <a:bodyPr/>
          <a:lstStyle>
            <a:lvl1pPr>
              <a:defRPr b="1" i="0">
                <a:latin typeface="Roboto" panose="02000000000000000000" pitchFamily="2" charset="0"/>
                <a:ea typeface="Roboto" panose="02000000000000000000" pitchFamily="2" charset="0"/>
              </a:defRPr>
            </a:lvl1pPr>
          </a:lstStyle>
          <a:p>
            <a:fld id="{31E0472D-EDF3-8440-8892-008687768D99}" type="slidenum">
              <a:rPr lang="en-US" smtClean="0"/>
              <a:pPr/>
              <a:t>‹#›</a:t>
            </a:fld>
            <a:endParaRPr lang="en-US" dirty="0"/>
          </a:p>
        </p:txBody>
      </p:sp>
    </p:spTree>
    <p:extLst>
      <p:ext uri="{BB962C8B-B14F-4D97-AF65-F5344CB8AC3E}">
        <p14:creationId xmlns:p14="http://schemas.microsoft.com/office/powerpoint/2010/main" val="2259268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BFE679-7F03-4043-9661-E33E67081C24}" type="datetime1">
              <a:rPr lang="en-GB" smtClean="0"/>
              <a:t>26/11/2021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0472D-EDF3-8440-8892-008687768D99}" type="slidenum">
              <a:rPr lang="en-US" smtClean="0"/>
              <a:t>‹#›</a:t>
            </a:fld>
            <a:endParaRPr lang="en-US"/>
          </a:p>
        </p:txBody>
      </p:sp>
    </p:spTree>
    <p:extLst>
      <p:ext uri="{BB962C8B-B14F-4D97-AF65-F5344CB8AC3E}">
        <p14:creationId xmlns:p14="http://schemas.microsoft.com/office/powerpoint/2010/main" val="4175759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0B032AB-0124-144B-A49C-FFBF951A2229}" type="datetime1">
              <a:rPr lang="en-GB" smtClean="0"/>
              <a:t>26/11/2021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0472D-EDF3-8440-8892-008687768D99}" type="slidenum">
              <a:rPr lang="en-US" smtClean="0"/>
              <a:t>‹#›</a:t>
            </a:fld>
            <a:endParaRPr lang="en-US"/>
          </a:p>
        </p:txBody>
      </p:sp>
    </p:spTree>
    <p:extLst>
      <p:ext uri="{BB962C8B-B14F-4D97-AF65-F5344CB8AC3E}">
        <p14:creationId xmlns:p14="http://schemas.microsoft.com/office/powerpoint/2010/main" val="3506532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BC37C7-8A89-C640-AC87-4048D3B7EE96}" type="datetime1">
              <a:rPr lang="en-GB" smtClean="0"/>
              <a:t>26/11/2021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E0472D-EDF3-8440-8892-008687768D99}" type="slidenum">
              <a:rPr lang="en-US" smtClean="0"/>
              <a:t>‹#›</a:t>
            </a:fld>
            <a:endParaRPr lang="en-US"/>
          </a:p>
        </p:txBody>
      </p:sp>
    </p:spTree>
    <p:extLst>
      <p:ext uri="{BB962C8B-B14F-4D97-AF65-F5344CB8AC3E}">
        <p14:creationId xmlns:p14="http://schemas.microsoft.com/office/powerpoint/2010/main" val="1247623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7FB0-867E-450B-87B7-C6AB4B7FFB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6B067D-5FE9-497C-9510-C93548BE7E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342E63-F67B-44FE-A11F-AAF95518C1C4}"/>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5" name="Footer Placeholder 4">
            <a:extLst>
              <a:ext uri="{FF2B5EF4-FFF2-40B4-BE49-F238E27FC236}">
                <a16:creationId xmlns:a16="http://schemas.microsoft.com/office/drawing/2014/main" id="{D1F96D42-7B07-4B21-ABFB-B8FFFFDDF5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1A5408-FD39-41C3-9718-E9AACC7202A0}"/>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820571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2F4CA81-0AAF-194E-8D54-9392CEF948A8}" type="datetime1">
              <a:rPr lang="en-GB" smtClean="0"/>
              <a:t>26/11/2021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E0472D-EDF3-8440-8892-008687768D99}" type="slidenum">
              <a:rPr lang="en-US" smtClean="0"/>
              <a:t>‹#›</a:t>
            </a:fld>
            <a:endParaRPr lang="en-US"/>
          </a:p>
        </p:txBody>
      </p:sp>
    </p:spTree>
    <p:extLst>
      <p:ext uri="{BB962C8B-B14F-4D97-AF65-F5344CB8AC3E}">
        <p14:creationId xmlns:p14="http://schemas.microsoft.com/office/powerpoint/2010/main" val="1656921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232FD-203C-284D-BAFC-7593180DD584}" type="datetime1">
              <a:rPr lang="en-GB" smtClean="0"/>
              <a:t>26/11/2021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E0472D-EDF3-8440-8892-008687768D99}" type="slidenum">
              <a:rPr lang="en-US" smtClean="0"/>
              <a:t>‹#›</a:t>
            </a:fld>
            <a:endParaRPr lang="en-US"/>
          </a:p>
        </p:txBody>
      </p:sp>
    </p:spTree>
    <p:extLst>
      <p:ext uri="{BB962C8B-B14F-4D97-AF65-F5344CB8AC3E}">
        <p14:creationId xmlns:p14="http://schemas.microsoft.com/office/powerpoint/2010/main" val="1898916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C191B70-EFF4-F74D-8733-42769E83219D}" type="datetime1">
              <a:rPr lang="en-GB" smtClean="0"/>
              <a:t>26/11/2021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E0472D-EDF3-8440-8892-008687768D99}" type="slidenum">
              <a:rPr lang="en-US" smtClean="0"/>
              <a:t>‹#›</a:t>
            </a:fld>
            <a:endParaRPr lang="en-US"/>
          </a:p>
        </p:txBody>
      </p:sp>
    </p:spTree>
    <p:extLst>
      <p:ext uri="{BB962C8B-B14F-4D97-AF65-F5344CB8AC3E}">
        <p14:creationId xmlns:p14="http://schemas.microsoft.com/office/powerpoint/2010/main" val="2641079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9A5845-C0F0-6544-AE98-92E065D72010}" type="datetime1">
              <a:rPr lang="en-GB" smtClean="0"/>
              <a:t>26/11/2021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0472D-EDF3-8440-8892-008687768D99}" type="slidenum">
              <a:rPr lang="en-US" smtClean="0"/>
              <a:t>‹#›</a:t>
            </a:fld>
            <a:endParaRPr lang="en-US"/>
          </a:p>
        </p:txBody>
      </p:sp>
    </p:spTree>
    <p:extLst>
      <p:ext uri="{BB962C8B-B14F-4D97-AF65-F5344CB8AC3E}">
        <p14:creationId xmlns:p14="http://schemas.microsoft.com/office/powerpoint/2010/main" val="2967387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2DC73D-48F2-1E45-8E31-F02166ABEE6C}" type="datetime1">
              <a:rPr lang="en-GB" smtClean="0"/>
              <a:t>26/11/2021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0472D-EDF3-8440-8892-008687768D99}" type="slidenum">
              <a:rPr lang="en-US" smtClean="0"/>
              <a:t>‹#›</a:t>
            </a:fld>
            <a:endParaRPr lang="en-US"/>
          </a:p>
        </p:txBody>
      </p:sp>
    </p:spTree>
    <p:extLst>
      <p:ext uri="{BB962C8B-B14F-4D97-AF65-F5344CB8AC3E}">
        <p14:creationId xmlns:p14="http://schemas.microsoft.com/office/powerpoint/2010/main" val="3932861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33A848-C672-3C49-82FD-F5CD3DA6C22A}" type="datetime1">
              <a:rPr lang="en-GB" smtClean="0"/>
              <a:t>26/11/2021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0472D-EDF3-8440-8892-008687768D99}" type="slidenum">
              <a:rPr lang="en-US" smtClean="0"/>
              <a:t>‹#›</a:t>
            </a:fld>
            <a:endParaRPr lang="en-US"/>
          </a:p>
        </p:txBody>
      </p:sp>
    </p:spTree>
    <p:extLst>
      <p:ext uri="{BB962C8B-B14F-4D97-AF65-F5344CB8AC3E}">
        <p14:creationId xmlns:p14="http://schemas.microsoft.com/office/powerpoint/2010/main" val="4231116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7708-994B-4B1F-96F9-4631BB518F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116895-93BA-4112-8BF7-B466A522DF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3D1B11-DDA4-44E7-BD73-3052F4E94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8D2B90-5ABD-4374-BEDD-36D78F06F2D6}"/>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6" name="Footer Placeholder 5">
            <a:extLst>
              <a:ext uri="{FF2B5EF4-FFF2-40B4-BE49-F238E27FC236}">
                <a16:creationId xmlns:a16="http://schemas.microsoft.com/office/drawing/2014/main" id="{49F44413-F167-4D43-9585-B5F98D4D70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9D96A7-8D1A-4ACF-A6E0-6523A00EE1F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46604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7B44-CDE3-47CF-9C59-3536F114505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D4544F-EEF9-4B74-B8A1-B8167253F4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78048-557E-4A9D-82C1-4250B3A51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7610F9-903D-4739-B072-A4227010A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2C0A31-9325-4E81-8BF3-DED966FE48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4AD27D-28CD-44E1-8FE4-6287A2330078}"/>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8" name="Footer Placeholder 7">
            <a:extLst>
              <a:ext uri="{FF2B5EF4-FFF2-40B4-BE49-F238E27FC236}">
                <a16:creationId xmlns:a16="http://schemas.microsoft.com/office/drawing/2014/main" id="{5FBE6158-EAE3-47C7-A055-8982BB752C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35654-01E4-43F5-8B3C-C721F5347C8A}"/>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932198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E091-2662-4A88-B2B1-971E67DA39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2BB56C-55A5-445A-99A6-C4D85928C23D}"/>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4" name="Footer Placeholder 3">
            <a:extLst>
              <a:ext uri="{FF2B5EF4-FFF2-40B4-BE49-F238E27FC236}">
                <a16:creationId xmlns:a16="http://schemas.microsoft.com/office/drawing/2014/main" id="{161874C2-596E-44DA-84F5-DEDDC66FEC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FCFC3C5-B76D-40C0-9E2E-02DDC7985A5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421160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CF3A4-C381-4E4E-B255-F496C5F1554A}"/>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3" name="Footer Placeholder 2">
            <a:extLst>
              <a:ext uri="{FF2B5EF4-FFF2-40B4-BE49-F238E27FC236}">
                <a16:creationId xmlns:a16="http://schemas.microsoft.com/office/drawing/2014/main" id="{94BCAE7E-1C72-4A37-A50C-004DCC254C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C55368E-4DD0-45EB-93FB-689649E8687B}"/>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8441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1CC6-8FBC-409E-9CE4-3E6CC119A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C481B6-D74C-4867-BE0D-18F9AD705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23BB61-CD41-4F54-AA51-50F9D82B4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69EDD-9F62-4D62-A044-4B81CDFBBCAE}"/>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6" name="Footer Placeholder 5">
            <a:extLst>
              <a:ext uri="{FF2B5EF4-FFF2-40B4-BE49-F238E27FC236}">
                <a16:creationId xmlns:a16="http://schemas.microsoft.com/office/drawing/2014/main" id="{5C571FC3-B7FA-49CE-838B-CA40284B23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9FF3D4-5194-45CF-9245-AB0847A3BAD6}"/>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377042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CB31-1B76-446A-A2A8-5C6141851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2D00AB-6FB7-44E6-A204-C7D3960DF0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0FBD20-8B08-4245-BB8E-00AE9467F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34A90-84A1-46FA-A861-5F18D851F6E4}"/>
              </a:ext>
            </a:extLst>
          </p:cNvPr>
          <p:cNvSpPr>
            <a:spLocks noGrp="1"/>
          </p:cNvSpPr>
          <p:nvPr>
            <p:ph type="dt" sz="half" idx="10"/>
          </p:nvPr>
        </p:nvSpPr>
        <p:spPr/>
        <p:txBody>
          <a:bodyPr/>
          <a:lstStyle/>
          <a:p>
            <a:fld id="{AAC16362-8F18-4496-B8D5-E0DC12B55A13}" type="datetimeFigureOut">
              <a:rPr lang="en-GB" smtClean="0"/>
              <a:t>26/11/2021</a:t>
            </a:fld>
            <a:endParaRPr lang="en-GB"/>
          </a:p>
        </p:txBody>
      </p:sp>
      <p:sp>
        <p:nvSpPr>
          <p:cNvPr id="6" name="Footer Placeholder 5">
            <a:extLst>
              <a:ext uri="{FF2B5EF4-FFF2-40B4-BE49-F238E27FC236}">
                <a16:creationId xmlns:a16="http://schemas.microsoft.com/office/drawing/2014/main" id="{1894C1DA-182D-4C80-8933-84EDE3766C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1ACCF9-D95D-4C5D-9B33-D33D5AB6FEE5}"/>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67477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3.emf"/><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565ED9-D444-4DDB-9873-51B610D18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437D95-6FCA-4030-A4D4-89EB3A34D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67E160-3EAF-4D7D-AF9B-B95B9D492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16362-8F18-4496-B8D5-E0DC12B55A13}" type="datetimeFigureOut">
              <a:rPr lang="en-GB" smtClean="0"/>
              <a:t>26/11/2021</a:t>
            </a:fld>
            <a:endParaRPr lang="en-GB"/>
          </a:p>
        </p:txBody>
      </p:sp>
      <p:sp>
        <p:nvSpPr>
          <p:cNvPr id="5" name="Footer Placeholder 4">
            <a:extLst>
              <a:ext uri="{FF2B5EF4-FFF2-40B4-BE49-F238E27FC236}">
                <a16:creationId xmlns:a16="http://schemas.microsoft.com/office/drawing/2014/main" id="{E6A0B8D3-1F56-4E5E-91F5-E86F54095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D345FB-B3FF-46A7-AEC1-D9AF6A758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6B02B-F345-47B6-AA3B-3C36245F5B3C}" type="slidenum">
              <a:rPr lang="en-GB" smtClean="0"/>
              <a:t>‹#›</a:t>
            </a:fld>
            <a:endParaRPr lang="en-GB"/>
          </a:p>
        </p:txBody>
      </p:sp>
    </p:spTree>
    <p:extLst>
      <p:ext uri="{BB962C8B-B14F-4D97-AF65-F5344CB8AC3E}">
        <p14:creationId xmlns:p14="http://schemas.microsoft.com/office/powerpoint/2010/main" val="1031262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 id="2147483669" r:id="rId13"/>
    <p:sldLayoutId id="2147483670" r:id="rId14"/>
    <p:sldLayoutId id="2147483671" r:id="rId15"/>
    <p:sldLayoutId id="214748369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2" y="441325"/>
            <a:ext cx="11306173" cy="1325563"/>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42913" y="1885950"/>
            <a:ext cx="11306174"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56360" y="6210300"/>
            <a:ext cx="1224280" cy="365125"/>
          </a:xfrm>
          <a:prstGeom prst="rect">
            <a:avLst/>
          </a:prstGeom>
        </p:spPr>
        <p:txBody>
          <a:bodyPr vert="horz" lIns="91440" tIns="45720" rIns="91440" bIns="45720" rtlCol="0" anchor="ctr"/>
          <a:lstStyle>
            <a:lvl1pPr algn="l">
              <a:defRPr sz="1200" b="1" i="0">
                <a:solidFill>
                  <a:schemeClr val="tx1">
                    <a:tint val="75000"/>
                  </a:schemeClr>
                </a:solidFill>
                <a:latin typeface="Roboto" panose="02000000000000000000" pitchFamily="2" charset="0"/>
                <a:ea typeface="Roboto" panose="02000000000000000000" pitchFamily="2" charset="0"/>
              </a:defRPr>
            </a:lvl1pPr>
          </a:lstStyle>
          <a:p>
            <a:fld id="{3D60870B-CD4C-5849-9AF9-0682BAD7D077}" type="datetime1">
              <a:rPr lang="en-GB" smtClean="0"/>
              <a:pPr/>
              <a:t>26/11/2021</a:t>
            </a:fld>
            <a:endParaRPr lang="en-US" dirty="0"/>
          </a:p>
        </p:txBody>
      </p:sp>
      <p:sp>
        <p:nvSpPr>
          <p:cNvPr id="5" name="Footer Placeholder 4"/>
          <p:cNvSpPr>
            <a:spLocks noGrp="1"/>
          </p:cNvSpPr>
          <p:nvPr>
            <p:ph type="ftr" sz="quarter" idx="3"/>
          </p:nvPr>
        </p:nvSpPr>
        <p:spPr>
          <a:xfrm>
            <a:off x="2661920" y="6207442"/>
            <a:ext cx="4114800" cy="365125"/>
          </a:xfrm>
          <a:prstGeom prst="rect">
            <a:avLst/>
          </a:prstGeom>
        </p:spPr>
        <p:txBody>
          <a:bodyPr vert="horz" lIns="91440" tIns="45720" rIns="91440" bIns="45720" rtlCol="0" anchor="ctr"/>
          <a:lstStyle>
            <a:lvl1pPr algn="l">
              <a:defRPr sz="1200" b="1" i="0">
                <a:solidFill>
                  <a:schemeClr val="tx1">
                    <a:tint val="7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p:cNvSpPr>
            <a:spLocks noGrp="1"/>
          </p:cNvSpPr>
          <p:nvPr>
            <p:ph type="sldNum" sz="quarter" idx="4"/>
          </p:nvPr>
        </p:nvSpPr>
        <p:spPr>
          <a:xfrm>
            <a:off x="442913" y="6214745"/>
            <a:ext cx="852487" cy="365125"/>
          </a:xfrm>
          <a:prstGeom prst="rect">
            <a:avLst/>
          </a:prstGeom>
        </p:spPr>
        <p:txBody>
          <a:bodyPr vert="horz" lIns="91440" tIns="45720" rIns="91440" bIns="45720" rtlCol="0" anchor="ctr"/>
          <a:lstStyle>
            <a:lvl1pPr algn="l">
              <a:defRPr sz="1200" b="1" i="0">
                <a:solidFill>
                  <a:schemeClr val="tx1">
                    <a:tint val="75000"/>
                  </a:schemeClr>
                </a:solidFill>
                <a:latin typeface="Roboto" panose="02000000000000000000" pitchFamily="2" charset="0"/>
                <a:ea typeface="Roboto" panose="02000000000000000000" pitchFamily="2" charset="0"/>
              </a:defRPr>
            </a:lvl1pPr>
          </a:lstStyle>
          <a:p>
            <a:fld id="{31E0472D-EDF3-8440-8892-008687768D99}" type="slidenum">
              <a:rPr lang="en-US" smtClean="0"/>
              <a:pPr/>
              <a:t>‹#›</a:t>
            </a:fld>
            <a:endParaRPr lang="en-US" dirty="0"/>
          </a:p>
        </p:txBody>
      </p:sp>
      <p:pic>
        <p:nvPicPr>
          <p:cNvPr id="10" name="Picture 9">
            <a:extLst>
              <a:ext uri="{FF2B5EF4-FFF2-40B4-BE49-F238E27FC236}">
                <a16:creationId xmlns:a16="http://schemas.microsoft.com/office/drawing/2014/main" id="{FDC4A9E6-BD2E-5C49-AB65-2DE5355D60C0}"/>
              </a:ext>
            </a:extLst>
          </p:cNvPr>
          <p:cNvPicPr>
            <a:picLocks noChangeAspect="1"/>
          </p:cNvPicPr>
          <p:nvPr userDrawn="1"/>
        </p:nvPicPr>
        <p:blipFill>
          <a:blip r:embed="rId21"/>
          <a:stretch>
            <a:fillRect/>
          </a:stretch>
        </p:blipFill>
        <p:spPr>
          <a:xfrm>
            <a:off x="11297921" y="6198872"/>
            <a:ext cx="451166" cy="451166"/>
          </a:xfrm>
          <a:prstGeom prst="rect">
            <a:avLst/>
          </a:prstGeom>
        </p:spPr>
      </p:pic>
    </p:spTree>
    <p:extLst>
      <p:ext uri="{BB962C8B-B14F-4D97-AF65-F5344CB8AC3E}">
        <p14:creationId xmlns:p14="http://schemas.microsoft.com/office/powerpoint/2010/main" val="15790958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sldNum="0" hdr="0" ftr="0"/>
  <p:txStyles>
    <p:titleStyle>
      <a:lvl1pPr algn="l" defTabSz="914400" rtl="0" eaLnBrk="1" latinLnBrk="0" hangingPunct="1">
        <a:lnSpc>
          <a:spcPct val="90000"/>
        </a:lnSpc>
        <a:spcBef>
          <a:spcPct val="0"/>
        </a:spcBef>
        <a:buNone/>
        <a:defRPr sz="4400" b="0" i="0" kern="1200" spc="0">
          <a:solidFill>
            <a:schemeClr val="tx1"/>
          </a:solidFill>
          <a:latin typeface="Roboto Slab Medium" pitchFamily="2" charset="0"/>
          <a:ea typeface="Roboto Slab Medium" pitchFamily="2" charset="0"/>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b="0" i="0" kern="1200">
          <a:solidFill>
            <a:schemeClr val="bg2">
              <a:lumMod val="10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10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10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10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10000"/>
            </a:schemeClr>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8">
          <p15:clr>
            <a:srgbClr val="F26B43"/>
          </p15:clr>
        </p15:guide>
        <p15:guide id="4" orient="horz" pos="4020">
          <p15:clr>
            <a:srgbClr val="F26B43"/>
          </p15:clr>
        </p15:guide>
        <p15:guide id="5" pos="279">
          <p15:clr>
            <a:srgbClr val="F26B43"/>
          </p15:clr>
        </p15:guide>
        <p15:guide id="6" pos="7401">
          <p15:clr>
            <a:srgbClr val="F26B43"/>
          </p15:clr>
        </p15:guide>
        <p15:guide id="7" pos="4067">
          <p15:clr>
            <a:srgbClr val="F26B43"/>
          </p15:clr>
        </p15:guide>
        <p15:guide id="8" pos="3613">
          <p15:clr>
            <a:srgbClr val="F26B43"/>
          </p15:clr>
        </p15:guide>
        <p15:guide id="9" orient="horz" pos="3770">
          <p15:clr>
            <a:srgbClr val="F26B43"/>
          </p15:clr>
        </p15:guide>
        <p15:guide id="10" pos="4021">
          <p15:clr>
            <a:srgbClr val="F26B43"/>
          </p15:clr>
        </p15:guide>
        <p15:guide id="11" orient="horz" pos="709">
          <p15:clr>
            <a:srgbClr val="F26B43"/>
          </p15:clr>
        </p15:guide>
        <p15:guide id="12" orient="horz" pos="663">
          <p15:clr>
            <a:srgbClr val="F26B43"/>
          </p15:clr>
        </p15:guide>
        <p15:guide id="13" orient="horz" pos="143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31.pn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NUL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hyperlink" Target="https://www.hertfordshire.gov.uk/media-library/documents/about-the-council/partnerships/hertfordshire-skills-strategy-to-2021-24.pdf" TargetMode="External"/><Relationship Id="rId2" Type="http://schemas.openxmlformats.org/officeDocument/2006/relationships/image" Target="../media/image34.png"/><Relationship Id="rId1" Type="http://schemas.openxmlformats.org/officeDocument/2006/relationships/slideLayout" Target="../slideLayouts/slideLayout31.xml"/><Relationship Id="rId5" Type="http://schemas.openxmlformats.org/officeDocument/2006/relationships/hyperlink" Target="https://www.hertfordshirelep.com/skills/skills-and-employment-dashboard/" TargetMode="External"/><Relationship Id="rId4" Type="http://schemas.openxmlformats.org/officeDocument/2006/relationships/hyperlink" Target="https://www.hopinto.co.u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qxEnwYjtk5w" TargetMode="External"/><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youtu.be/qxEnwYjtk5w" TargetMode="External"/><Relationship Id="rId5" Type="http://schemas.openxmlformats.org/officeDocument/2006/relationships/image" Target="../media/image48.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hyperlink" Target="https://careermap.co.uk/careerometer/"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hopinto.co.uk/questions/labour-market-information/" TargetMode="External"/><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hyperlink" Target="https://www.youtube.com/watch?v=qxEnwYjtk5w" TargetMode="External"/><Relationship Id="rId9"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hyperlink" Target="https://www.hopinto.co.uk/questions/labour-market-information/" TargetMode="External"/><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10.jpeg"/><Relationship Id="rId4" Type="http://schemas.openxmlformats.org/officeDocument/2006/relationships/hyperlink" Target="https://www.youtube.com/watch?v=qxEnwYjtk5w"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www.hopinto.co.uk/explore-careers/webinars/virtual-employer-encounter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s://www.hopinto.co.uk/" TargetMode="Externa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emf"/><Relationship Id="rId1" Type="http://schemas.openxmlformats.org/officeDocument/2006/relationships/slideLayout" Target="../slideLayouts/slideLayout13.xml"/><Relationship Id="rId5" Type="http://schemas.openxmlformats.org/officeDocument/2006/relationships/image" Target="../media/image75.jpe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emf"/><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23.png"/><Relationship Id="rId4" Type="http://schemas.openxmlformats.org/officeDocument/2006/relationships/hyperlink" Target="https://resources.careersandenterprise.co.uk/browse-category/gatsby-benchmark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s://resources.careersandenterprise.co.uk/browse-category/gatsby-benchmarks/gatsby-benchmark-2"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1073184"/>
            <a:ext cx="7056175" cy="2745000"/>
          </a:xfrm>
        </p:spPr>
        <p:txBody>
          <a:bodyPr>
            <a:normAutofit fontScale="62500" lnSpcReduction="20000"/>
          </a:bodyPr>
          <a:lstStyle/>
          <a:p>
            <a:endParaRPr lang="en-GB" i="0" dirty="0"/>
          </a:p>
          <a:p>
            <a:r>
              <a:rPr lang="en-GB" sz="2900" dirty="0"/>
              <a:t>Understanding and digesting relevant local LMI info workshop deep dive more detailed session</a:t>
            </a:r>
            <a:endParaRPr lang="en-GB" sz="2900" i="0" dirty="0"/>
          </a:p>
          <a:p>
            <a:endParaRPr lang="en-GB" sz="2900" dirty="0" smtClean="0"/>
          </a:p>
          <a:p>
            <a:r>
              <a:rPr lang="en-GB" sz="2900" dirty="0" smtClean="0"/>
              <a:t>Steve Trotter -Careers Hub Operations Lead</a:t>
            </a:r>
          </a:p>
          <a:p>
            <a:r>
              <a:rPr lang="en-GB" sz="2900" dirty="0" smtClean="0"/>
              <a:t>Hertfordshire LEP</a:t>
            </a:r>
          </a:p>
          <a:p>
            <a:endParaRPr lang="en-GB" sz="2900" i="0" dirty="0"/>
          </a:p>
          <a:p>
            <a:r>
              <a:rPr lang="en-GB" sz="2900" dirty="0" smtClean="0"/>
              <a:t>Caroline Cartwright-</a:t>
            </a:r>
            <a:r>
              <a:rPr lang="en-GB" sz="2900" dirty="0"/>
              <a:t>Hertfordshire LEP Skills Manager and lead for Hertfordshire Opportunities Portal (HOP</a:t>
            </a:r>
            <a:r>
              <a:rPr lang="en-GB" sz="2900" dirty="0" smtClean="0"/>
              <a:t>)</a:t>
            </a:r>
          </a:p>
        </p:txBody>
      </p:sp>
      <p:sp>
        <p:nvSpPr>
          <p:cNvPr id="5" name="Rectangle 4"/>
          <p:cNvSpPr/>
          <p:nvPr/>
        </p:nvSpPr>
        <p:spPr>
          <a:xfrm>
            <a:off x="18463435" y="13426370"/>
            <a:ext cx="303468" cy="294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INSERT LOGO</a:t>
            </a:r>
          </a:p>
        </p:txBody>
      </p:sp>
      <p:pic>
        <p:nvPicPr>
          <p:cNvPr id="1026" name="Picture 2" descr="Image result for https://www.careersandenterpri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5171" y="4426089"/>
            <a:ext cx="2527981" cy="19600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F93C29D-31BE-4EEF-927D-830EEF453A52}"/>
              </a:ext>
            </a:extLst>
          </p:cNvPr>
          <p:cNvPicPr>
            <a:picLocks noChangeAspect="1"/>
          </p:cNvPicPr>
          <p:nvPr/>
        </p:nvPicPr>
        <p:blipFill>
          <a:blip r:embed="rId4"/>
          <a:stretch>
            <a:fillRect/>
          </a:stretch>
        </p:blipFill>
        <p:spPr>
          <a:xfrm>
            <a:off x="6906226" y="1681089"/>
            <a:ext cx="4756978" cy="3076106"/>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D4285252-994A-4589-BF77-9F4D4BB7B0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08" y="4868968"/>
            <a:ext cx="2312811" cy="1010710"/>
          </a:xfrm>
          <a:prstGeom prst="rect">
            <a:avLst/>
          </a:prstGeom>
        </p:spPr>
      </p:pic>
      <p:pic>
        <p:nvPicPr>
          <p:cNvPr id="9" name="Picture 8"/>
          <p:cNvPicPr>
            <a:picLocks noChangeAspect="1"/>
          </p:cNvPicPr>
          <p:nvPr/>
        </p:nvPicPr>
        <p:blipFill>
          <a:blip r:embed="rId6"/>
          <a:stretch>
            <a:fillRect/>
          </a:stretch>
        </p:blipFill>
        <p:spPr>
          <a:xfrm>
            <a:off x="7752958" y="1207831"/>
            <a:ext cx="2806844" cy="1111307"/>
          </a:xfrm>
          <a:prstGeom prst="rect">
            <a:avLst/>
          </a:prstGeom>
        </p:spPr>
      </p:pic>
      <p:pic>
        <p:nvPicPr>
          <p:cNvPr id="10" name="Picture 9"/>
          <p:cNvPicPr>
            <a:picLocks noChangeAspect="1"/>
          </p:cNvPicPr>
          <p:nvPr/>
        </p:nvPicPr>
        <p:blipFill>
          <a:blip r:embed="rId7"/>
          <a:stretch>
            <a:fillRect/>
          </a:stretch>
        </p:blipFill>
        <p:spPr>
          <a:xfrm>
            <a:off x="2639630" y="5047785"/>
            <a:ext cx="1720938" cy="1663786"/>
          </a:xfrm>
          <a:prstGeom prst="rect">
            <a:avLst/>
          </a:prstGeom>
        </p:spPr>
      </p:pic>
      <p:pic>
        <p:nvPicPr>
          <p:cNvPr id="11" name="Picture 10"/>
          <p:cNvPicPr>
            <a:picLocks noChangeAspect="1"/>
          </p:cNvPicPr>
          <p:nvPr/>
        </p:nvPicPr>
        <p:blipFill>
          <a:blip r:embed="rId8"/>
          <a:stretch>
            <a:fillRect/>
          </a:stretch>
        </p:blipFill>
        <p:spPr>
          <a:xfrm>
            <a:off x="476207" y="5047785"/>
            <a:ext cx="1737881" cy="1663786"/>
          </a:xfrm>
          <a:prstGeom prst="rect">
            <a:avLst/>
          </a:prstGeom>
        </p:spPr>
      </p:pic>
    </p:spTree>
    <p:extLst>
      <p:ext uri="{BB962C8B-B14F-4D97-AF65-F5344CB8AC3E}">
        <p14:creationId xmlns:p14="http://schemas.microsoft.com/office/powerpoint/2010/main" val="269525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GATSBY BENCHMARK 2</a:t>
            </a:r>
            <a:endParaRPr lang="en-GB" dirty="0"/>
          </a:p>
        </p:txBody>
      </p:sp>
      <p:sp>
        <p:nvSpPr>
          <p:cNvPr id="5" name="Rectangle 4"/>
          <p:cNvSpPr/>
          <p:nvPr/>
        </p:nvSpPr>
        <p:spPr>
          <a:xfrm>
            <a:off x="834887" y="1591824"/>
            <a:ext cx="10853530" cy="3108543"/>
          </a:xfrm>
          <a:prstGeom prst="rect">
            <a:avLst/>
          </a:prstGeom>
          <a:ln w="57150">
            <a:solidFill>
              <a:srgbClr val="0070C0"/>
            </a:solidFill>
          </a:ln>
        </p:spPr>
        <p:txBody>
          <a:bodyPr wrap="square">
            <a:spAutoFit/>
          </a:bodyPr>
          <a:lstStyle/>
          <a:p>
            <a:r>
              <a:rPr lang="en-GB" sz="2400" b="1" dirty="0">
                <a:solidFill>
                  <a:srgbClr val="0080B6"/>
                </a:solidFill>
                <a:latin typeface="Lato-Black"/>
              </a:rPr>
              <a:t>Gatsby Benchmark </a:t>
            </a:r>
            <a:r>
              <a:rPr lang="en-GB" sz="2400" b="1" dirty="0" smtClean="0">
                <a:solidFill>
                  <a:srgbClr val="0080B6"/>
                </a:solidFill>
                <a:latin typeface="Lato-Black"/>
              </a:rPr>
              <a:t>2 – </a:t>
            </a:r>
          </a:p>
          <a:p>
            <a:r>
              <a:rPr lang="en-GB" sz="2000" b="1" dirty="0">
                <a:solidFill>
                  <a:srgbClr val="0070C0"/>
                </a:solidFill>
                <a:latin typeface="Lato-Bold"/>
              </a:rPr>
              <a:t>Learning from career and labour market information</a:t>
            </a:r>
          </a:p>
          <a:p>
            <a:r>
              <a:rPr lang="en-GB" sz="1600" dirty="0">
                <a:latin typeface="Lato-Bold"/>
              </a:rPr>
              <a:t>Every student, and their parents, should have access to good quality information about future study options and</a:t>
            </a:r>
          </a:p>
          <a:p>
            <a:r>
              <a:rPr lang="en-GB" sz="1600" dirty="0">
                <a:latin typeface="Lato-Bold"/>
              </a:rPr>
              <a:t>labour market opportunities. They will need the support of an informed adviser to make best use of available</a:t>
            </a:r>
          </a:p>
          <a:p>
            <a:r>
              <a:rPr lang="en-GB" sz="1600" dirty="0">
                <a:latin typeface="Lato-Bold"/>
              </a:rPr>
              <a:t>information</a:t>
            </a:r>
            <a:r>
              <a:rPr lang="en-GB" sz="1600" dirty="0" smtClean="0">
                <a:latin typeface="Lato-Bold"/>
              </a:rPr>
              <a:t>.</a:t>
            </a:r>
          </a:p>
          <a:p>
            <a:endParaRPr lang="en-GB" sz="1600" dirty="0">
              <a:latin typeface="Lato-Bold"/>
            </a:endParaRPr>
          </a:p>
          <a:p>
            <a:r>
              <a:rPr lang="en-GB" b="1" dirty="0"/>
              <a:t>Requirements:</a:t>
            </a:r>
          </a:p>
          <a:p>
            <a:r>
              <a:rPr lang="en-GB" sz="1400" dirty="0">
                <a:latin typeface="Lato-Bold"/>
              </a:rPr>
              <a:t>• By the age of 14, all pupils should have accessed and used information about career paths and the labour </a:t>
            </a:r>
            <a:r>
              <a:rPr lang="en-GB" sz="1400" dirty="0" smtClean="0">
                <a:latin typeface="Lato-Bold"/>
              </a:rPr>
              <a:t>market to </a:t>
            </a:r>
            <a:r>
              <a:rPr lang="en-GB" sz="1400" dirty="0">
                <a:latin typeface="Lato-Bold"/>
              </a:rPr>
              <a:t>inform their own decisions on study options</a:t>
            </a:r>
            <a:r>
              <a:rPr lang="en-GB" sz="1400" dirty="0" smtClean="0">
                <a:latin typeface="Lato-Bold"/>
              </a:rPr>
              <a:t>.</a:t>
            </a:r>
          </a:p>
          <a:p>
            <a:endParaRPr lang="en-GB" sz="1400" dirty="0">
              <a:latin typeface="Lato-Bold"/>
            </a:endParaRPr>
          </a:p>
          <a:p>
            <a:r>
              <a:rPr lang="en-GB" sz="1400" dirty="0">
                <a:latin typeface="Lato-Bold"/>
              </a:rPr>
              <a:t>• Parents should be encouraged to access and use information about labour markets and future study options </a:t>
            </a:r>
            <a:r>
              <a:rPr lang="en-GB" sz="1400" dirty="0" smtClean="0">
                <a:latin typeface="Lato-Bold"/>
              </a:rPr>
              <a:t>to inform </a:t>
            </a:r>
            <a:r>
              <a:rPr lang="en-GB" sz="1400" dirty="0">
                <a:latin typeface="Lato-Bold"/>
              </a:rPr>
              <a:t>their support to their children</a:t>
            </a:r>
            <a:endParaRPr lang="en-GB" sz="1100" dirty="0">
              <a:latin typeface="Lato-Bold"/>
            </a:endParaRPr>
          </a:p>
        </p:txBody>
      </p:sp>
      <p:pic>
        <p:nvPicPr>
          <p:cNvPr id="4" name="Picture 3" descr="A picture containing graphical user interface&#10;&#10;Description automatically generated">
            <a:extLst>
              <a:ext uri="{FF2B5EF4-FFF2-40B4-BE49-F238E27FC236}">
                <a16:creationId xmlns:a16="http://schemas.microsoft.com/office/drawing/2014/main" id="{76A16B16-C2CC-4E9F-8ACA-B23C55DD86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6717" y="238250"/>
            <a:ext cx="2106439" cy="920525"/>
          </a:xfrm>
          <a:prstGeom prst="rect">
            <a:avLst/>
          </a:prstGeom>
        </p:spPr>
      </p:pic>
      <p:sp>
        <p:nvSpPr>
          <p:cNvPr id="3" name="TextBox 2"/>
          <p:cNvSpPr txBox="1"/>
          <p:nvPr/>
        </p:nvSpPr>
        <p:spPr>
          <a:xfrm>
            <a:off x="82193" y="4941870"/>
            <a:ext cx="12020764"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IAG 121 appointments with targeted support for vulnerable groups including SEND/in Care/Pupil Premium/Free school meals</a:t>
            </a:r>
          </a:p>
          <a:p>
            <a:pPr marL="285750" indent="-285750">
              <a:buFont typeface="Arial" panose="020B0604020202020204" pitchFamily="34" charset="0"/>
              <a:buChar char="•"/>
            </a:pPr>
            <a:r>
              <a:rPr lang="en-GB" sz="1600" dirty="0" smtClean="0"/>
              <a:t>Labour market video, posters/infographics on school website/in newsletter, shared with parents via twitter etc.</a:t>
            </a:r>
          </a:p>
          <a:p>
            <a:pPr marL="285750" indent="-285750">
              <a:buFont typeface="Arial" panose="020B0604020202020204" pitchFamily="34" charset="0"/>
              <a:buChar char="•"/>
            </a:pPr>
            <a:r>
              <a:rPr lang="en-GB" sz="1600" dirty="0" smtClean="0"/>
              <a:t>Talks at parents evenings, academic review days on local labour market/post 16/18 options</a:t>
            </a:r>
          </a:p>
          <a:p>
            <a:pPr marL="285750" indent="-285750">
              <a:buFont typeface="Arial" panose="020B0604020202020204" pitchFamily="34" charset="0"/>
              <a:buChar char="•"/>
            </a:pPr>
            <a:r>
              <a:rPr lang="en-GB" sz="1600" dirty="0" smtClean="0"/>
              <a:t>HOP lesson plans, HOP growth sector videos, HOP job profiles, HOP virtual employer encounters</a:t>
            </a:r>
          </a:p>
          <a:p>
            <a:pPr marL="285750" indent="-285750">
              <a:buFont typeface="Arial" panose="020B0604020202020204" pitchFamily="34" charset="0"/>
              <a:buChar char="•"/>
            </a:pPr>
            <a:r>
              <a:rPr lang="en-GB" sz="1600" dirty="0"/>
              <a:t>https://careermap.co.uk/careerometer/ or http://www.lmiforall.org.uk/explore_lmi/</a:t>
            </a:r>
            <a:endParaRPr lang="en-GB" sz="1600" dirty="0" smtClean="0"/>
          </a:p>
          <a:p>
            <a:pPr marL="285750" indent="-285750">
              <a:buFont typeface="Arial" panose="020B0604020202020204" pitchFamily="34" charset="0"/>
              <a:buChar char="•"/>
            </a:pPr>
            <a:r>
              <a:rPr lang="en-GB" sz="1600" dirty="0" smtClean="0"/>
              <a:t>Will showcase these resources a bit later</a:t>
            </a:r>
            <a:endParaRPr lang="en-GB" sz="1600" dirty="0"/>
          </a:p>
        </p:txBody>
      </p:sp>
    </p:spTree>
    <p:extLst>
      <p:ext uri="{BB962C8B-B14F-4D97-AF65-F5344CB8AC3E}">
        <p14:creationId xmlns:p14="http://schemas.microsoft.com/office/powerpoint/2010/main" val="1545381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671" y="1460876"/>
            <a:ext cx="6823654" cy="3674542"/>
          </a:xfrm>
        </p:spPr>
        <p:txBody>
          <a:bodyPr>
            <a:normAutofit fontScale="90000"/>
          </a:bodyPr>
          <a:lstStyle/>
          <a:p>
            <a:r>
              <a:rPr lang="en-GB" sz="6600" dirty="0" smtClean="0">
                <a:solidFill>
                  <a:srgbClr val="ABB514"/>
                </a:solidFill>
                <a:latin typeface="Roboto" panose="02000000000000000000" pitchFamily="2" charset="0"/>
                <a:ea typeface="Roboto" panose="02000000000000000000" pitchFamily="2" charset="0"/>
              </a:rPr>
              <a:t>Hertfordshire Skills and Employment  Strategies and Plans</a:t>
            </a:r>
            <a:endParaRPr lang="en-GB" sz="6600" dirty="0">
              <a:solidFill>
                <a:srgbClr val="ABB514"/>
              </a:solidFill>
              <a:latin typeface="Roboto" panose="02000000000000000000" pitchFamily="2" charset="0"/>
              <a:ea typeface="Roboto" panose="02000000000000000000" pitchFamily="2" charset="0"/>
            </a:endParaRPr>
          </a:p>
        </p:txBody>
      </p:sp>
      <p:pic>
        <p:nvPicPr>
          <p:cNvPr id="4" name="Content Placeholder 3"/>
          <p:cNvPicPr>
            <a:picLocks noGrp="1" noChangeAspect="1"/>
          </p:cNvPicPr>
          <p:nvPr>
            <p:ph idx="1"/>
          </p:nvPr>
        </p:nvPicPr>
        <p:blipFill>
          <a:blip r:embed="rId3"/>
          <a:stretch>
            <a:fillRect/>
          </a:stretch>
        </p:blipFill>
        <p:spPr>
          <a:xfrm>
            <a:off x="7435744" y="1071419"/>
            <a:ext cx="4368330" cy="5015346"/>
          </a:xfrm>
          <a:prstGeom prst="rect">
            <a:avLst/>
          </a:prstGeom>
        </p:spPr>
      </p:pic>
    </p:spTree>
    <p:extLst>
      <p:ext uri="{BB962C8B-B14F-4D97-AF65-F5344CB8AC3E}">
        <p14:creationId xmlns:p14="http://schemas.microsoft.com/office/powerpoint/2010/main" val="2943909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Hertfordshire Skills and Employment Landscape</a:t>
            </a:r>
            <a:endParaRPr lang="en-GB" dirty="0"/>
          </a:p>
        </p:txBody>
      </p:sp>
      <p:pic>
        <p:nvPicPr>
          <p:cNvPr id="4" name="Picture 3" descr="A picture containing graphical user interface&#10;&#10;Description automatically generated">
            <a:extLst>
              <a:ext uri="{FF2B5EF4-FFF2-40B4-BE49-F238E27FC236}">
                <a16:creationId xmlns:a16="http://schemas.microsoft.com/office/drawing/2014/main" id="{76A16B16-C2CC-4E9F-8ACA-B23C55DD86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6717" y="238250"/>
            <a:ext cx="2106439" cy="920525"/>
          </a:xfrm>
          <a:prstGeom prst="rect">
            <a:avLst/>
          </a:prstGeom>
        </p:spPr>
      </p:pic>
      <p:sp>
        <p:nvSpPr>
          <p:cNvPr id="3" name="TextBox 2"/>
          <p:cNvSpPr txBox="1"/>
          <p:nvPr/>
        </p:nvSpPr>
        <p:spPr>
          <a:xfrm>
            <a:off x="0" y="1623317"/>
            <a:ext cx="12020764" cy="5016758"/>
          </a:xfrm>
          <a:prstGeom prst="rect">
            <a:avLst/>
          </a:prstGeom>
          <a:noFill/>
        </p:spPr>
        <p:txBody>
          <a:bodyPr wrap="square" rtlCol="0">
            <a:spAutoFit/>
          </a:bodyPr>
          <a:lstStyle/>
          <a:p>
            <a:r>
              <a:rPr lang="en-GB" sz="2400" dirty="0" smtClean="0">
                <a:latin typeface="Calibri" panose="020F0502020204030204" pitchFamily="34" charset="0"/>
                <a:ea typeface="Calibri" panose="020F0502020204030204" pitchFamily="34" charset="0"/>
                <a:cs typeface="Times New Roman" panose="02020603050405020304" pitchFamily="18" charset="0"/>
              </a:rPr>
              <a:t>The work of the LEP Skills Managers</a:t>
            </a:r>
          </a:p>
          <a:p>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400" dirty="0" smtClean="0">
                <a:latin typeface="Calibri" panose="020F0502020204030204" pitchFamily="34" charset="0"/>
                <a:ea typeface="Calibri" panose="020F0502020204030204" pitchFamily="34" charset="0"/>
                <a:cs typeface="Times New Roman" panose="02020603050405020304" pitchFamily="18" charset="0"/>
              </a:rPr>
              <a:t>Lead and co-ordinate the work of the Skills Advisory Panel</a:t>
            </a:r>
          </a:p>
          <a:p>
            <a:pPr marL="285750" indent="-285750">
              <a:buFont typeface="Arial" panose="020B0604020202020204" pitchFamily="34" charset="0"/>
              <a:buChar char="•"/>
            </a:pPr>
            <a:r>
              <a:rPr lang="en-GB" sz="2400" dirty="0" smtClean="0">
                <a:latin typeface="Calibri" panose="020F0502020204030204" pitchFamily="34" charset="0"/>
                <a:ea typeface="Calibri" panose="020F0502020204030204" pitchFamily="34" charset="0"/>
                <a:cs typeface="Times New Roman" panose="02020603050405020304" pitchFamily="18" charset="0"/>
              </a:rPr>
              <a:t>Work with analysts to provide the evidence-base which details Hertfordshire’s </a:t>
            </a:r>
            <a:r>
              <a:rPr lang="en-GB" sz="2400" dirty="0">
                <a:latin typeface="Calibri" panose="020F0502020204030204" pitchFamily="34" charset="0"/>
                <a:ea typeface="Calibri" panose="020F0502020204030204" pitchFamily="34" charset="0"/>
                <a:cs typeface="Times New Roman" panose="02020603050405020304" pitchFamily="18" charset="0"/>
              </a:rPr>
              <a:t>s</a:t>
            </a:r>
            <a:r>
              <a:rPr lang="en-GB" sz="2400" dirty="0" smtClean="0">
                <a:latin typeface="Calibri" panose="020F0502020204030204" pitchFamily="34" charset="0"/>
                <a:ea typeface="Calibri" panose="020F0502020204030204" pitchFamily="34" charset="0"/>
                <a:cs typeface="Times New Roman" panose="02020603050405020304" pitchFamily="18" charset="0"/>
              </a:rPr>
              <a:t>kills supply and demand, skills gaps and opportunities</a:t>
            </a:r>
          </a:p>
          <a:p>
            <a:pPr marL="285750" indent="-285750">
              <a:buFont typeface="Arial" panose="020B0604020202020204" pitchFamily="34" charset="0"/>
              <a:buChar char="•"/>
            </a:pPr>
            <a:r>
              <a:rPr lang="en-GB" sz="2400" dirty="0" smtClean="0">
                <a:latin typeface="Calibri" panose="020F0502020204030204" pitchFamily="34" charset="0"/>
                <a:ea typeface="Calibri" panose="020F0502020204030204" pitchFamily="34" charset="0"/>
                <a:cs typeface="Times New Roman" panose="02020603050405020304" pitchFamily="18" charset="0"/>
              </a:rPr>
              <a:t>Work with skills, careers and employment partners (schools, FE, HE, local authorities, business organisations, DWP, ESFA) to articulate Hertfordshire’s skills and employment needs and develop our strategy and action plans</a:t>
            </a:r>
          </a:p>
          <a:p>
            <a:pPr marL="285750" indent="-285750">
              <a:buFont typeface="Arial" panose="020B0604020202020204" pitchFamily="34" charset="0"/>
              <a:buChar char="•"/>
            </a:pPr>
            <a:r>
              <a:rPr lang="en-GB" sz="2400" dirty="0" smtClean="0">
                <a:latin typeface="Calibri" panose="020F0502020204030204" pitchFamily="34" charset="0"/>
                <a:ea typeface="Calibri" panose="020F0502020204030204" pitchFamily="34" charset="0"/>
                <a:cs typeface="Times New Roman" panose="02020603050405020304" pitchFamily="18" charset="0"/>
              </a:rPr>
              <a:t>Write and publish our Local Skills Report and work with Hertfordshire County Council and the DWP to develop and work towards the actions in our Hertfordshire Skills and Employment Strategy (2021-2024)  </a:t>
            </a:r>
          </a:p>
          <a:p>
            <a:endParaRPr lang="en-GB" sz="1600" dirty="0">
              <a:latin typeface="Calibri" panose="020F0502020204030204" pitchFamily="34" charset="0"/>
              <a:ea typeface="Calibri" panose="020F0502020204030204" pitchFamily="34" charset="0"/>
              <a:cs typeface="Times New Roman" panose="02020603050405020304" pitchFamily="18" charset="0"/>
            </a:endParaRPr>
          </a:p>
          <a:p>
            <a:endParaRPr lang="en-GB" sz="1600" dirty="0" smtClean="0">
              <a:latin typeface="Calibri" panose="020F0502020204030204" pitchFamily="34" charset="0"/>
              <a:ea typeface="Calibri" panose="020F0502020204030204" pitchFamily="34" charset="0"/>
              <a:cs typeface="Times New Roman" panose="02020603050405020304" pitchFamily="18" charset="0"/>
            </a:endParaRPr>
          </a:p>
          <a:p>
            <a:endParaRPr lang="en-GB" sz="1600" dirty="0">
              <a:latin typeface="Calibri" panose="020F0502020204030204" pitchFamily="34" charset="0"/>
              <a:ea typeface="Calibri" panose="020F0502020204030204" pitchFamily="34" charset="0"/>
              <a:cs typeface="Times New Roman" panose="02020603050405020304" pitchFamily="18" charset="0"/>
            </a:endParaRPr>
          </a:p>
          <a:p>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7193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Skills Advisory Panel and Local Skills Report</a:t>
            </a:r>
            <a:endParaRPr lang="en-GB" dirty="0"/>
          </a:p>
        </p:txBody>
      </p:sp>
      <p:pic>
        <p:nvPicPr>
          <p:cNvPr id="4" name="Picture 3" descr="A picture containing graphical user interface&#10;&#10;Description automatically generated">
            <a:extLst>
              <a:ext uri="{FF2B5EF4-FFF2-40B4-BE49-F238E27FC236}">
                <a16:creationId xmlns:a16="http://schemas.microsoft.com/office/drawing/2014/main" id="{76A16B16-C2CC-4E9F-8ACA-B23C55DD8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6717" y="238250"/>
            <a:ext cx="2106439" cy="920525"/>
          </a:xfrm>
          <a:prstGeom prst="rect">
            <a:avLst/>
          </a:prstGeom>
        </p:spPr>
      </p:pic>
      <p:sp>
        <p:nvSpPr>
          <p:cNvPr id="3" name="TextBox 2"/>
          <p:cNvSpPr txBox="1"/>
          <p:nvPr/>
        </p:nvSpPr>
        <p:spPr>
          <a:xfrm>
            <a:off x="0" y="1623316"/>
            <a:ext cx="6616557" cy="5324535"/>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latin typeface="Calibri" panose="020F0502020204030204" pitchFamily="34" charset="0"/>
                <a:ea typeface="Calibri" panose="020F0502020204030204" pitchFamily="34" charset="0"/>
                <a:cs typeface="Times New Roman" panose="02020603050405020304" pitchFamily="18" charset="0"/>
              </a:rPr>
              <a:t>Skills Advisory Panels (SAP) were introduced across all LEP areas in 2018 by the </a:t>
            </a:r>
            <a:r>
              <a:rPr lang="en-GB" sz="2000" dirty="0" err="1" smtClean="0">
                <a:latin typeface="Calibri" panose="020F0502020204030204" pitchFamily="34" charset="0"/>
                <a:ea typeface="Calibri" panose="020F0502020204030204" pitchFamily="34" charset="0"/>
                <a:cs typeface="Times New Roman" panose="02020603050405020304" pitchFamily="18" charset="0"/>
              </a:rPr>
              <a:t>DfE</a:t>
            </a:r>
            <a:endParaRPr lang="en-GB" sz="20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000" dirty="0" smtClean="0">
                <a:latin typeface="Calibri" panose="020F0502020204030204" pitchFamily="34" charset="0"/>
                <a:ea typeface="Calibri" panose="020F0502020204030204" pitchFamily="34" charset="0"/>
                <a:cs typeface="Times New Roman" panose="02020603050405020304" pitchFamily="18" charset="0"/>
              </a:rPr>
              <a:t>To enable each region to provide strategic leadership on skills and help to address workforce challenges</a:t>
            </a:r>
          </a:p>
          <a:p>
            <a:pPr marL="285750" indent="-285750">
              <a:buFont typeface="Arial" panose="020B0604020202020204" pitchFamily="34" charset="0"/>
              <a:buChar char="•"/>
            </a:pPr>
            <a:r>
              <a:rPr lang="en-GB" sz="2000" dirty="0" smtClean="0">
                <a:latin typeface="Calibri" panose="020F0502020204030204" pitchFamily="34" charset="0"/>
                <a:ea typeface="Calibri" panose="020F0502020204030204" pitchFamily="34" charset="0"/>
                <a:cs typeface="Times New Roman" panose="02020603050405020304" pitchFamily="18" charset="0"/>
              </a:rPr>
              <a:t>Our Hertfordshire Panel consists of a mix of around 20 representatives including education, employers, local government, training providers</a:t>
            </a:r>
          </a:p>
          <a:p>
            <a:pPr marL="285750" indent="-285750">
              <a:buFont typeface="Arial" panose="020B0604020202020204" pitchFamily="34" charset="0"/>
              <a:buChar char="•"/>
            </a:pPr>
            <a:r>
              <a:rPr lang="en-GB" sz="2000" dirty="0" smtClean="0"/>
              <a:t>The SAP work collaboratively to ensure </a:t>
            </a:r>
            <a:r>
              <a:rPr lang="en-GB" sz="2000" dirty="0"/>
              <a:t>that </a:t>
            </a:r>
            <a:r>
              <a:rPr lang="en-GB" sz="2000" dirty="0" smtClean="0"/>
              <a:t>skills programmes </a:t>
            </a:r>
            <a:r>
              <a:rPr lang="en-GB" sz="2000" dirty="0"/>
              <a:t>delivered by Hertfordshire’s </a:t>
            </a:r>
            <a:r>
              <a:rPr lang="en-GB" sz="2000" dirty="0" smtClean="0"/>
              <a:t>education, skills </a:t>
            </a:r>
            <a:r>
              <a:rPr lang="en-GB" sz="2000" dirty="0"/>
              <a:t>and apprenticeship providers help to meet local employers’ skills needs</a:t>
            </a:r>
            <a:r>
              <a:rPr lang="en-GB" sz="2000" dirty="0" smtClean="0"/>
              <a:t>.</a:t>
            </a:r>
          </a:p>
          <a:p>
            <a:pPr marL="285750" indent="-285750">
              <a:buFont typeface="Arial" panose="020B0604020202020204" pitchFamily="34" charset="0"/>
              <a:buChar char="•"/>
            </a:pPr>
            <a:r>
              <a:rPr lang="en-GB" sz="2000" dirty="0" smtClean="0">
                <a:ea typeface="Calibri" panose="020F0502020204030204" pitchFamily="34" charset="0"/>
                <a:cs typeface="Times New Roman" panose="02020603050405020304" pitchFamily="18" charset="0"/>
              </a:rPr>
              <a:t>Each region develops an annual local skills report providing a detailed insight into local skills needs across the county</a:t>
            </a:r>
          </a:p>
          <a:p>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smtClean="0">
                <a:latin typeface="Calibri" panose="020F0502020204030204" pitchFamily="34" charset="0"/>
                <a:ea typeface="Calibri" panose="020F0502020204030204" pitchFamily="34" charset="0"/>
                <a:cs typeface="Times New Roman" panose="02020603050405020304" pitchFamily="18" charset="0"/>
              </a:rPr>
              <a:t>Read our Hertfordshire Local Skills </a:t>
            </a:r>
            <a:r>
              <a:rPr lang="en-GB" sz="2000" dirty="0">
                <a:latin typeface="Calibri" panose="020F0502020204030204" pitchFamily="34" charset="0"/>
                <a:ea typeface="Calibri" panose="020F0502020204030204" pitchFamily="34" charset="0"/>
                <a:cs typeface="Times New Roman" panose="02020603050405020304" pitchFamily="18" charset="0"/>
              </a:rPr>
              <a:t>Report </a:t>
            </a:r>
            <a:r>
              <a:rPr lang="en-GB" sz="2000" dirty="0" smtClean="0">
                <a:latin typeface="Calibri" panose="020F0502020204030204" pitchFamily="34" charset="0"/>
                <a:ea typeface="Calibri" panose="020F0502020204030204" pitchFamily="34" charset="0"/>
                <a:cs typeface="Times New Roman" panose="02020603050405020304" pitchFamily="18" charset="0"/>
              </a:rPr>
              <a:t>- https</a:t>
            </a:r>
            <a:r>
              <a:rPr lang="en-GB" sz="2000" dirty="0">
                <a:latin typeface="Calibri" panose="020F0502020204030204" pitchFamily="34" charset="0"/>
                <a:ea typeface="Calibri" panose="020F0502020204030204" pitchFamily="34" charset="0"/>
                <a:cs typeface="Times New Roman" panose="02020603050405020304" pitchFamily="18" charset="0"/>
              </a:rPr>
              <a:t>://</a:t>
            </a:r>
            <a:r>
              <a:rPr lang="en-GB" sz="2000" dirty="0" smtClean="0">
                <a:latin typeface="Calibri" panose="020F0502020204030204" pitchFamily="34" charset="0"/>
                <a:ea typeface="Calibri" panose="020F0502020204030204" pitchFamily="34" charset="0"/>
                <a:cs typeface="Times New Roman" panose="02020603050405020304" pitchFamily="18" charset="0"/>
              </a:rPr>
              <a:t>www.hertfordshirelep.com/media/maflpk3y/hertfordshire-local-skills-report-2021.pdf</a:t>
            </a:r>
          </a:p>
        </p:txBody>
      </p:sp>
      <p:pic>
        <p:nvPicPr>
          <p:cNvPr id="5" name="Picture 4"/>
          <p:cNvPicPr>
            <a:picLocks noChangeAspect="1"/>
          </p:cNvPicPr>
          <p:nvPr/>
        </p:nvPicPr>
        <p:blipFill>
          <a:blip r:embed="rId4"/>
          <a:stretch>
            <a:fillRect/>
          </a:stretch>
        </p:blipFill>
        <p:spPr>
          <a:xfrm>
            <a:off x="6742940" y="1386337"/>
            <a:ext cx="5449060" cy="5620534"/>
          </a:xfrm>
          <a:prstGeom prst="rect">
            <a:avLst/>
          </a:prstGeom>
        </p:spPr>
      </p:pic>
    </p:spTree>
    <p:extLst>
      <p:ext uri="{BB962C8B-B14F-4D97-AF65-F5344CB8AC3E}">
        <p14:creationId xmlns:p14="http://schemas.microsoft.com/office/powerpoint/2010/main" val="1727499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3FA9-F26A-5F4B-B8B9-0404B425AA6B}"/>
              </a:ext>
            </a:extLst>
          </p:cNvPr>
          <p:cNvSpPr>
            <a:spLocks noGrp="1"/>
          </p:cNvSpPr>
          <p:nvPr>
            <p:ph type="title"/>
          </p:nvPr>
        </p:nvSpPr>
        <p:spPr/>
        <p:txBody>
          <a:bodyPr/>
          <a:lstStyle/>
          <a:p>
            <a:r>
              <a:rPr lang="en-GB" dirty="0" smtClean="0"/>
              <a:t>Key demographics</a:t>
            </a:r>
            <a:endParaRPr lang="en-GB" dirty="0"/>
          </a:p>
        </p:txBody>
      </p:sp>
      <p:sp>
        <p:nvSpPr>
          <p:cNvPr id="3" name="Content Placeholder 2">
            <a:extLst>
              <a:ext uri="{FF2B5EF4-FFF2-40B4-BE49-F238E27FC236}">
                <a16:creationId xmlns:a16="http://schemas.microsoft.com/office/drawing/2014/main" id="{AAB68339-B495-954A-8D4A-3CFD02B274BE}"/>
              </a:ext>
            </a:extLst>
          </p:cNvPr>
          <p:cNvSpPr>
            <a:spLocks noGrp="1"/>
          </p:cNvSpPr>
          <p:nvPr>
            <p:ph sz="half" idx="2"/>
          </p:nvPr>
        </p:nvSpPr>
        <p:spPr>
          <a:xfrm>
            <a:off x="6383338" y="1671782"/>
            <a:ext cx="5365750" cy="5024582"/>
          </a:xfrm>
        </p:spPr>
        <p:txBody>
          <a:bodyPr>
            <a:normAutofit fontScale="47500" lnSpcReduction="20000"/>
          </a:bodyPr>
          <a:lstStyle/>
          <a:p>
            <a:pPr marL="0" indent="0">
              <a:buNone/>
            </a:pPr>
            <a:r>
              <a:rPr lang="en-GB" sz="2500" b="1" dirty="0" smtClean="0"/>
              <a:t>At face value – our key metrics seem strong</a:t>
            </a:r>
          </a:p>
          <a:p>
            <a:r>
              <a:rPr lang="en-GB" sz="2500" dirty="0" smtClean="0"/>
              <a:t>Hertfordshire </a:t>
            </a:r>
            <a:r>
              <a:rPr lang="en-GB" sz="2500" dirty="0"/>
              <a:t>has a highly skilled workforce, with 42.4% of working age residents (aged 16-64) educated to at least NVQ level 4</a:t>
            </a:r>
            <a:r>
              <a:rPr lang="en-GB" sz="2500" dirty="0" smtClean="0"/>
              <a:t>.</a:t>
            </a:r>
          </a:p>
          <a:p>
            <a:r>
              <a:rPr lang="en-GB" sz="2500" dirty="0"/>
              <a:t>Hertfordshire has a strong performance in school </a:t>
            </a:r>
            <a:r>
              <a:rPr lang="en-GB" sz="2500" dirty="0" smtClean="0"/>
              <a:t>qualifications. In </a:t>
            </a:r>
            <a:r>
              <a:rPr lang="en-GB" sz="2500" dirty="0"/>
              <a:t>2018. 53.1% of pupils in Hertfordshire achieved between grades 9-5 compared with 40.2% in England. A level results are also strong in Hertfordshire with 23.9% of pupils achieving AAB or better at A level in the academic year 2017/18 compared to 19.4% of pupils in the East of England</a:t>
            </a:r>
            <a:r>
              <a:rPr lang="en-GB" sz="2500" dirty="0" smtClean="0"/>
              <a:t>.</a:t>
            </a:r>
          </a:p>
          <a:p>
            <a:r>
              <a:rPr lang="en-GB" sz="2500" dirty="0"/>
              <a:t>Hertfordshire residents earn 16% more than the national </a:t>
            </a:r>
            <a:r>
              <a:rPr lang="en-GB" sz="2500" dirty="0" smtClean="0"/>
              <a:t>average</a:t>
            </a:r>
          </a:p>
          <a:p>
            <a:pPr marL="0" indent="0">
              <a:buNone/>
            </a:pPr>
            <a:r>
              <a:rPr lang="en-GB" sz="2500" b="1" dirty="0"/>
              <a:t>However, </a:t>
            </a:r>
            <a:r>
              <a:rPr lang="en-GB" sz="2500" b="1" dirty="0" smtClean="0"/>
              <a:t>there are </a:t>
            </a:r>
            <a:r>
              <a:rPr lang="en-GB" sz="2500" b="1" dirty="0"/>
              <a:t>levels of inequality </a:t>
            </a:r>
            <a:endParaRPr lang="en-GB" sz="2500" dirty="0"/>
          </a:p>
          <a:p>
            <a:r>
              <a:rPr lang="en-GB" sz="2500" dirty="0" smtClean="0"/>
              <a:t>For example, </a:t>
            </a:r>
            <a:r>
              <a:rPr lang="en-GB" sz="2500" dirty="0"/>
              <a:t>Broxbourne has the lowest percentage of working age residents with a NVQ Level 4 or above and 15.8% of the work population in this district have no qualifications which is significantly higher than the national average. </a:t>
            </a:r>
            <a:endParaRPr lang="en-GB" sz="2500" dirty="0" smtClean="0"/>
          </a:p>
          <a:p>
            <a:r>
              <a:rPr lang="en-US" sz="2500" dirty="0"/>
              <a:t>Also, Hertfordshire is a net exporter of highly skilled employees and a net importer of low-skilled employees. Workplace earnings are 7% less than resident based earnings suggesting that residents travel out of the county for higher salaries. </a:t>
            </a:r>
            <a:endParaRPr lang="en-GB" sz="2500" dirty="0" smtClean="0"/>
          </a:p>
          <a:p>
            <a:r>
              <a:rPr lang="en-US" sz="2500" dirty="0"/>
              <a:t>The net out-commuting is mainly in the highest three skilled categories of occupation: Managers, Directors and Senior Officials and Associate Professional and Technical Occupations. By contrast the net in-commuting is positive for lower skilled occupations. </a:t>
            </a:r>
            <a:endParaRPr lang="en-GB" sz="2500" dirty="0"/>
          </a:p>
          <a:p>
            <a:endParaRPr lang="en-US" sz="2500" dirty="0"/>
          </a:p>
          <a:p>
            <a:pPr marL="0" indent="0">
              <a:buNone/>
            </a:pPr>
            <a:r>
              <a:rPr lang="en-US" sz="2500" dirty="0" smtClean="0"/>
              <a:t>Source: Hertfordshire Skills and </a:t>
            </a:r>
            <a:r>
              <a:rPr lang="en-US" sz="2500" dirty="0" err="1" smtClean="0"/>
              <a:t>Labour</a:t>
            </a:r>
            <a:r>
              <a:rPr lang="en-US" sz="2500" dirty="0" smtClean="0"/>
              <a:t> Market Review 2020.</a:t>
            </a:r>
          </a:p>
          <a:p>
            <a:endParaRPr lang="en-GB" dirty="0" smtClean="0"/>
          </a:p>
          <a:p>
            <a:endParaRPr lang="en-GB" dirty="0" smtClean="0"/>
          </a:p>
        </p:txBody>
      </p:sp>
      <p:sp>
        <p:nvSpPr>
          <p:cNvPr id="4" name="Picture Placeholder 3">
            <a:extLst>
              <a:ext uri="{FF2B5EF4-FFF2-40B4-BE49-F238E27FC236}">
                <a16:creationId xmlns:a16="http://schemas.microsoft.com/office/drawing/2014/main" id="{C9AE6E47-A3DB-9641-9613-ADC091F51960}"/>
              </a:ext>
            </a:extLst>
          </p:cNvPr>
          <p:cNvSpPr>
            <a:spLocks noGrp="1"/>
          </p:cNvSpPr>
          <p:nvPr>
            <p:ph type="pic" idx="10"/>
          </p:nvPr>
        </p:nvSpPr>
        <p:spPr/>
      </p:sp>
      <p:pic>
        <p:nvPicPr>
          <p:cNvPr id="6" name="Picture Placeholder 11" descr="Two people standing in a kitchen preparing food&#10;&#10;Description automatically generated">
            <a:extLst>
              <a:ext uri="{FF2B5EF4-FFF2-40B4-BE49-F238E27FC236}">
                <a16:creationId xmlns:a16="http://schemas.microsoft.com/office/drawing/2014/main" id="{47D5C029-C260-BE48-ACBE-F82750F4A89C}"/>
              </a:ext>
            </a:extLst>
          </p:cNvPr>
          <p:cNvPicPr>
            <a:picLocks noChangeAspect="1"/>
          </p:cNvPicPr>
          <p:nvPr/>
        </p:nvPicPr>
        <p:blipFill rotWithShape="1">
          <a:blip r:embed="rId2"/>
          <a:srcRect t="24962"/>
          <a:stretch/>
        </p:blipFill>
        <p:spPr>
          <a:xfrm>
            <a:off x="0" y="0"/>
            <a:ext cx="6096000" cy="6858000"/>
          </a:xfrm>
          <a:prstGeom prst="rect">
            <a:avLst/>
          </a:prstGeom>
        </p:spPr>
      </p:pic>
    </p:spTree>
    <p:extLst>
      <p:ext uri="{BB962C8B-B14F-4D97-AF65-F5344CB8AC3E}">
        <p14:creationId xmlns:p14="http://schemas.microsoft.com/office/powerpoint/2010/main" val="2027938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AC00-8E0A-1C43-A266-403875FF0043}"/>
              </a:ext>
            </a:extLst>
          </p:cNvPr>
          <p:cNvSpPr>
            <a:spLocks noGrp="1"/>
          </p:cNvSpPr>
          <p:nvPr>
            <p:ph type="title"/>
          </p:nvPr>
        </p:nvSpPr>
        <p:spPr/>
        <p:txBody>
          <a:bodyPr/>
          <a:lstStyle/>
          <a:p>
            <a:r>
              <a:rPr lang="en-GB" dirty="0" smtClean="0"/>
              <a:t>Employer skills needs</a:t>
            </a:r>
            <a:endParaRPr lang="en-GB" dirty="0"/>
          </a:p>
        </p:txBody>
      </p:sp>
      <p:sp>
        <p:nvSpPr>
          <p:cNvPr id="3" name="Content Placeholder 2">
            <a:extLst>
              <a:ext uri="{FF2B5EF4-FFF2-40B4-BE49-F238E27FC236}">
                <a16:creationId xmlns:a16="http://schemas.microsoft.com/office/drawing/2014/main" id="{720EDD73-8178-4344-9E99-30626F8B37CB}"/>
              </a:ext>
            </a:extLst>
          </p:cNvPr>
          <p:cNvSpPr>
            <a:spLocks noGrp="1"/>
          </p:cNvSpPr>
          <p:nvPr>
            <p:ph sz="half" idx="2"/>
          </p:nvPr>
        </p:nvSpPr>
        <p:spPr>
          <a:xfrm>
            <a:off x="442913" y="1634836"/>
            <a:ext cx="5365750" cy="4353214"/>
          </a:xfrm>
        </p:spPr>
        <p:txBody>
          <a:bodyPr>
            <a:normAutofit fontScale="25000" lnSpcReduction="20000"/>
          </a:bodyPr>
          <a:lstStyle/>
          <a:p>
            <a:pPr marL="0" indent="0">
              <a:buNone/>
            </a:pPr>
            <a:r>
              <a:rPr lang="en-GB" sz="4800" dirty="0"/>
              <a:t>Source: Hertfordshire Employment, Skills and Enterprise Review, Winning Moves, November </a:t>
            </a:r>
            <a:r>
              <a:rPr lang="en-GB" sz="4800" dirty="0" smtClean="0"/>
              <a:t>2020</a:t>
            </a:r>
          </a:p>
          <a:p>
            <a:r>
              <a:rPr lang="en-GB" sz="4800" dirty="0" smtClean="0"/>
              <a:t>60% of employers say they have one or more skills gaps in their organisation – particularly in digital, sales and marketing, and job specific skills across manufacturing, construction, health, education and professional services</a:t>
            </a:r>
          </a:p>
          <a:p>
            <a:r>
              <a:rPr lang="en-GB" sz="4800" dirty="0" smtClean="0"/>
              <a:t>86% of employers likely to take action to upskill staff in the next 12 months</a:t>
            </a:r>
          </a:p>
          <a:p>
            <a:r>
              <a:rPr lang="en-GB" sz="4800" dirty="0" smtClean="0"/>
              <a:t>70% likely to engage with external training providers to upskill their staff in the next 12 months</a:t>
            </a:r>
          </a:p>
          <a:p>
            <a:r>
              <a:rPr lang="en-GB" sz="4800" dirty="0" smtClean="0"/>
              <a:t>One in 5 employers reported that, in the last twelve months, they had a hard to fill vacancy – most common cited reason was perceived applicant quality, sub-optimal skills, attitude or motivation for the job</a:t>
            </a:r>
          </a:p>
          <a:p>
            <a:r>
              <a:rPr lang="en-GB" sz="4800" dirty="0" smtClean="0"/>
              <a:t>Employers predicted that in the next three to five years they would need greater numbers of staff with digital and technical/practical skills</a:t>
            </a:r>
          </a:p>
          <a:p>
            <a:r>
              <a:rPr lang="en-GB" sz="4800" dirty="0" smtClean="0"/>
              <a:t>Apprenticeships – 47% of employers were considering taking an apprentice in the near future but there are widespread reservations to overcome i.e. candidate quality, reassuring employers who have had a poor previous experience</a:t>
            </a:r>
          </a:p>
          <a:p>
            <a:r>
              <a:rPr lang="en-GB" sz="4800" dirty="0" smtClean="0"/>
              <a:t>17% off employers said they would be likely to support employees to undertake a higher qualification in the next three years – however cost is a significant barrier</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r>
              <a:rPr lang="en-GB" sz="1050" dirty="0" smtClean="0"/>
              <a:t>Source: Hertfordshire Employment, Skills and Enterprise Review, Winning Moves, November 2020</a:t>
            </a:r>
            <a:endParaRPr lang="en-GB" sz="1050" dirty="0"/>
          </a:p>
        </p:txBody>
      </p:sp>
      <p:pic>
        <p:nvPicPr>
          <p:cNvPr id="6" name="Picture Placeholder 5" descr="A large brick building with grass in front of a house&#10;&#10;Description automatically generated">
            <a:extLst>
              <a:ext uri="{FF2B5EF4-FFF2-40B4-BE49-F238E27FC236}">
                <a16:creationId xmlns:a16="http://schemas.microsoft.com/office/drawing/2014/main" id="{4565B022-677A-614B-961D-BD20E365F894}"/>
              </a:ext>
            </a:extLst>
          </p:cNvPr>
          <p:cNvPicPr>
            <a:picLocks noGrp="1" noChangeAspect="1"/>
          </p:cNvPicPr>
          <p:nvPr>
            <p:ph type="pic" idx="10"/>
          </p:nvPr>
        </p:nvPicPr>
        <p:blipFill rotWithShape="1">
          <a:blip r:embed="rId2"/>
          <a:srcRect l="-15" r="-15"/>
          <a:stretch/>
        </p:blipFill>
        <p:spPr>
          <a:xfrm>
            <a:off x="6096000" y="0"/>
            <a:ext cx="6096000" cy="3392488"/>
          </a:xfrm>
        </p:spPr>
      </p:pic>
      <p:pic>
        <p:nvPicPr>
          <p:cNvPr id="9" name="Picture 8" descr="A picture containing indoor, person, person, table&#10;&#10;Description automatically generated">
            <a:extLst>
              <a:ext uri="{FF2B5EF4-FFF2-40B4-BE49-F238E27FC236}">
                <a16:creationId xmlns:a16="http://schemas.microsoft.com/office/drawing/2014/main" id="{735AE749-6845-6549-8DD1-FDD72C4926B4}"/>
              </a:ext>
            </a:extLst>
          </p:cNvPr>
          <p:cNvPicPr>
            <a:picLocks noChangeAspect="1"/>
          </p:cNvPicPr>
          <p:nvPr/>
        </p:nvPicPr>
        <p:blipFill rotWithShape="1">
          <a:blip r:embed="rId3"/>
          <a:srcRect t="12481" b="2937"/>
          <a:stretch/>
        </p:blipFill>
        <p:spPr>
          <a:xfrm>
            <a:off x="6096001" y="3429000"/>
            <a:ext cx="6095999" cy="3431859"/>
          </a:xfrm>
          <a:prstGeom prst="rect">
            <a:avLst/>
          </a:prstGeom>
        </p:spPr>
      </p:pic>
    </p:spTree>
    <p:extLst>
      <p:ext uri="{BB962C8B-B14F-4D97-AF65-F5344CB8AC3E}">
        <p14:creationId xmlns:p14="http://schemas.microsoft.com/office/powerpoint/2010/main" val="152075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D544E9D-18EC-3549-9089-1897A5FE3D78}"/>
              </a:ext>
            </a:extLst>
          </p:cNvPr>
          <p:cNvPicPr>
            <a:picLocks noGrp="1" noChangeAspect="1"/>
          </p:cNvPicPr>
          <p:nvPr>
            <p:ph type="pic" idx="13"/>
          </p:nvPr>
        </p:nvPicPr>
        <p:blipFill rotWithShape="1">
          <a:blip r:embed="rId2">
            <a:extLst>
              <a:ext uri="{96DAC541-7B7A-43D3-8B79-37D633B846F1}">
                <asvg:svgBlip xmlns:asvg="http://schemas.microsoft.com/office/drawing/2016/SVG/main" xmlns="" r:embed="rId3"/>
              </a:ext>
            </a:extLst>
          </a:blip>
          <a:srcRect l="-14614" r="-14614"/>
          <a:stretch/>
        </p:blipFill>
        <p:spPr>
          <a:xfrm>
            <a:off x="442913" y="2276475"/>
            <a:ext cx="2290763" cy="1736725"/>
          </a:xfrm>
        </p:spPr>
      </p:pic>
      <p:pic>
        <p:nvPicPr>
          <p:cNvPr id="15" name="Picture Placeholder 14">
            <a:extLst>
              <a:ext uri="{FF2B5EF4-FFF2-40B4-BE49-F238E27FC236}">
                <a16:creationId xmlns:a16="http://schemas.microsoft.com/office/drawing/2014/main" id="{03445DD3-2BA3-3043-880B-31422605FAB4}"/>
              </a:ext>
            </a:extLst>
          </p:cNvPr>
          <p:cNvPicPr>
            <a:picLocks noGrp="1" noChangeAspect="1"/>
          </p:cNvPicPr>
          <p:nvPr>
            <p:ph type="pic" idx="14"/>
          </p:nvPr>
        </p:nvPicPr>
        <p:blipFill rotWithShape="1">
          <a:blip r:embed="rId4">
            <a:extLst>
              <a:ext uri="{96DAC541-7B7A-43D3-8B79-37D633B846F1}">
                <asvg:svgBlip xmlns:asvg="http://schemas.microsoft.com/office/drawing/2016/SVG/main" xmlns="" r:embed="rId5"/>
              </a:ext>
            </a:extLst>
          </a:blip>
          <a:srcRect l="-14614" r="-14614"/>
          <a:stretch/>
        </p:blipFill>
        <p:spPr>
          <a:xfrm>
            <a:off x="4627128" y="2276475"/>
            <a:ext cx="2290763" cy="1736725"/>
          </a:xfrm>
        </p:spPr>
      </p:pic>
      <p:pic>
        <p:nvPicPr>
          <p:cNvPr id="17" name="Picture Placeholder 16">
            <a:extLst>
              <a:ext uri="{FF2B5EF4-FFF2-40B4-BE49-F238E27FC236}">
                <a16:creationId xmlns:a16="http://schemas.microsoft.com/office/drawing/2014/main" id="{83A1A0F7-4B33-1A4F-9104-F2D46ACAB5F2}"/>
              </a:ext>
            </a:extLst>
          </p:cNvPr>
          <p:cNvPicPr>
            <a:picLocks noGrp="1" noChangeAspect="1"/>
          </p:cNvPicPr>
          <p:nvPr>
            <p:ph type="pic" idx="15"/>
          </p:nvPr>
        </p:nvPicPr>
        <p:blipFill rotWithShape="1">
          <a:blip r:embed="rId6">
            <a:extLst>
              <a:ext uri="{96DAC541-7B7A-43D3-8B79-37D633B846F1}">
                <asvg:svgBlip xmlns:asvg="http://schemas.microsoft.com/office/drawing/2016/SVG/main" xmlns="" r:embed="rId7"/>
              </a:ext>
            </a:extLst>
          </a:blip>
          <a:srcRect l="-17288" r="-17288"/>
          <a:stretch/>
        </p:blipFill>
        <p:spPr>
          <a:xfrm>
            <a:off x="8289924" y="2276475"/>
            <a:ext cx="2290763" cy="1736725"/>
          </a:xfrm>
        </p:spPr>
      </p:pic>
      <p:sp>
        <p:nvSpPr>
          <p:cNvPr id="7" name="Title 6">
            <a:extLst>
              <a:ext uri="{FF2B5EF4-FFF2-40B4-BE49-F238E27FC236}">
                <a16:creationId xmlns:a16="http://schemas.microsoft.com/office/drawing/2014/main" id="{564ED736-2621-FF4D-BF0F-5A47F4A639C2}"/>
              </a:ext>
            </a:extLst>
          </p:cNvPr>
          <p:cNvSpPr>
            <a:spLocks noGrp="1"/>
          </p:cNvSpPr>
          <p:nvPr>
            <p:ph type="title"/>
          </p:nvPr>
        </p:nvSpPr>
        <p:spPr>
          <a:xfrm>
            <a:off x="442912" y="1055690"/>
            <a:ext cx="7183005" cy="1398588"/>
          </a:xfrm>
        </p:spPr>
        <p:txBody>
          <a:bodyPr/>
          <a:lstStyle/>
          <a:p>
            <a:r>
              <a:rPr lang="en-GB" dirty="0" smtClean="0"/>
              <a:t>Future Skills needs</a:t>
            </a:r>
            <a:endParaRPr lang="en-GB" dirty="0"/>
          </a:p>
        </p:txBody>
      </p:sp>
      <p:sp>
        <p:nvSpPr>
          <p:cNvPr id="8" name="Content Placeholder 7">
            <a:extLst>
              <a:ext uri="{FF2B5EF4-FFF2-40B4-BE49-F238E27FC236}">
                <a16:creationId xmlns:a16="http://schemas.microsoft.com/office/drawing/2014/main" id="{0A6E60F0-44CE-DB46-8213-669D8F2F618B}"/>
              </a:ext>
            </a:extLst>
          </p:cNvPr>
          <p:cNvSpPr>
            <a:spLocks noGrp="1"/>
          </p:cNvSpPr>
          <p:nvPr>
            <p:ph sz="half" idx="2"/>
          </p:nvPr>
        </p:nvSpPr>
        <p:spPr>
          <a:xfrm>
            <a:off x="442913" y="4356420"/>
            <a:ext cx="2554287" cy="1628455"/>
          </a:xfrm>
        </p:spPr>
        <p:txBody>
          <a:bodyPr>
            <a:normAutofit/>
          </a:bodyPr>
          <a:lstStyle/>
          <a:p>
            <a:r>
              <a:rPr lang="en-GB" b="1" dirty="0" smtClean="0"/>
              <a:t>Digital</a:t>
            </a:r>
            <a:r>
              <a:rPr lang="en-GB" dirty="0" smtClean="0"/>
              <a:t> – automation, digitalisation, artificial intelligence, big data, internet of things</a:t>
            </a:r>
            <a:endParaRPr lang="en-GB" dirty="0"/>
          </a:p>
        </p:txBody>
      </p:sp>
      <p:sp>
        <p:nvSpPr>
          <p:cNvPr id="9" name="Content Placeholder 8">
            <a:extLst>
              <a:ext uri="{FF2B5EF4-FFF2-40B4-BE49-F238E27FC236}">
                <a16:creationId xmlns:a16="http://schemas.microsoft.com/office/drawing/2014/main" id="{0C3A86E9-3271-F542-8787-826E9C4E5CBE}"/>
              </a:ext>
            </a:extLst>
          </p:cNvPr>
          <p:cNvSpPr>
            <a:spLocks noGrp="1"/>
          </p:cNvSpPr>
          <p:nvPr>
            <p:ph sz="half" idx="17"/>
          </p:nvPr>
        </p:nvSpPr>
        <p:spPr>
          <a:xfrm>
            <a:off x="4495365" y="4356420"/>
            <a:ext cx="2554287" cy="1628455"/>
          </a:xfrm>
        </p:spPr>
        <p:txBody>
          <a:bodyPr>
            <a:noAutofit/>
          </a:bodyPr>
          <a:lstStyle/>
          <a:p>
            <a:r>
              <a:rPr lang="en-GB" sz="1800" b="1" dirty="0" smtClean="0"/>
              <a:t>Achieving Net Zero – </a:t>
            </a:r>
            <a:r>
              <a:rPr lang="en-GB" sz="1800" dirty="0" smtClean="0"/>
              <a:t>scientists and engineering skills in renewable energy, installation and system design, machine learning to prediction modelling</a:t>
            </a:r>
            <a:endParaRPr lang="en-GB" sz="1800" b="1" dirty="0"/>
          </a:p>
        </p:txBody>
      </p:sp>
      <p:sp>
        <p:nvSpPr>
          <p:cNvPr id="10" name="Content Placeholder 9">
            <a:extLst>
              <a:ext uri="{FF2B5EF4-FFF2-40B4-BE49-F238E27FC236}">
                <a16:creationId xmlns:a16="http://schemas.microsoft.com/office/drawing/2014/main" id="{89B51A9A-FBD0-1540-B0D3-561D22DA428B}"/>
              </a:ext>
            </a:extLst>
          </p:cNvPr>
          <p:cNvSpPr>
            <a:spLocks noGrp="1"/>
          </p:cNvSpPr>
          <p:nvPr>
            <p:ph sz="half" idx="18"/>
          </p:nvPr>
        </p:nvSpPr>
        <p:spPr>
          <a:xfrm>
            <a:off x="8304066" y="4390222"/>
            <a:ext cx="2849131" cy="1628455"/>
          </a:xfrm>
        </p:spPr>
        <p:txBody>
          <a:bodyPr>
            <a:noAutofit/>
          </a:bodyPr>
          <a:lstStyle/>
          <a:p>
            <a:r>
              <a:rPr lang="en-GB" sz="1800" b="1" dirty="0" smtClean="0"/>
              <a:t>Sustainable Construction </a:t>
            </a:r>
            <a:r>
              <a:rPr lang="en-GB" sz="1800" dirty="0" smtClean="0"/>
              <a:t>– digital design, offsite manufacturing, site management and integration, onsite placement and assembly.</a:t>
            </a:r>
            <a:endParaRPr lang="en-GB" sz="1800" dirty="0"/>
          </a:p>
        </p:txBody>
      </p:sp>
    </p:spTree>
    <p:extLst>
      <p:ext uri="{BB962C8B-B14F-4D97-AF65-F5344CB8AC3E}">
        <p14:creationId xmlns:p14="http://schemas.microsoft.com/office/powerpoint/2010/main" val="43688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C87605-6D78-4A9D-8F70-8209C65CF7D5}"/>
              </a:ext>
            </a:extLst>
          </p:cNvPr>
          <p:cNvPicPr>
            <a:picLocks noChangeAspect="1"/>
          </p:cNvPicPr>
          <p:nvPr/>
        </p:nvPicPr>
        <p:blipFill>
          <a:blip r:embed="rId3"/>
          <a:stretch>
            <a:fillRect/>
          </a:stretch>
        </p:blipFill>
        <p:spPr>
          <a:xfrm>
            <a:off x="1864311" y="1477863"/>
            <a:ext cx="4785064" cy="1676600"/>
          </a:xfrm>
          <a:prstGeom prst="rect">
            <a:avLst/>
          </a:prstGeom>
        </p:spPr>
      </p:pic>
      <p:sp>
        <p:nvSpPr>
          <p:cNvPr id="2" name="Title 1">
            <a:extLst>
              <a:ext uri="{FF2B5EF4-FFF2-40B4-BE49-F238E27FC236}">
                <a16:creationId xmlns:a16="http://schemas.microsoft.com/office/drawing/2014/main" id="{332F25F7-5062-4CE3-A85D-0FE2A658357C}"/>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1A45CC9B-D3E4-4D93-9A6E-964D71111ABC}"/>
              </a:ext>
            </a:extLst>
          </p:cNvPr>
          <p:cNvSpPr>
            <a:spLocks noGrp="1"/>
          </p:cNvSpPr>
          <p:nvPr>
            <p:ph type="subTitle" idx="1"/>
          </p:nvPr>
        </p:nvSpPr>
        <p:spPr>
          <a:xfrm>
            <a:off x="1524000" y="3602038"/>
            <a:ext cx="7642663" cy="2254232"/>
          </a:xfrm>
        </p:spPr>
        <p:txBody>
          <a:bodyPr/>
          <a:lstStyle/>
          <a:p>
            <a:pPr algn="l"/>
            <a:r>
              <a:rPr lang="en-GB" dirty="0"/>
              <a:t>The aim of the strategy is to ensure the county’s skill provision addresses the local skills challenges and also the opportunities and is meeting the employment needs of the future, whilst supporting all our residents to reach their potential</a:t>
            </a:r>
          </a:p>
        </p:txBody>
      </p:sp>
      <p:pic>
        <p:nvPicPr>
          <p:cNvPr id="5" name="Picture 4"/>
          <p:cNvPicPr>
            <a:picLocks noChangeAspect="1"/>
          </p:cNvPicPr>
          <p:nvPr/>
        </p:nvPicPr>
        <p:blipFill>
          <a:blip r:embed="rId4"/>
          <a:stretch>
            <a:fillRect/>
          </a:stretch>
        </p:blipFill>
        <p:spPr>
          <a:xfrm>
            <a:off x="9166663" y="1129572"/>
            <a:ext cx="2406774" cy="4426177"/>
          </a:xfrm>
          <a:prstGeom prst="rect">
            <a:avLst/>
          </a:prstGeom>
        </p:spPr>
      </p:pic>
    </p:spTree>
    <p:extLst>
      <p:ext uri="{BB962C8B-B14F-4D97-AF65-F5344CB8AC3E}">
        <p14:creationId xmlns:p14="http://schemas.microsoft.com/office/powerpoint/2010/main" val="1959594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915844-274C-42AD-8958-FB4C2A3573E0}"/>
              </a:ext>
            </a:extLst>
          </p:cNvPr>
          <p:cNvSpPr>
            <a:spLocks noGrp="1"/>
          </p:cNvSpPr>
          <p:nvPr>
            <p:ph idx="1"/>
          </p:nvPr>
        </p:nvSpPr>
        <p:spPr>
          <a:xfrm>
            <a:off x="838200" y="1002891"/>
            <a:ext cx="6959600" cy="2949677"/>
          </a:xfrm>
        </p:spPr>
        <p:txBody>
          <a:bodyPr/>
          <a:lstStyle/>
          <a:p>
            <a:pPr marL="0" indent="0">
              <a:buNone/>
            </a:pPr>
            <a:r>
              <a:rPr lang="en-GB" dirty="0"/>
              <a:t>The Hertfordshire Skills and Employment Strategy, in place since 2015, has been successful in helping to increase and develop the capacity of the county’s existing and future workforce as well as securing significant funding for Hertfordshire to support this agenda. </a:t>
            </a:r>
          </a:p>
        </p:txBody>
      </p:sp>
      <p:pic>
        <p:nvPicPr>
          <p:cNvPr id="6" name="Picture 5">
            <a:extLst>
              <a:ext uri="{FF2B5EF4-FFF2-40B4-BE49-F238E27FC236}">
                <a16:creationId xmlns:a16="http://schemas.microsoft.com/office/drawing/2014/main" id="{4A89521D-58C2-4EDB-A27E-D6C92C0C8ED2}"/>
              </a:ext>
            </a:extLst>
          </p:cNvPr>
          <p:cNvPicPr>
            <a:picLocks noChangeAspect="1"/>
          </p:cNvPicPr>
          <p:nvPr/>
        </p:nvPicPr>
        <p:blipFill>
          <a:blip r:embed="rId3"/>
          <a:stretch>
            <a:fillRect/>
          </a:stretch>
        </p:blipFill>
        <p:spPr>
          <a:xfrm>
            <a:off x="4470631" y="4630780"/>
            <a:ext cx="4764628" cy="1469938"/>
          </a:xfrm>
          <a:prstGeom prst="rect">
            <a:avLst/>
          </a:prstGeom>
        </p:spPr>
      </p:pic>
      <p:pic>
        <p:nvPicPr>
          <p:cNvPr id="8" name="Picture 7">
            <a:extLst>
              <a:ext uri="{FF2B5EF4-FFF2-40B4-BE49-F238E27FC236}">
                <a16:creationId xmlns:a16="http://schemas.microsoft.com/office/drawing/2014/main" id="{6030D1F1-782A-406C-B35E-926E21366AEC}"/>
              </a:ext>
            </a:extLst>
          </p:cNvPr>
          <p:cNvPicPr>
            <a:picLocks noChangeAspect="1"/>
          </p:cNvPicPr>
          <p:nvPr/>
        </p:nvPicPr>
        <p:blipFill>
          <a:blip r:embed="rId4"/>
          <a:stretch>
            <a:fillRect/>
          </a:stretch>
        </p:blipFill>
        <p:spPr>
          <a:xfrm>
            <a:off x="8132762" y="285340"/>
            <a:ext cx="2962275" cy="4191000"/>
          </a:xfrm>
          <a:prstGeom prst="rect">
            <a:avLst/>
          </a:prstGeom>
        </p:spPr>
      </p:pic>
      <p:pic>
        <p:nvPicPr>
          <p:cNvPr id="16" name="Picture 15">
            <a:extLst>
              <a:ext uri="{FF2B5EF4-FFF2-40B4-BE49-F238E27FC236}">
                <a16:creationId xmlns:a16="http://schemas.microsoft.com/office/drawing/2014/main" id="{756CEBCD-C098-420F-BD70-2525A4B1EA3F}"/>
              </a:ext>
            </a:extLst>
          </p:cNvPr>
          <p:cNvPicPr>
            <a:picLocks noChangeAspect="1"/>
          </p:cNvPicPr>
          <p:nvPr/>
        </p:nvPicPr>
        <p:blipFill>
          <a:blip r:embed="rId5"/>
          <a:stretch>
            <a:fillRect/>
          </a:stretch>
        </p:blipFill>
        <p:spPr>
          <a:xfrm>
            <a:off x="9247549" y="4340675"/>
            <a:ext cx="2182450" cy="2050148"/>
          </a:xfrm>
          <a:prstGeom prst="rect">
            <a:avLst/>
          </a:prstGeom>
        </p:spPr>
      </p:pic>
      <p:pic>
        <p:nvPicPr>
          <p:cNvPr id="21" name="Picture 20">
            <a:extLst>
              <a:ext uri="{FF2B5EF4-FFF2-40B4-BE49-F238E27FC236}">
                <a16:creationId xmlns:a16="http://schemas.microsoft.com/office/drawing/2014/main" id="{384B3280-454A-4CC0-83B4-21600BECC529}"/>
              </a:ext>
            </a:extLst>
          </p:cNvPr>
          <p:cNvPicPr>
            <a:picLocks noChangeAspect="1"/>
          </p:cNvPicPr>
          <p:nvPr/>
        </p:nvPicPr>
        <p:blipFill>
          <a:blip r:embed="rId6"/>
          <a:stretch>
            <a:fillRect/>
          </a:stretch>
        </p:blipFill>
        <p:spPr>
          <a:xfrm>
            <a:off x="967041" y="3731341"/>
            <a:ext cx="3268560" cy="3056839"/>
          </a:xfrm>
          <a:prstGeom prst="rect">
            <a:avLst/>
          </a:prstGeom>
        </p:spPr>
      </p:pic>
      <p:sp>
        <p:nvSpPr>
          <p:cNvPr id="22" name="Rectangle 21">
            <a:extLst>
              <a:ext uri="{FF2B5EF4-FFF2-40B4-BE49-F238E27FC236}">
                <a16:creationId xmlns:a16="http://schemas.microsoft.com/office/drawing/2014/main" id="{57B8BBFE-F4A4-4999-961C-1EAE0DEDC40A}"/>
              </a:ext>
            </a:extLst>
          </p:cNvPr>
          <p:cNvSpPr/>
          <p:nvPr/>
        </p:nvSpPr>
        <p:spPr>
          <a:xfrm>
            <a:off x="4364442" y="4107008"/>
            <a:ext cx="3591959" cy="646331"/>
          </a:xfrm>
          <a:prstGeom prst="rect">
            <a:avLst/>
          </a:prstGeom>
          <a:solidFill>
            <a:srgbClr val="300E84"/>
          </a:solidFill>
          <a:ln w="3175">
            <a:solidFill>
              <a:schemeClr val="tx1"/>
            </a:solidFill>
          </a:ln>
        </p:spPr>
        <p:txBody>
          <a:bodyPr wrap="square">
            <a:spAutoFit/>
          </a:bodyPr>
          <a:lstStyle/>
          <a:p>
            <a:r>
              <a:rPr lang="en-GB" b="1" dirty="0" smtClean="0">
                <a:solidFill>
                  <a:schemeClr val="bg1"/>
                </a:solidFill>
                <a:latin typeface="AdellePESb"/>
              </a:rPr>
              <a:t>Skills </a:t>
            </a:r>
            <a:r>
              <a:rPr lang="en-GB" b="1" dirty="0">
                <a:solidFill>
                  <a:schemeClr val="bg1"/>
                </a:solidFill>
                <a:latin typeface="AdellePESb"/>
              </a:rPr>
              <a:t>and Employment Dashboard</a:t>
            </a:r>
          </a:p>
        </p:txBody>
      </p:sp>
    </p:spTree>
    <p:extLst>
      <p:ext uri="{BB962C8B-B14F-4D97-AF65-F5344CB8AC3E}">
        <p14:creationId xmlns:p14="http://schemas.microsoft.com/office/powerpoint/2010/main" val="1381128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 y="441326"/>
            <a:ext cx="11306173" cy="1079500"/>
          </a:xfrm>
        </p:spPr>
        <p:txBody>
          <a:bodyPr>
            <a:normAutofit/>
          </a:bodyPr>
          <a:lstStyle/>
          <a:p>
            <a:pPr algn="ctr"/>
            <a:r>
              <a:rPr lang="en-GB" sz="3600" dirty="0"/>
              <a:t>Hertfordshire Skills &amp; Employment Strategy </a:t>
            </a:r>
            <a:r>
              <a:rPr lang="en-GB" sz="3600" dirty="0" smtClean="0"/>
              <a:t>21-24  Key Themes</a:t>
            </a:r>
            <a:endParaRPr lang="en-GB" sz="3600" dirty="0"/>
          </a:p>
        </p:txBody>
      </p:sp>
      <p:pic>
        <p:nvPicPr>
          <p:cNvPr id="5" name="Content Placeholder 4"/>
          <p:cNvPicPr>
            <a:picLocks noGrp="1" noChangeAspect="1"/>
          </p:cNvPicPr>
          <p:nvPr>
            <p:ph idx="1"/>
          </p:nvPr>
        </p:nvPicPr>
        <p:blipFill>
          <a:blip r:embed="rId2"/>
          <a:stretch>
            <a:fillRect/>
          </a:stretch>
        </p:blipFill>
        <p:spPr>
          <a:xfrm>
            <a:off x="683491" y="1588655"/>
            <a:ext cx="10732654" cy="4621645"/>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BFE679-7F03-4043-9661-E33E67081C24}" type="datetime1">
              <a:rPr kumimoji="0" lang="en-GB" sz="1200" b="1" i="0" u="none" strike="noStrike" kern="1200" cap="none" spc="0" normalizeH="0" baseline="0" noProof="0" smtClean="0">
                <a:ln>
                  <a:noFill/>
                </a:ln>
                <a:solidFill>
                  <a:srgbClr val="2E2C80">
                    <a:tint val="75000"/>
                  </a:srgb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26/11/2021</a:t>
            </a:fld>
            <a:endParaRPr kumimoji="0" lang="en-US" sz="1200" b="1" i="0" u="none" strike="noStrike" kern="1200" cap="none" spc="0" normalizeH="0" baseline="0" noProof="0">
              <a:ln>
                <a:noFill/>
              </a:ln>
              <a:solidFill>
                <a:srgbClr val="2E2C80">
                  <a:tint val="75000"/>
                </a:srgb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56370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99FE-F2DF-4319-9A5B-EE1D419D9535}"/>
              </a:ext>
            </a:extLst>
          </p:cNvPr>
          <p:cNvSpPr>
            <a:spLocks noGrp="1"/>
          </p:cNvSpPr>
          <p:nvPr>
            <p:ph type="title"/>
          </p:nvPr>
        </p:nvSpPr>
        <p:spPr/>
        <p:txBody>
          <a:bodyPr/>
          <a:lstStyle/>
          <a:p>
            <a:r>
              <a:rPr lang="en-GB" dirty="0" smtClean="0"/>
              <a:t>Making use of LMI </a:t>
            </a:r>
            <a:r>
              <a:rPr lang="en-GB" dirty="0"/>
              <a:t>has never been more important</a:t>
            </a:r>
          </a:p>
        </p:txBody>
      </p:sp>
      <p:sp>
        <p:nvSpPr>
          <p:cNvPr id="3" name="Rectangle 2">
            <a:extLst>
              <a:ext uri="{FF2B5EF4-FFF2-40B4-BE49-F238E27FC236}">
                <a16:creationId xmlns:a16="http://schemas.microsoft.com/office/drawing/2014/main" id="{FD63FD06-2C5C-4311-AE4E-017BF2740A2D}"/>
              </a:ext>
            </a:extLst>
          </p:cNvPr>
          <p:cNvSpPr/>
          <p:nvPr/>
        </p:nvSpPr>
        <p:spPr>
          <a:xfrm>
            <a:off x="121365" y="1476322"/>
            <a:ext cx="7885209" cy="369332"/>
          </a:xfrm>
          <a:prstGeom prst="rect">
            <a:avLst/>
          </a:prstGeom>
        </p:spPr>
        <p:txBody>
          <a:bodyPr wrap="square">
            <a:spAutoFit/>
          </a:bodyPr>
          <a:lstStyle/>
          <a:p>
            <a:endParaRPr lang="en-GB" b="1" dirty="0"/>
          </a:p>
        </p:txBody>
      </p:sp>
      <p:pic>
        <p:nvPicPr>
          <p:cNvPr id="8" name="Picture 7" descr="A picture containing graphical user interface&#10;&#10;Description automatically generated">
            <a:extLst>
              <a:ext uri="{FF2B5EF4-FFF2-40B4-BE49-F238E27FC236}">
                <a16:creationId xmlns:a16="http://schemas.microsoft.com/office/drawing/2014/main" id="{85B1BBF3-0F02-4FF9-B294-6650382B5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008" y="148065"/>
            <a:ext cx="2312811" cy="1010710"/>
          </a:xfrm>
          <a:prstGeom prst="rect">
            <a:avLst/>
          </a:prstGeom>
        </p:spPr>
      </p:pic>
      <p:sp>
        <p:nvSpPr>
          <p:cNvPr id="5" name="Rectangle 1"/>
          <p:cNvSpPr>
            <a:spLocks noChangeArrowheads="1"/>
          </p:cNvSpPr>
          <p:nvPr/>
        </p:nvSpPr>
        <p:spPr bwMode="auto">
          <a:xfrm>
            <a:off x="465818" y="3395890"/>
            <a:ext cx="8452152" cy="94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9" name="TextBox 8"/>
          <p:cNvSpPr txBox="1"/>
          <p:nvPr/>
        </p:nvSpPr>
        <p:spPr>
          <a:xfrm>
            <a:off x="121365" y="1476322"/>
            <a:ext cx="6546563" cy="5078313"/>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Labour Market Information (LMI) </a:t>
            </a:r>
            <a:r>
              <a:rPr lang="en-GB" sz="2000" dirty="0"/>
              <a:t>helps </a:t>
            </a:r>
            <a:r>
              <a:rPr lang="en-GB" sz="2000" b="1" dirty="0"/>
              <a:t>to demystify the jobs market</a:t>
            </a:r>
            <a:r>
              <a:rPr lang="en-GB" sz="2000" dirty="0"/>
              <a:t>. It helps to take the confusion out of career planning, job hunting, career progression, and changing career. When people have accurate and up-to-date information, they are better equipped to make an informed choice and to plan </a:t>
            </a:r>
            <a:r>
              <a:rPr lang="en-GB" sz="2000" dirty="0" smtClean="0"/>
              <a:t>appropriately</a:t>
            </a:r>
          </a:p>
          <a:p>
            <a:endParaRPr lang="en-GB" sz="2800" dirty="0"/>
          </a:p>
          <a:p>
            <a:pPr marL="342900" indent="-342900">
              <a:buFont typeface="Arial" panose="020B0604020202020204" pitchFamily="34" charset="0"/>
              <a:buChar char="•"/>
            </a:pPr>
            <a:r>
              <a:rPr lang="en-GB" sz="2000" dirty="0"/>
              <a:t>LMI is becoming an increasingly valuable tool and helps to enhance young people’s futures while driving economic growth. If students understand which jobs are widely available and most in demand then they can lay the foundations for their future career based on a fundamental reality. </a:t>
            </a:r>
            <a:r>
              <a:rPr lang="en-GB" dirty="0"/>
              <a:t> </a:t>
            </a:r>
            <a:endParaRPr lang="en-GB" dirty="0" smtClean="0"/>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endParaRPr lang="en-GB" sz="2800" dirty="0"/>
          </a:p>
        </p:txBody>
      </p:sp>
      <p:pic>
        <p:nvPicPr>
          <p:cNvPr id="4" name="Picture 3"/>
          <p:cNvPicPr>
            <a:picLocks noChangeAspect="1"/>
          </p:cNvPicPr>
          <p:nvPr/>
        </p:nvPicPr>
        <p:blipFill>
          <a:blip r:embed="rId4"/>
          <a:stretch>
            <a:fillRect/>
          </a:stretch>
        </p:blipFill>
        <p:spPr>
          <a:xfrm>
            <a:off x="6847344" y="1660988"/>
            <a:ext cx="5089475" cy="3325394"/>
          </a:xfrm>
          <a:prstGeom prst="rect">
            <a:avLst/>
          </a:prstGeom>
        </p:spPr>
      </p:pic>
    </p:spTree>
    <p:extLst>
      <p:ext uri="{BB962C8B-B14F-4D97-AF65-F5344CB8AC3E}">
        <p14:creationId xmlns:p14="http://schemas.microsoft.com/office/powerpoint/2010/main" val="2089471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E15A19E-959F-4295-89D5-2EBF5169B609}"/>
              </a:ext>
            </a:extLst>
          </p:cNvPr>
          <p:cNvPicPr>
            <a:picLocks noGrp="1" noChangeAspect="1"/>
          </p:cNvPicPr>
          <p:nvPr>
            <p:ph idx="1"/>
          </p:nvPr>
        </p:nvPicPr>
        <p:blipFill>
          <a:blip r:embed="rId3"/>
          <a:stretch>
            <a:fillRect/>
          </a:stretch>
        </p:blipFill>
        <p:spPr>
          <a:xfrm>
            <a:off x="9522731" y="4104533"/>
            <a:ext cx="1580345" cy="1979459"/>
          </a:xfrm>
          <a:prstGeom prst="rect">
            <a:avLst/>
          </a:prstGeom>
        </p:spPr>
      </p:pic>
      <p:sp>
        <p:nvSpPr>
          <p:cNvPr id="2" name="Title 1">
            <a:extLst>
              <a:ext uri="{FF2B5EF4-FFF2-40B4-BE49-F238E27FC236}">
                <a16:creationId xmlns:a16="http://schemas.microsoft.com/office/drawing/2014/main" id="{17B5FBFC-7065-4481-A30E-4F071F918723}"/>
              </a:ext>
            </a:extLst>
          </p:cNvPr>
          <p:cNvSpPr>
            <a:spLocks noGrp="1"/>
          </p:cNvSpPr>
          <p:nvPr>
            <p:ph type="title"/>
          </p:nvPr>
        </p:nvSpPr>
        <p:spPr/>
        <p:txBody>
          <a:bodyPr/>
          <a:lstStyle/>
          <a:p>
            <a:r>
              <a:rPr lang="en-GB" b="1" dirty="0"/>
              <a:t>Unlocking emerging talent, support for young people aged 16 – 24 years </a:t>
            </a:r>
          </a:p>
        </p:txBody>
      </p:sp>
      <p:sp>
        <p:nvSpPr>
          <p:cNvPr id="9" name="Rectangle 8">
            <a:extLst>
              <a:ext uri="{FF2B5EF4-FFF2-40B4-BE49-F238E27FC236}">
                <a16:creationId xmlns:a16="http://schemas.microsoft.com/office/drawing/2014/main" id="{74768746-D3E0-4089-A048-1951267CF048}"/>
              </a:ext>
            </a:extLst>
          </p:cNvPr>
          <p:cNvSpPr/>
          <p:nvPr/>
        </p:nvSpPr>
        <p:spPr>
          <a:xfrm>
            <a:off x="838200" y="2297446"/>
            <a:ext cx="8468032" cy="1569660"/>
          </a:xfrm>
          <a:prstGeom prst="rect">
            <a:avLst/>
          </a:prstGeom>
        </p:spPr>
        <p:txBody>
          <a:bodyPr wrap="square">
            <a:spAutoFit/>
          </a:bodyPr>
          <a:lstStyle/>
          <a:p>
            <a:r>
              <a:rPr lang="en-GB" sz="2400" dirty="0"/>
              <a:t>A partnership approach supporting young people aged 16 to 24 years in the transition from education to employment through access to impartial advice and guidance; encouraging informed career decisions.</a:t>
            </a:r>
          </a:p>
        </p:txBody>
      </p:sp>
      <p:sp>
        <p:nvSpPr>
          <p:cNvPr id="10" name="Rectangle 9">
            <a:extLst>
              <a:ext uri="{FF2B5EF4-FFF2-40B4-BE49-F238E27FC236}">
                <a16:creationId xmlns:a16="http://schemas.microsoft.com/office/drawing/2014/main" id="{4934156C-4D62-4374-B9F8-C4185BC2F3BD}"/>
              </a:ext>
            </a:extLst>
          </p:cNvPr>
          <p:cNvSpPr/>
          <p:nvPr/>
        </p:nvSpPr>
        <p:spPr>
          <a:xfrm>
            <a:off x="838200" y="4104533"/>
            <a:ext cx="9293942" cy="1200329"/>
          </a:xfrm>
          <a:prstGeom prst="rect">
            <a:avLst/>
          </a:prstGeom>
        </p:spPr>
        <p:txBody>
          <a:bodyPr wrap="square">
            <a:spAutoFit/>
          </a:bodyPr>
          <a:lstStyle/>
          <a:p>
            <a:r>
              <a:rPr lang="en-GB" sz="2400" dirty="0"/>
              <a:t>Our overarching ambition is for young people to be inspired and prepared to become the county’s workforce with the skills to deliver Hertfordshire’s future prosperity</a:t>
            </a:r>
          </a:p>
        </p:txBody>
      </p:sp>
    </p:spTree>
    <p:extLst>
      <p:ext uri="{BB962C8B-B14F-4D97-AF65-F5344CB8AC3E}">
        <p14:creationId xmlns:p14="http://schemas.microsoft.com/office/powerpoint/2010/main" val="3557648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BF87-20A5-4142-812E-76C0DFA4FBB6}"/>
              </a:ext>
            </a:extLst>
          </p:cNvPr>
          <p:cNvSpPr>
            <a:spLocks noGrp="1"/>
          </p:cNvSpPr>
          <p:nvPr>
            <p:ph type="title"/>
          </p:nvPr>
        </p:nvSpPr>
        <p:spPr>
          <a:xfrm>
            <a:off x="838200" y="365125"/>
            <a:ext cx="10515600" cy="2068359"/>
          </a:xfrm>
        </p:spPr>
        <p:txBody>
          <a:bodyPr>
            <a:normAutofit fontScale="90000"/>
          </a:bodyPr>
          <a:lstStyle/>
          <a:p>
            <a:r>
              <a:rPr lang="en-GB" b="1" dirty="0"/>
              <a:t>Adult learning and employment, working towards full employment, promoting lifelong learning and retraining opportunities </a:t>
            </a:r>
          </a:p>
        </p:txBody>
      </p:sp>
      <p:pic>
        <p:nvPicPr>
          <p:cNvPr id="4" name="Content Placeholder 3">
            <a:extLst>
              <a:ext uri="{FF2B5EF4-FFF2-40B4-BE49-F238E27FC236}">
                <a16:creationId xmlns:a16="http://schemas.microsoft.com/office/drawing/2014/main" id="{3F9F03CF-F6F4-4F7C-A125-28FF127B5655}"/>
              </a:ext>
            </a:extLst>
          </p:cNvPr>
          <p:cNvPicPr>
            <a:picLocks noGrp="1" noChangeAspect="1"/>
          </p:cNvPicPr>
          <p:nvPr>
            <p:ph idx="1"/>
          </p:nvPr>
        </p:nvPicPr>
        <p:blipFill>
          <a:blip r:embed="rId3"/>
          <a:stretch>
            <a:fillRect/>
          </a:stretch>
        </p:blipFill>
        <p:spPr>
          <a:xfrm>
            <a:off x="9311001" y="2153624"/>
            <a:ext cx="2264025" cy="2270893"/>
          </a:xfrm>
          <a:prstGeom prst="rect">
            <a:avLst/>
          </a:prstGeom>
        </p:spPr>
      </p:pic>
      <p:sp>
        <p:nvSpPr>
          <p:cNvPr id="5" name="Rectangle 4">
            <a:extLst>
              <a:ext uri="{FF2B5EF4-FFF2-40B4-BE49-F238E27FC236}">
                <a16:creationId xmlns:a16="http://schemas.microsoft.com/office/drawing/2014/main" id="{5093A8C6-16A4-4D78-9132-A253471A5914}"/>
              </a:ext>
            </a:extLst>
          </p:cNvPr>
          <p:cNvSpPr/>
          <p:nvPr/>
        </p:nvSpPr>
        <p:spPr>
          <a:xfrm>
            <a:off x="838200" y="2670191"/>
            <a:ext cx="7848600" cy="2308324"/>
          </a:xfrm>
          <a:prstGeom prst="rect">
            <a:avLst/>
          </a:prstGeom>
        </p:spPr>
        <p:txBody>
          <a:bodyPr wrap="square">
            <a:spAutoFit/>
          </a:bodyPr>
          <a:lstStyle/>
          <a:p>
            <a:r>
              <a:rPr lang="en-GB" sz="2400" dirty="0"/>
              <a:t>Supporting adults with barriers to employment and learning, increasing the available workforce and promoting a culture of lifelong learning. Ensuring measures are in place to support adults to retrain and upskill for advanced and higher technical skilled jobs as well as retraining for workers from industries that are contracting</a:t>
            </a:r>
          </a:p>
        </p:txBody>
      </p:sp>
    </p:spTree>
    <p:extLst>
      <p:ext uri="{BB962C8B-B14F-4D97-AF65-F5344CB8AC3E}">
        <p14:creationId xmlns:p14="http://schemas.microsoft.com/office/powerpoint/2010/main" val="1657922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5EB6-732F-433F-BD41-B4ABEA6EE3C8}"/>
              </a:ext>
            </a:extLst>
          </p:cNvPr>
          <p:cNvSpPr>
            <a:spLocks noGrp="1"/>
          </p:cNvSpPr>
          <p:nvPr>
            <p:ph type="title"/>
          </p:nvPr>
        </p:nvSpPr>
        <p:spPr/>
        <p:txBody>
          <a:bodyPr>
            <a:normAutofit fontScale="90000"/>
          </a:bodyPr>
          <a:lstStyle/>
          <a:p>
            <a:r>
              <a:rPr lang="en-GB" b="1" dirty="0"/>
              <a:t>Skills to grow small and medium size businesses, enabling employers to build their future workforce </a:t>
            </a:r>
          </a:p>
        </p:txBody>
      </p:sp>
      <p:pic>
        <p:nvPicPr>
          <p:cNvPr id="4" name="Content Placeholder 3">
            <a:extLst>
              <a:ext uri="{FF2B5EF4-FFF2-40B4-BE49-F238E27FC236}">
                <a16:creationId xmlns:a16="http://schemas.microsoft.com/office/drawing/2014/main" id="{8A082AA5-567B-4C97-9276-84DBD6C7778F}"/>
              </a:ext>
            </a:extLst>
          </p:cNvPr>
          <p:cNvPicPr>
            <a:picLocks noGrp="1" noChangeAspect="1"/>
          </p:cNvPicPr>
          <p:nvPr>
            <p:ph idx="1"/>
          </p:nvPr>
        </p:nvPicPr>
        <p:blipFill>
          <a:blip r:embed="rId3"/>
          <a:stretch>
            <a:fillRect/>
          </a:stretch>
        </p:blipFill>
        <p:spPr>
          <a:xfrm>
            <a:off x="9161588" y="1690688"/>
            <a:ext cx="2621598" cy="2692880"/>
          </a:xfrm>
          <a:prstGeom prst="rect">
            <a:avLst/>
          </a:prstGeom>
        </p:spPr>
      </p:pic>
      <p:sp>
        <p:nvSpPr>
          <p:cNvPr id="5" name="Rectangle 4">
            <a:extLst>
              <a:ext uri="{FF2B5EF4-FFF2-40B4-BE49-F238E27FC236}">
                <a16:creationId xmlns:a16="http://schemas.microsoft.com/office/drawing/2014/main" id="{BCD6662F-6284-4F1C-937E-F68AEFD36FFC}"/>
              </a:ext>
            </a:extLst>
          </p:cNvPr>
          <p:cNvSpPr/>
          <p:nvPr/>
        </p:nvSpPr>
        <p:spPr>
          <a:xfrm>
            <a:off x="1414807" y="2055299"/>
            <a:ext cx="7170175" cy="2677656"/>
          </a:xfrm>
          <a:prstGeom prst="rect">
            <a:avLst/>
          </a:prstGeom>
        </p:spPr>
        <p:txBody>
          <a:bodyPr wrap="square">
            <a:spAutoFit/>
          </a:bodyPr>
          <a:lstStyle/>
          <a:p>
            <a:r>
              <a:rPr lang="en-GB" sz="2400" dirty="0"/>
              <a:t>Providing targeted support to small and medium size businesses (SMEs) to develop their workforce and improve the matching of skills to business needs in order to sustain economic growth. Enabling employers to build their future workforce through work-based learning programmes including Apprenticeships, Traineeships, T Levels and technical qualifications. </a:t>
            </a:r>
          </a:p>
        </p:txBody>
      </p:sp>
    </p:spTree>
    <p:extLst>
      <p:ext uri="{BB962C8B-B14F-4D97-AF65-F5344CB8AC3E}">
        <p14:creationId xmlns:p14="http://schemas.microsoft.com/office/powerpoint/2010/main" val="2342412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172F-FFE9-4EE0-BE77-CE6D20F0EFCA}"/>
              </a:ext>
            </a:extLst>
          </p:cNvPr>
          <p:cNvSpPr>
            <a:spLocks noGrp="1"/>
          </p:cNvSpPr>
          <p:nvPr>
            <p:ph type="title"/>
          </p:nvPr>
        </p:nvSpPr>
        <p:spPr>
          <a:xfrm>
            <a:off x="838200" y="365125"/>
            <a:ext cx="10515600" cy="1325563"/>
          </a:xfrm>
        </p:spPr>
        <p:txBody>
          <a:bodyPr>
            <a:normAutofit fontScale="90000"/>
          </a:bodyPr>
          <a:lstStyle/>
          <a:p>
            <a:r>
              <a:rPr lang="en-GB" b="1" dirty="0"/>
              <a:t>Priority and growth sectors, harnessing the opportunities and investing in skills of the future </a:t>
            </a:r>
          </a:p>
        </p:txBody>
      </p:sp>
      <p:pic>
        <p:nvPicPr>
          <p:cNvPr id="4" name="Content Placeholder 3">
            <a:extLst>
              <a:ext uri="{FF2B5EF4-FFF2-40B4-BE49-F238E27FC236}">
                <a16:creationId xmlns:a16="http://schemas.microsoft.com/office/drawing/2014/main" id="{BD913276-C563-4D17-BC46-33B10610EF9B}"/>
              </a:ext>
            </a:extLst>
          </p:cNvPr>
          <p:cNvPicPr>
            <a:picLocks noGrp="1" noChangeAspect="1"/>
          </p:cNvPicPr>
          <p:nvPr>
            <p:ph idx="1"/>
          </p:nvPr>
        </p:nvPicPr>
        <p:blipFill>
          <a:blip r:embed="rId3"/>
          <a:stretch>
            <a:fillRect/>
          </a:stretch>
        </p:blipFill>
        <p:spPr>
          <a:xfrm>
            <a:off x="9112326" y="4008460"/>
            <a:ext cx="2536723" cy="2536723"/>
          </a:xfrm>
          <a:prstGeom prst="rect">
            <a:avLst/>
          </a:prstGeom>
        </p:spPr>
      </p:pic>
      <p:sp>
        <p:nvSpPr>
          <p:cNvPr id="5" name="Rectangle 4">
            <a:extLst>
              <a:ext uri="{FF2B5EF4-FFF2-40B4-BE49-F238E27FC236}">
                <a16:creationId xmlns:a16="http://schemas.microsoft.com/office/drawing/2014/main" id="{BC0AA47A-3FD2-43E4-8016-AA82825C1E33}"/>
              </a:ext>
            </a:extLst>
          </p:cNvPr>
          <p:cNvSpPr/>
          <p:nvPr/>
        </p:nvSpPr>
        <p:spPr>
          <a:xfrm>
            <a:off x="838199" y="1841756"/>
            <a:ext cx="9559413" cy="2677656"/>
          </a:xfrm>
          <a:prstGeom prst="rect">
            <a:avLst/>
          </a:prstGeom>
        </p:spPr>
        <p:txBody>
          <a:bodyPr wrap="square">
            <a:spAutoFit/>
          </a:bodyPr>
          <a:lstStyle/>
          <a:p>
            <a:r>
              <a:rPr lang="en-GB" sz="2400" dirty="0"/>
              <a:t>Investing in skills of the future including those of our economic growth sectors: life sciences, advanced engineering and manufacturing, creative, smart construction, </a:t>
            </a:r>
            <a:r>
              <a:rPr lang="en-GB" sz="2400" dirty="0" err="1"/>
              <a:t>agri</a:t>
            </a:r>
            <a:r>
              <a:rPr lang="en-GB" sz="2400" dirty="0"/>
              <a:t>-tech and our knowledge and digital based assets. Supporting those major employment sectors most affected by the pandemic such as our health and social care sector as well our visitor economy including hospitality, high-street retail, leisure, travel and the arts in alignment with national support programmes</a:t>
            </a:r>
          </a:p>
        </p:txBody>
      </p:sp>
    </p:spTree>
    <p:extLst>
      <p:ext uri="{BB962C8B-B14F-4D97-AF65-F5344CB8AC3E}">
        <p14:creationId xmlns:p14="http://schemas.microsoft.com/office/powerpoint/2010/main" val="1050829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52820-8B6D-4661-AD06-F0AED326EB88}"/>
              </a:ext>
            </a:extLst>
          </p:cNvPr>
          <p:cNvSpPr>
            <a:spLocks noGrp="1"/>
          </p:cNvSpPr>
          <p:nvPr>
            <p:ph type="title"/>
          </p:nvPr>
        </p:nvSpPr>
        <p:spPr>
          <a:xfrm>
            <a:off x="838200" y="365125"/>
            <a:ext cx="10515600" cy="1729146"/>
          </a:xfrm>
        </p:spPr>
        <p:txBody>
          <a:bodyPr>
            <a:normAutofit fontScale="90000"/>
          </a:bodyPr>
          <a:lstStyle/>
          <a:p>
            <a:r>
              <a:rPr lang="en-GB" b="1" dirty="0"/>
              <a:t>Placemaking, seizing the opportunities of Hertfordshire’s business assets together with the proximity to London and other key economic areas</a:t>
            </a:r>
          </a:p>
        </p:txBody>
      </p:sp>
      <p:pic>
        <p:nvPicPr>
          <p:cNvPr id="4" name="Content Placeholder 3">
            <a:extLst>
              <a:ext uri="{FF2B5EF4-FFF2-40B4-BE49-F238E27FC236}">
                <a16:creationId xmlns:a16="http://schemas.microsoft.com/office/drawing/2014/main" id="{02181781-383B-47D2-83EC-FA5AC52E35D9}"/>
              </a:ext>
            </a:extLst>
          </p:cNvPr>
          <p:cNvPicPr>
            <a:picLocks noGrp="1" noChangeAspect="1"/>
          </p:cNvPicPr>
          <p:nvPr>
            <p:ph idx="1"/>
          </p:nvPr>
        </p:nvPicPr>
        <p:blipFill>
          <a:blip r:embed="rId3"/>
          <a:stretch>
            <a:fillRect/>
          </a:stretch>
        </p:blipFill>
        <p:spPr>
          <a:xfrm>
            <a:off x="9267692" y="4374932"/>
            <a:ext cx="1850135" cy="2117943"/>
          </a:xfrm>
          <a:prstGeom prst="rect">
            <a:avLst/>
          </a:prstGeom>
        </p:spPr>
      </p:pic>
      <p:sp>
        <p:nvSpPr>
          <p:cNvPr id="5" name="Rectangle 4">
            <a:extLst>
              <a:ext uri="{FF2B5EF4-FFF2-40B4-BE49-F238E27FC236}">
                <a16:creationId xmlns:a16="http://schemas.microsoft.com/office/drawing/2014/main" id="{69812C7B-2348-4C1D-9FA7-4626ADFC4CA3}"/>
              </a:ext>
            </a:extLst>
          </p:cNvPr>
          <p:cNvSpPr/>
          <p:nvPr/>
        </p:nvSpPr>
        <p:spPr>
          <a:xfrm>
            <a:off x="838200" y="2621978"/>
            <a:ext cx="9795387" cy="1631216"/>
          </a:xfrm>
          <a:prstGeom prst="rect">
            <a:avLst/>
          </a:prstGeom>
        </p:spPr>
        <p:txBody>
          <a:bodyPr wrap="square">
            <a:spAutoFit/>
          </a:bodyPr>
          <a:lstStyle/>
          <a:p>
            <a:r>
              <a:rPr lang="en-GB" sz="2000" dirty="0"/>
              <a:t>Hertfordshire is at the core of the UK’s science, research and innovation hub and sits at the heart of the UK’s Golden Research Triangle of London- Cambridge- Oxford, an economic area renowned as an engine of growth. Government has ambitious plan to unleash the economic and cultural potential of the Oxford-Cambridge Arc, to transform it into one of the world’s premier growth corridors and a world-leader in sustainability. </a:t>
            </a:r>
          </a:p>
        </p:txBody>
      </p:sp>
      <p:sp>
        <p:nvSpPr>
          <p:cNvPr id="6" name="Rectangle 5">
            <a:extLst>
              <a:ext uri="{FF2B5EF4-FFF2-40B4-BE49-F238E27FC236}">
                <a16:creationId xmlns:a16="http://schemas.microsoft.com/office/drawing/2014/main" id="{FDA8377E-AA1B-42BA-9357-E633F4677542}"/>
              </a:ext>
            </a:extLst>
          </p:cNvPr>
          <p:cNvSpPr/>
          <p:nvPr/>
        </p:nvSpPr>
        <p:spPr>
          <a:xfrm>
            <a:off x="2122933" y="4553883"/>
            <a:ext cx="6096000" cy="1631216"/>
          </a:xfrm>
          <a:prstGeom prst="rect">
            <a:avLst/>
          </a:prstGeom>
        </p:spPr>
        <p:txBody>
          <a:bodyPr>
            <a:spAutoFit/>
          </a:bodyPr>
          <a:lstStyle/>
          <a:p>
            <a:r>
              <a:rPr lang="en-GB" sz="2000" dirty="0"/>
              <a:t>Our overarching ambition is to explore the opportunities of a place-based approach, levelling up outcomes in skills and employment and ensuring our residents are aware of the employment opportunities in Hertfordshire</a:t>
            </a:r>
          </a:p>
        </p:txBody>
      </p:sp>
    </p:spTree>
    <p:extLst>
      <p:ext uri="{BB962C8B-B14F-4D97-AF65-F5344CB8AC3E}">
        <p14:creationId xmlns:p14="http://schemas.microsoft.com/office/powerpoint/2010/main" val="3321084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84E7-FDF7-4D8B-BB7B-C315844FD9D8}"/>
              </a:ext>
            </a:extLst>
          </p:cNvPr>
          <p:cNvSpPr>
            <a:spLocks noGrp="1"/>
          </p:cNvSpPr>
          <p:nvPr>
            <p:ph type="title"/>
          </p:nvPr>
        </p:nvSpPr>
        <p:spPr>
          <a:xfrm>
            <a:off x="841248" y="548640"/>
            <a:ext cx="4110896" cy="5431536"/>
          </a:xfrm>
        </p:spPr>
        <p:txBody>
          <a:bodyPr>
            <a:normAutofit/>
          </a:bodyPr>
          <a:lstStyle/>
          <a:p>
            <a:r>
              <a:rPr lang="en-GB" sz="5000" b="1" dirty="0"/>
              <a:t>As </a:t>
            </a:r>
            <a:r>
              <a:rPr lang="en-GB" sz="5000" b="1" dirty="0" smtClean="0"/>
              <a:t>stakeholders</a:t>
            </a:r>
            <a:br>
              <a:rPr lang="en-GB" sz="5000" b="1" dirty="0" smtClean="0"/>
            </a:br>
            <a:r>
              <a:rPr lang="en-GB" sz="5000" b="1" dirty="0" smtClean="0"/>
              <a:t>in careers education</a:t>
            </a:r>
            <a:endParaRPr lang="en-GB" sz="5000" b="1" dirty="0"/>
          </a:p>
        </p:txBody>
      </p:sp>
      <p:sp>
        <p:nvSpPr>
          <p:cNvPr id="3" name="Content Placeholder 2">
            <a:extLst>
              <a:ext uri="{FF2B5EF4-FFF2-40B4-BE49-F238E27FC236}">
                <a16:creationId xmlns:a16="http://schemas.microsoft.com/office/drawing/2014/main" id="{FFDC8954-ACAD-438F-B9B4-C029BA8711B8}"/>
              </a:ext>
            </a:extLst>
          </p:cNvPr>
          <p:cNvSpPr>
            <a:spLocks noGrp="1"/>
          </p:cNvSpPr>
          <p:nvPr>
            <p:ph idx="1"/>
          </p:nvPr>
        </p:nvSpPr>
        <p:spPr>
          <a:xfrm>
            <a:off x="5126418" y="552091"/>
            <a:ext cx="6224335" cy="5431536"/>
          </a:xfrm>
        </p:spPr>
        <p:txBody>
          <a:bodyPr anchor="ctr">
            <a:normAutofit/>
          </a:bodyPr>
          <a:lstStyle/>
          <a:p>
            <a:pPr marL="0" indent="0">
              <a:buNone/>
            </a:pPr>
            <a:r>
              <a:rPr lang="en-GB" sz="2400" dirty="0"/>
              <a:t>O</a:t>
            </a:r>
            <a:r>
              <a:rPr lang="en-GB" sz="2400" dirty="0" smtClean="0"/>
              <a:t>rganisations </a:t>
            </a:r>
            <a:r>
              <a:rPr lang="en-GB" sz="2400" dirty="0"/>
              <a:t>across Hertfordshire continue to be encouraged to refer to this strategy and reflect it in their own plans knowing that collectively we will be working towards the same strategic aims. </a:t>
            </a:r>
          </a:p>
          <a:p>
            <a:endParaRPr lang="en-GB" sz="2200" dirty="0"/>
          </a:p>
        </p:txBody>
      </p:sp>
    </p:spTree>
    <p:extLst>
      <p:ext uri="{BB962C8B-B14F-4D97-AF65-F5344CB8AC3E}">
        <p14:creationId xmlns:p14="http://schemas.microsoft.com/office/powerpoint/2010/main" val="130226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9227F-69B0-42F3-BEB8-017D4516788F}"/>
              </a:ext>
            </a:extLst>
          </p:cNvPr>
          <p:cNvPicPr>
            <a:picLocks noChangeAspect="1"/>
          </p:cNvPicPr>
          <p:nvPr/>
        </p:nvPicPr>
        <p:blipFill>
          <a:blip r:embed="rId2"/>
          <a:stretch>
            <a:fillRect/>
          </a:stretch>
        </p:blipFill>
        <p:spPr>
          <a:xfrm>
            <a:off x="497947" y="491356"/>
            <a:ext cx="10370195" cy="3633531"/>
          </a:xfrm>
          <a:prstGeom prst="rect">
            <a:avLst/>
          </a:prstGeom>
        </p:spPr>
      </p:pic>
      <p:sp>
        <p:nvSpPr>
          <p:cNvPr id="4" name="Rectangle 3">
            <a:extLst>
              <a:ext uri="{FF2B5EF4-FFF2-40B4-BE49-F238E27FC236}">
                <a16:creationId xmlns:a16="http://schemas.microsoft.com/office/drawing/2014/main" id="{1C834FE3-FF68-4F7F-92C4-AED31C5ABE1F}"/>
              </a:ext>
            </a:extLst>
          </p:cNvPr>
          <p:cNvSpPr/>
          <p:nvPr/>
        </p:nvSpPr>
        <p:spPr>
          <a:xfrm>
            <a:off x="1202435" y="4149722"/>
            <a:ext cx="5256888" cy="369332"/>
          </a:xfrm>
          <a:prstGeom prst="rect">
            <a:avLst/>
          </a:prstGeom>
        </p:spPr>
        <p:txBody>
          <a:bodyPr wrap="none">
            <a:spAutoFit/>
          </a:bodyPr>
          <a:lstStyle/>
          <a:p>
            <a:r>
              <a:rPr lang="en-GB" dirty="0">
                <a:hlinkClick r:id="rId3"/>
              </a:rPr>
              <a:t>Hertfordshire Skills and Employment Strategy 2021-24</a:t>
            </a:r>
            <a:endParaRPr lang="en-GB" dirty="0"/>
          </a:p>
        </p:txBody>
      </p:sp>
      <p:sp>
        <p:nvSpPr>
          <p:cNvPr id="5" name="Rectangle 4">
            <a:extLst>
              <a:ext uri="{FF2B5EF4-FFF2-40B4-BE49-F238E27FC236}">
                <a16:creationId xmlns:a16="http://schemas.microsoft.com/office/drawing/2014/main" id="{86CF8056-2B1A-4A7C-A637-5DFAA23FFCC3}"/>
              </a:ext>
            </a:extLst>
          </p:cNvPr>
          <p:cNvSpPr/>
          <p:nvPr/>
        </p:nvSpPr>
        <p:spPr>
          <a:xfrm>
            <a:off x="1202435" y="4519054"/>
            <a:ext cx="5507533" cy="369332"/>
          </a:xfrm>
          <a:prstGeom prst="rect">
            <a:avLst/>
          </a:prstGeom>
        </p:spPr>
        <p:txBody>
          <a:bodyPr wrap="none">
            <a:spAutoFit/>
          </a:bodyPr>
          <a:lstStyle/>
          <a:p>
            <a:r>
              <a:rPr lang="en-GB" dirty="0">
                <a:hlinkClick r:id="rId4"/>
              </a:rPr>
              <a:t>Hertfordshire Opportunities Portal (HOP) (hopinto.co.uk)</a:t>
            </a:r>
            <a:endParaRPr lang="en-GB" dirty="0"/>
          </a:p>
        </p:txBody>
      </p:sp>
      <p:sp>
        <p:nvSpPr>
          <p:cNvPr id="6" name="Rectangle 5">
            <a:extLst>
              <a:ext uri="{FF2B5EF4-FFF2-40B4-BE49-F238E27FC236}">
                <a16:creationId xmlns:a16="http://schemas.microsoft.com/office/drawing/2014/main" id="{A1ED1321-BC05-4A2E-A0DD-38D58A0CA216}"/>
              </a:ext>
            </a:extLst>
          </p:cNvPr>
          <p:cNvSpPr/>
          <p:nvPr/>
        </p:nvSpPr>
        <p:spPr>
          <a:xfrm>
            <a:off x="1202435" y="4987823"/>
            <a:ext cx="7145152" cy="369332"/>
          </a:xfrm>
          <a:prstGeom prst="rect">
            <a:avLst/>
          </a:prstGeom>
        </p:spPr>
        <p:txBody>
          <a:bodyPr wrap="square">
            <a:spAutoFit/>
          </a:bodyPr>
          <a:lstStyle/>
          <a:p>
            <a:r>
              <a:rPr lang="en-GB" dirty="0">
                <a:hlinkClick r:id="rId5"/>
              </a:rPr>
              <a:t>Hertfordshire Skills and Employment Dashboard | Hertfordshire LEP</a:t>
            </a:r>
            <a:endParaRPr lang="en-GB" dirty="0"/>
          </a:p>
        </p:txBody>
      </p:sp>
    </p:spTree>
    <p:extLst>
      <p:ext uri="{BB962C8B-B14F-4D97-AF65-F5344CB8AC3E}">
        <p14:creationId xmlns:p14="http://schemas.microsoft.com/office/powerpoint/2010/main" val="774461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HOP</a:t>
            </a:r>
            <a:endParaRPr lang="en-GB" dirty="0"/>
          </a:p>
        </p:txBody>
      </p:sp>
      <p:pic>
        <p:nvPicPr>
          <p:cNvPr id="4" name="Picture 3" descr="A picture containing graphical user interface&#10;&#10;Description automatically generated">
            <a:extLst>
              <a:ext uri="{FF2B5EF4-FFF2-40B4-BE49-F238E27FC236}">
                <a16:creationId xmlns:a16="http://schemas.microsoft.com/office/drawing/2014/main" id="{76A16B16-C2CC-4E9F-8ACA-B23C55DD86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6717" y="238250"/>
            <a:ext cx="2106439" cy="920525"/>
          </a:xfrm>
          <a:prstGeom prst="rect">
            <a:avLst/>
          </a:prstGeom>
        </p:spPr>
      </p:pic>
      <p:pic>
        <p:nvPicPr>
          <p:cNvPr id="5" name="Picture 4"/>
          <p:cNvPicPr>
            <a:picLocks noChangeAspect="1"/>
          </p:cNvPicPr>
          <p:nvPr/>
        </p:nvPicPr>
        <p:blipFill>
          <a:blip r:embed="rId3"/>
          <a:stretch>
            <a:fillRect/>
          </a:stretch>
        </p:blipFill>
        <p:spPr>
          <a:xfrm>
            <a:off x="139807" y="142858"/>
            <a:ext cx="2806844" cy="1111307"/>
          </a:xfrm>
          <a:prstGeom prst="rect">
            <a:avLst/>
          </a:prstGeom>
        </p:spPr>
      </p:pic>
      <p:pic>
        <p:nvPicPr>
          <p:cNvPr id="7" name="Picture 6"/>
          <p:cNvPicPr>
            <a:picLocks noChangeAspect="1"/>
          </p:cNvPicPr>
          <p:nvPr/>
        </p:nvPicPr>
        <p:blipFill>
          <a:blip r:embed="rId4"/>
          <a:stretch>
            <a:fillRect/>
          </a:stretch>
        </p:blipFill>
        <p:spPr>
          <a:xfrm>
            <a:off x="139807" y="142858"/>
            <a:ext cx="7534989" cy="6279158"/>
          </a:xfrm>
          <a:prstGeom prst="rect">
            <a:avLst/>
          </a:prstGeom>
        </p:spPr>
      </p:pic>
      <p:sp>
        <p:nvSpPr>
          <p:cNvPr id="8" name="TextBox 7"/>
          <p:cNvSpPr txBox="1"/>
          <p:nvPr/>
        </p:nvSpPr>
        <p:spPr>
          <a:xfrm>
            <a:off x="8116584" y="1736333"/>
            <a:ext cx="3102796" cy="646331"/>
          </a:xfrm>
          <a:prstGeom prst="rect">
            <a:avLst/>
          </a:prstGeom>
          <a:noFill/>
        </p:spPr>
        <p:txBody>
          <a:bodyPr wrap="square" rtlCol="0">
            <a:spAutoFit/>
          </a:bodyPr>
          <a:lstStyle/>
          <a:p>
            <a:r>
              <a:rPr lang="en-GB" dirty="0" smtClean="0"/>
              <a:t>Resources for Labour Market Information</a:t>
            </a:r>
            <a:endParaRPr lang="en-GB" dirty="0"/>
          </a:p>
        </p:txBody>
      </p:sp>
      <p:sp>
        <p:nvSpPr>
          <p:cNvPr id="9" name="Rectangle 8"/>
          <p:cNvSpPr/>
          <p:nvPr/>
        </p:nvSpPr>
        <p:spPr>
          <a:xfrm>
            <a:off x="8116584" y="2679255"/>
            <a:ext cx="2831096" cy="369332"/>
          </a:xfrm>
          <a:prstGeom prst="rect">
            <a:avLst/>
          </a:prstGeom>
        </p:spPr>
        <p:txBody>
          <a:bodyPr wrap="none">
            <a:spAutoFit/>
          </a:bodyPr>
          <a:lstStyle/>
          <a:p>
            <a:r>
              <a:rPr lang="en-GB" dirty="0"/>
              <a:t>https://www.hopinto.co.uk/</a:t>
            </a:r>
          </a:p>
        </p:txBody>
      </p:sp>
    </p:spTree>
    <p:extLst>
      <p:ext uri="{BB962C8B-B14F-4D97-AF65-F5344CB8AC3E}">
        <p14:creationId xmlns:p14="http://schemas.microsoft.com/office/powerpoint/2010/main" val="3747973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HOP</a:t>
            </a:r>
            <a:endParaRPr lang="en-GB" dirty="0"/>
          </a:p>
        </p:txBody>
      </p:sp>
      <p:pic>
        <p:nvPicPr>
          <p:cNvPr id="4" name="Picture 3" descr="A picture containing graphical user interface&#10;&#10;Description automatically generated">
            <a:extLst>
              <a:ext uri="{FF2B5EF4-FFF2-40B4-BE49-F238E27FC236}">
                <a16:creationId xmlns:a16="http://schemas.microsoft.com/office/drawing/2014/main" id="{76A16B16-C2CC-4E9F-8ACA-B23C55DD86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6717" y="238250"/>
            <a:ext cx="2106439" cy="920525"/>
          </a:xfrm>
          <a:prstGeom prst="rect">
            <a:avLst/>
          </a:prstGeom>
        </p:spPr>
      </p:pic>
      <p:pic>
        <p:nvPicPr>
          <p:cNvPr id="5" name="Picture 4"/>
          <p:cNvPicPr>
            <a:picLocks noChangeAspect="1"/>
          </p:cNvPicPr>
          <p:nvPr/>
        </p:nvPicPr>
        <p:blipFill>
          <a:blip r:embed="rId3"/>
          <a:stretch>
            <a:fillRect/>
          </a:stretch>
        </p:blipFill>
        <p:spPr>
          <a:xfrm>
            <a:off x="139807" y="142858"/>
            <a:ext cx="2806844" cy="1111307"/>
          </a:xfrm>
          <a:prstGeom prst="rect">
            <a:avLst/>
          </a:prstGeom>
        </p:spPr>
      </p:pic>
      <p:pic>
        <p:nvPicPr>
          <p:cNvPr id="3" name="Picture 2"/>
          <p:cNvPicPr>
            <a:picLocks noChangeAspect="1"/>
          </p:cNvPicPr>
          <p:nvPr/>
        </p:nvPicPr>
        <p:blipFill>
          <a:blip r:embed="rId4"/>
          <a:stretch>
            <a:fillRect/>
          </a:stretch>
        </p:blipFill>
        <p:spPr>
          <a:xfrm>
            <a:off x="0" y="142858"/>
            <a:ext cx="9722350" cy="5473981"/>
          </a:xfrm>
          <a:prstGeom prst="rect">
            <a:avLst/>
          </a:prstGeom>
        </p:spPr>
      </p:pic>
    </p:spTree>
    <p:extLst>
      <p:ext uri="{BB962C8B-B14F-4D97-AF65-F5344CB8AC3E}">
        <p14:creationId xmlns:p14="http://schemas.microsoft.com/office/powerpoint/2010/main" val="2465613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6" name="Rectangle 5"/>
          <p:cNvSpPr/>
          <p:nvPr/>
        </p:nvSpPr>
        <p:spPr>
          <a:xfrm>
            <a:off x="8415130" y="1457738"/>
            <a:ext cx="3657599" cy="1138773"/>
          </a:xfrm>
          <a:prstGeom prst="rect">
            <a:avLst/>
          </a:prstGeom>
        </p:spPr>
        <p:txBody>
          <a:bodyPr wrap="square">
            <a:spAutoFit/>
          </a:bodyPr>
          <a:lstStyle/>
          <a:p>
            <a:r>
              <a:rPr lang="en-GB" sz="1600" dirty="0" smtClean="0">
                <a:hlinkClick r:id="rId3"/>
              </a:rPr>
              <a:t>https</a:t>
            </a:r>
            <a:r>
              <a:rPr lang="en-GB" sz="1600" dirty="0">
                <a:hlinkClick r:id="rId3"/>
              </a:rPr>
              <a:t>://</a:t>
            </a:r>
            <a:r>
              <a:rPr lang="en-GB" sz="1600" dirty="0" smtClean="0">
                <a:hlinkClick r:id="rId3"/>
              </a:rPr>
              <a:t>www.youtube.com/watch?v=qxEnwYjtk5w</a:t>
            </a:r>
            <a:endParaRPr lang="en-GB" sz="1600" dirty="0" smtClean="0"/>
          </a:p>
          <a:p>
            <a:endParaRPr lang="en-GB" dirty="0"/>
          </a:p>
          <a:p>
            <a:endParaRPr lang="en-GB" dirty="0"/>
          </a:p>
        </p:txBody>
      </p:sp>
      <p:pic>
        <p:nvPicPr>
          <p:cNvPr id="8" name="Picture 7"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265" y="274518"/>
            <a:ext cx="2023447" cy="884257"/>
          </a:xfrm>
          <a:prstGeom prst="rect">
            <a:avLst/>
          </a:prstGeom>
        </p:spPr>
      </p:pic>
      <p:pic>
        <p:nvPicPr>
          <p:cNvPr id="9" name="Picture 8">
            <a:extLst>
              <a:ext uri="{FF2B5EF4-FFF2-40B4-BE49-F238E27FC236}">
                <a16:creationId xmlns:a16="http://schemas.microsoft.com/office/drawing/2014/main" id="{0C0C76C0-A0CB-4446-A0F8-7504CBC05F79}"/>
              </a:ext>
            </a:extLst>
          </p:cNvPr>
          <p:cNvPicPr>
            <a:picLocks noChangeAspect="1"/>
          </p:cNvPicPr>
          <p:nvPr/>
        </p:nvPicPr>
        <p:blipFill>
          <a:blip r:embed="rId5"/>
          <a:stretch>
            <a:fillRect/>
          </a:stretch>
        </p:blipFill>
        <p:spPr>
          <a:xfrm>
            <a:off x="2048254" y="6057064"/>
            <a:ext cx="2554567" cy="800936"/>
          </a:xfrm>
          <a:prstGeom prst="rect">
            <a:avLst/>
          </a:prstGeom>
        </p:spPr>
      </p:pic>
      <p:pic>
        <p:nvPicPr>
          <p:cNvPr id="4" name="Picture 3">
            <a:hlinkClick r:id="rId6"/>
          </p:cNvPr>
          <p:cNvPicPr>
            <a:picLocks noChangeAspect="1"/>
          </p:cNvPicPr>
          <p:nvPr/>
        </p:nvPicPr>
        <p:blipFill>
          <a:blip r:embed="rId7"/>
          <a:stretch>
            <a:fillRect/>
          </a:stretch>
        </p:blipFill>
        <p:spPr>
          <a:xfrm>
            <a:off x="55443" y="392575"/>
            <a:ext cx="6216970" cy="5753396"/>
          </a:xfrm>
          <a:prstGeom prst="rect">
            <a:avLst/>
          </a:prstGeom>
        </p:spPr>
      </p:pic>
      <p:sp>
        <p:nvSpPr>
          <p:cNvPr id="5" name="TextBox 4"/>
          <p:cNvSpPr txBox="1"/>
          <p:nvPr/>
        </p:nvSpPr>
        <p:spPr>
          <a:xfrm>
            <a:off x="6544638" y="1633591"/>
            <a:ext cx="5276074" cy="369332"/>
          </a:xfrm>
          <a:prstGeom prst="rect">
            <a:avLst/>
          </a:prstGeom>
          <a:noFill/>
        </p:spPr>
        <p:txBody>
          <a:bodyPr wrap="square" rtlCol="0">
            <a:spAutoFit/>
          </a:bodyPr>
          <a:lstStyle/>
          <a:p>
            <a:r>
              <a:rPr lang="en-GB" dirty="0"/>
              <a:t>HOP LMI Video https://youtu.be/qxEnwYjtk5w</a:t>
            </a:r>
          </a:p>
        </p:txBody>
      </p:sp>
    </p:spTree>
    <p:extLst>
      <p:ext uri="{BB962C8B-B14F-4D97-AF65-F5344CB8AC3E}">
        <p14:creationId xmlns:p14="http://schemas.microsoft.com/office/powerpoint/2010/main" val="3679273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99FE-F2DF-4319-9A5B-EE1D419D9535}"/>
              </a:ext>
            </a:extLst>
          </p:cNvPr>
          <p:cNvSpPr>
            <a:spLocks noGrp="1"/>
          </p:cNvSpPr>
          <p:nvPr>
            <p:ph type="title"/>
          </p:nvPr>
        </p:nvSpPr>
        <p:spPr/>
        <p:txBody>
          <a:bodyPr/>
          <a:lstStyle/>
          <a:p>
            <a:r>
              <a:rPr lang="en-GB" dirty="0" smtClean="0"/>
              <a:t>Making use of LMI </a:t>
            </a:r>
            <a:r>
              <a:rPr lang="en-GB" dirty="0"/>
              <a:t>has never been more important</a:t>
            </a:r>
          </a:p>
        </p:txBody>
      </p:sp>
      <p:sp>
        <p:nvSpPr>
          <p:cNvPr id="3" name="Rectangle 2">
            <a:extLst>
              <a:ext uri="{FF2B5EF4-FFF2-40B4-BE49-F238E27FC236}">
                <a16:creationId xmlns:a16="http://schemas.microsoft.com/office/drawing/2014/main" id="{FD63FD06-2C5C-4311-AE4E-017BF2740A2D}"/>
              </a:ext>
            </a:extLst>
          </p:cNvPr>
          <p:cNvSpPr/>
          <p:nvPr/>
        </p:nvSpPr>
        <p:spPr>
          <a:xfrm>
            <a:off x="121365" y="1476322"/>
            <a:ext cx="7885209" cy="369332"/>
          </a:xfrm>
          <a:prstGeom prst="rect">
            <a:avLst/>
          </a:prstGeom>
        </p:spPr>
        <p:txBody>
          <a:bodyPr wrap="square">
            <a:spAutoFit/>
          </a:bodyPr>
          <a:lstStyle/>
          <a:p>
            <a:endParaRPr lang="en-GB" b="1" dirty="0"/>
          </a:p>
        </p:txBody>
      </p:sp>
      <p:pic>
        <p:nvPicPr>
          <p:cNvPr id="8" name="Picture 7" descr="A picture containing graphical user interface&#10;&#10;Description automatically generated">
            <a:extLst>
              <a:ext uri="{FF2B5EF4-FFF2-40B4-BE49-F238E27FC236}">
                <a16:creationId xmlns:a16="http://schemas.microsoft.com/office/drawing/2014/main" id="{85B1BBF3-0F02-4FF9-B294-6650382B5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008" y="148065"/>
            <a:ext cx="2312811" cy="1010710"/>
          </a:xfrm>
          <a:prstGeom prst="rect">
            <a:avLst/>
          </a:prstGeom>
        </p:spPr>
      </p:pic>
      <p:sp>
        <p:nvSpPr>
          <p:cNvPr id="5" name="Rectangle 1"/>
          <p:cNvSpPr>
            <a:spLocks noChangeArrowheads="1"/>
          </p:cNvSpPr>
          <p:nvPr/>
        </p:nvSpPr>
        <p:spPr bwMode="auto">
          <a:xfrm>
            <a:off x="465818" y="3395890"/>
            <a:ext cx="8452152" cy="94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9" name="TextBox 8"/>
          <p:cNvSpPr txBox="1"/>
          <p:nvPr/>
        </p:nvSpPr>
        <p:spPr>
          <a:xfrm>
            <a:off x="121366" y="1476322"/>
            <a:ext cx="7409592" cy="5786199"/>
          </a:xfrm>
          <a:prstGeom prst="rect">
            <a:avLst/>
          </a:prstGeom>
          <a:noFill/>
        </p:spPr>
        <p:txBody>
          <a:bodyPr wrap="square" rtlCol="0">
            <a:spAutoFit/>
          </a:bodyPr>
          <a:lstStyle/>
          <a:p>
            <a:pPr marL="342900" indent="-342900">
              <a:buFont typeface="Arial" panose="020B0604020202020204" pitchFamily="34" charset="0"/>
              <a:buChar char="•"/>
            </a:pPr>
            <a:r>
              <a:rPr lang="en-GB" dirty="0"/>
              <a:t>Labour market information is particularly useful for schools, colleges and universities. This can help students to better understand the labour market, career options and the demands of the local economy. Teachers can use these insights to plan curriculums which meet student career requirements to enhance future employability for young people.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LMI enables students to consider all aspects of employment with relations to the economy and how it operates. </a:t>
            </a:r>
            <a:r>
              <a:rPr lang="en-GB" dirty="0" err="1"/>
              <a:t>Careermap</a:t>
            </a:r>
            <a:r>
              <a:rPr lang="en-GB" dirty="0"/>
              <a:t> recently partnered with Education and Employers to release a study which highlighted the disconnection between young people’s career goals and the jobs available in the UK. It was reported that young people who had access to labour market information made career goals which were better connected to the UK job market.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LMI is a group of information which relates to industries and sectors. It includes the number of jobs available, salaries, projected industry growth, educational levels required for the occupation, number of job openings and workforce demographics. The </a:t>
            </a:r>
            <a:r>
              <a:rPr lang="en-GB" dirty="0" err="1" smtClean="0"/>
              <a:t>Careerometer</a:t>
            </a:r>
            <a:r>
              <a:rPr lang="en-GB" dirty="0" smtClean="0"/>
              <a:t> widget </a:t>
            </a:r>
            <a:r>
              <a:rPr lang="en-GB" dirty="0"/>
              <a:t>is an extremely useful tool for LMI.</a:t>
            </a:r>
          </a:p>
          <a:p>
            <a:pPr marL="342900" indent="-342900">
              <a:buFont typeface="Arial" panose="020B0604020202020204" pitchFamily="34" charset="0"/>
              <a:buChar char="•"/>
            </a:pPr>
            <a:endParaRPr lang="en-GB" sz="2800" dirty="0"/>
          </a:p>
        </p:txBody>
      </p:sp>
      <p:sp>
        <p:nvSpPr>
          <p:cNvPr id="4" name="Rectangle 3"/>
          <p:cNvSpPr/>
          <p:nvPr/>
        </p:nvSpPr>
        <p:spPr>
          <a:xfrm>
            <a:off x="8006574" y="6182743"/>
            <a:ext cx="3930435" cy="369332"/>
          </a:xfrm>
          <a:prstGeom prst="rect">
            <a:avLst/>
          </a:prstGeom>
        </p:spPr>
        <p:txBody>
          <a:bodyPr wrap="none">
            <a:spAutoFit/>
          </a:bodyPr>
          <a:lstStyle/>
          <a:p>
            <a:r>
              <a:rPr lang="en-GB" u="sng" dirty="0"/>
              <a:t>https://careermap.co.uk/careerometer/</a:t>
            </a:r>
          </a:p>
        </p:txBody>
      </p:sp>
      <p:pic>
        <p:nvPicPr>
          <p:cNvPr id="6" name="Picture 5">
            <a:hlinkClick r:id="rId4"/>
          </p:cNvPr>
          <p:cNvPicPr>
            <a:picLocks noChangeAspect="1"/>
          </p:cNvPicPr>
          <p:nvPr/>
        </p:nvPicPr>
        <p:blipFill rotWithShape="1">
          <a:blip r:embed="rId5"/>
          <a:srcRect r="28925" b="1855"/>
          <a:stretch/>
        </p:blipFill>
        <p:spPr>
          <a:xfrm>
            <a:off x="7623759" y="1995505"/>
            <a:ext cx="4444952" cy="3743406"/>
          </a:xfrm>
          <a:prstGeom prst="rect">
            <a:avLst/>
          </a:prstGeom>
        </p:spPr>
      </p:pic>
    </p:spTree>
    <p:extLst>
      <p:ext uri="{BB962C8B-B14F-4D97-AF65-F5344CB8AC3E}">
        <p14:creationId xmlns:p14="http://schemas.microsoft.com/office/powerpoint/2010/main" val="2205855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Helping to Achieve Benchmark 2 – </a:t>
            </a:r>
            <a:br>
              <a:rPr lang="en-GB" dirty="0" smtClean="0"/>
            </a:br>
            <a:r>
              <a:rPr lang="en-GB" dirty="0" smtClean="0"/>
              <a:t>LOCAL LABOUR MARKET  infographics</a:t>
            </a:r>
            <a:endParaRPr lang="en-GB" dirty="0"/>
          </a:p>
        </p:txBody>
      </p:sp>
      <p:sp>
        <p:nvSpPr>
          <p:cNvPr id="6" name="Rectangle 5"/>
          <p:cNvSpPr/>
          <p:nvPr/>
        </p:nvSpPr>
        <p:spPr>
          <a:xfrm>
            <a:off x="8415130" y="1457738"/>
            <a:ext cx="3657599" cy="5293757"/>
          </a:xfrm>
          <a:prstGeom prst="rect">
            <a:avLst/>
          </a:prstGeom>
        </p:spPr>
        <p:txBody>
          <a:bodyPr wrap="square">
            <a:spAutoFit/>
          </a:bodyPr>
          <a:lstStyle/>
          <a:p>
            <a:r>
              <a:rPr lang="en-GB" dirty="0"/>
              <a:t>Created for schools </a:t>
            </a:r>
            <a:r>
              <a:rPr lang="en-GB" dirty="0" smtClean="0"/>
              <a:t>to </a:t>
            </a:r>
            <a:r>
              <a:rPr lang="en-GB" dirty="0"/>
              <a:t>provide picture of district employment stats..</a:t>
            </a:r>
          </a:p>
          <a:p>
            <a:endParaRPr lang="en-GB" dirty="0"/>
          </a:p>
          <a:p>
            <a:r>
              <a:rPr lang="en-GB" dirty="0"/>
              <a:t>All 10 Hertfordshire district posters available at </a:t>
            </a:r>
            <a:r>
              <a:rPr lang="en-GB" dirty="0" smtClean="0"/>
              <a:t>HOP </a:t>
            </a:r>
            <a:r>
              <a:rPr lang="en-GB" dirty="0"/>
              <a:t>website…</a:t>
            </a:r>
          </a:p>
          <a:p>
            <a:endParaRPr lang="en-GB" dirty="0"/>
          </a:p>
          <a:p>
            <a:r>
              <a:rPr lang="en-GB" dirty="0">
                <a:hlinkClick r:id="rId3"/>
              </a:rPr>
              <a:t>https://www.hopinto.co.uk/questions/labour-market-information</a:t>
            </a:r>
            <a:r>
              <a:rPr lang="en-GB" dirty="0" smtClean="0">
                <a:hlinkClick r:id="rId3"/>
              </a:rPr>
              <a:t>/</a:t>
            </a:r>
            <a:endParaRPr lang="en-GB" dirty="0" smtClean="0"/>
          </a:p>
          <a:p>
            <a:endParaRPr lang="en-GB" dirty="0"/>
          </a:p>
          <a:p>
            <a:r>
              <a:rPr lang="en-GB" dirty="0"/>
              <a:t>Could be used on website (GB1 and GB2) or as part of a PSHE programme (GB4</a:t>
            </a:r>
            <a:r>
              <a:rPr lang="en-GB" dirty="0" smtClean="0"/>
              <a:t>)</a:t>
            </a:r>
          </a:p>
          <a:p>
            <a:endParaRPr lang="en-GB" dirty="0"/>
          </a:p>
          <a:p>
            <a:r>
              <a:rPr lang="en-GB" dirty="0" smtClean="0"/>
              <a:t>Hertfordshire LMI Infographic video:</a:t>
            </a:r>
          </a:p>
          <a:p>
            <a:r>
              <a:rPr lang="en-GB" dirty="0"/>
              <a:t>https://youtu.be/qxEnwYjtk5w</a:t>
            </a:r>
          </a:p>
          <a:p>
            <a:r>
              <a:rPr lang="en-GB" sz="1600" dirty="0">
                <a:hlinkClick r:id="rId4"/>
              </a:rPr>
              <a:t>https://</a:t>
            </a:r>
            <a:r>
              <a:rPr lang="en-GB" sz="1600" dirty="0" smtClean="0">
                <a:hlinkClick r:id="rId4"/>
              </a:rPr>
              <a:t>www.youtube.com/watch?v=qxEnwYjtk5w</a:t>
            </a:r>
            <a:endParaRPr lang="en-GB" sz="1600" dirty="0" smtClean="0"/>
          </a:p>
          <a:p>
            <a:endParaRPr lang="en-GB" dirty="0"/>
          </a:p>
          <a:p>
            <a:endParaRPr lang="en-GB"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65397"/>
            <a:ext cx="4234261" cy="298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7930" y="1365397"/>
            <a:ext cx="4267200" cy="298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682" y="4187361"/>
            <a:ext cx="3738895" cy="2670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4261" y="4353477"/>
            <a:ext cx="3502543" cy="243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7265" y="274518"/>
            <a:ext cx="2023447" cy="884257"/>
          </a:xfrm>
          <a:prstGeom prst="rect">
            <a:avLst/>
          </a:prstGeom>
        </p:spPr>
      </p:pic>
      <p:pic>
        <p:nvPicPr>
          <p:cNvPr id="9" name="Picture 8">
            <a:extLst>
              <a:ext uri="{FF2B5EF4-FFF2-40B4-BE49-F238E27FC236}">
                <a16:creationId xmlns:a16="http://schemas.microsoft.com/office/drawing/2014/main" id="{0C0C76C0-A0CB-4446-A0F8-7504CBC05F79}"/>
              </a:ext>
            </a:extLst>
          </p:cNvPr>
          <p:cNvPicPr>
            <a:picLocks noChangeAspect="1"/>
          </p:cNvPicPr>
          <p:nvPr/>
        </p:nvPicPr>
        <p:blipFill>
          <a:blip r:embed="rId10"/>
          <a:stretch>
            <a:fillRect/>
          </a:stretch>
        </p:blipFill>
        <p:spPr>
          <a:xfrm>
            <a:off x="8976901" y="3373095"/>
            <a:ext cx="2113353" cy="662602"/>
          </a:xfrm>
          <a:prstGeom prst="rect">
            <a:avLst/>
          </a:prstGeom>
        </p:spPr>
      </p:pic>
      <p:sp>
        <p:nvSpPr>
          <p:cNvPr id="3" name="Rectangle 2"/>
          <p:cNvSpPr/>
          <p:nvPr/>
        </p:nvSpPr>
        <p:spPr>
          <a:xfrm>
            <a:off x="7943252" y="6051611"/>
            <a:ext cx="4601354" cy="738664"/>
          </a:xfrm>
          <a:prstGeom prst="rect">
            <a:avLst/>
          </a:prstGeom>
        </p:spPr>
        <p:txBody>
          <a:bodyPr wrap="square">
            <a:spAutoFit/>
          </a:bodyPr>
          <a:lstStyle/>
          <a:p>
            <a:r>
              <a:rPr lang="en-GB" sz="1400" dirty="0"/>
              <a:t>HOP LMI section https://www.hopinto.co.uk/questions/labour-market-information/</a:t>
            </a:r>
          </a:p>
        </p:txBody>
      </p:sp>
    </p:spTree>
    <p:extLst>
      <p:ext uri="{BB962C8B-B14F-4D97-AF65-F5344CB8AC3E}">
        <p14:creationId xmlns:p14="http://schemas.microsoft.com/office/powerpoint/2010/main" val="4199565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Helping to Achieve Benchmark 2 – </a:t>
            </a:r>
            <a:br>
              <a:rPr lang="en-GB" dirty="0" smtClean="0"/>
            </a:br>
            <a:r>
              <a:rPr lang="en-GB" dirty="0" smtClean="0"/>
              <a:t>Hertfordshire Skills Framework</a:t>
            </a:r>
            <a:endParaRPr lang="en-GB" dirty="0"/>
          </a:p>
        </p:txBody>
      </p:sp>
      <p:sp>
        <p:nvSpPr>
          <p:cNvPr id="6" name="Rectangle 5"/>
          <p:cNvSpPr/>
          <p:nvPr/>
        </p:nvSpPr>
        <p:spPr>
          <a:xfrm>
            <a:off x="8415130" y="1457738"/>
            <a:ext cx="3657599" cy="2246769"/>
          </a:xfrm>
          <a:prstGeom prst="rect">
            <a:avLst/>
          </a:prstGeom>
        </p:spPr>
        <p:txBody>
          <a:bodyPr wrap="square">
            <a:spAutoFit/>
          </a:bodyPr>
          <a:lstStyle/>
          <a:p>
            <a:endParaRPr lang="en-GB" dirty="0"/>
          </a:p>
          <a:p>
            <a:r>
              <a:rPr lang="en-GB" dirty="0">
                <a:hlinkClick r:id="rId3"/>
              </a:rPr>
              <a:t>https://www.hopinto.co.uk/questions/labour-market-information</a:t>
            </a:r>
            <a:r>
              <a:rPr lang="en-GB" dirty="0" smtClean="0">
                <a:hlinkClick r:id="rId3"/>
              </a:rPr>
              <a:t>/</a:t>
            </a:r>
            <a:endParaRPr lang="en-GB" dirty="0" smtClean="0"/>
          </a:p>
          <a:p>
            <a:endParaRPr lang="en-GB" dirty="0"/>
          </a:p>
          <a:p>
            <a:r>
              <a:rPr lang="en-GB" sz="1600" dirty="0" smtClean="0">
                <a:hlinkClick r:id="rId4"/>
              </a:rPr>
              <a:t>https</a:t>
            </a:r>
            <a:r>
              <a:rPr lang="en-GB" sz="1600" dirty="0">
                <a:hlinkClick r:id="rId4"/>
              </a:rPr>
              <a:t>://</a:t>
            </a:r>
            <a:r>
              <a:rPr lang="en-GB" sz="1600" dirty="0" smtClean="0">
                <a:hlinkClick r:id="rId4"/>
              </a:rPr>
              <a:t>www.youtube.com/watch?v=qxEnwYjtk5w</a:t>
            </a:r>
            <a:endParaRPr lang="en-GB" sz="1600" dirty="0" smtClean="0"/>
          </a:p>
          <a:p>
            <a:endParaRPr lang="en-GB" dirty="0"/>
          </a:p>
          <a:p>
            <a:endParaRPr lang="en-GB" dirty="0"/>
          </a:p>
        </p:txBody>
      </p:sp>
      <p:pic>
        <p:nvPicPr>
          <p:cNvPr id="8" name="Picture 7"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7265" y="274518"/>
            <a:ext cx="2023447" cy="884257"/>
          </a:xfrm>
          <a:prstGeom prst="rect">
            <a:avLst/>
          </a:prstGeom>
        </p:spPr>
      </p:pic>
      <p:pic>
        <p:nvPicPr>
          <p:cNvPr id="9" name="Picture 8">
            <a:extLst>
              <a:ext uri="{FF2B5EF4-FFF2-40B4-BE49-F238E27FC236}">
                <a16:creationId xmlns:a16="http://schemas.microsoft.com/office/drawing/2014/main" id="{0C0C76C0-A0CB-4446-A0F8-7504CBC05F79}"/>
              </a:ext>
            </a:extLst>
          </p:cNvPr>
          <p:cNvPicPr>
            <a:picLocks noChangeAspect="1"/>
          </p:cNvPicPr>
          <p:nvPr/>
        </p:nvPicPr>
        <p:blipFill>
          <a:blip r:embed="rId6"/>
          <a:stretch>
            <a:fillRect/>
          </a:stretch>
        </p:blipFill>
        <p:spPr>
          <a:xfrm>
            <a:off x="5309026" y="429097"/>
            <a:ext cx="2113353" cy="662602"/>
          </a:xfrm>
          <a:prstGeom prst="rect">
            <a:avLst/>
          </a:prstGeom>
        </p:spPr>
      </p:pic>
      <p:pic>
        <p:nvPicPr>
          <p:cNvPr id="5" name="Picture 4"/>
          <p:cNvPicPr>
            <a:picLocks noChangeAspect="1"/>
          </p:cNvPicPr>
          <p:nvPr/>
        </p:nvPicPr>
        <p:blipFill>
          <a:blip r:embed="rId7"/>
          <a:stretch>
            <a:fillRect/>
          </a:stretch>
        </p:blipFill>
        <p:spPr>
          <a:xfrm>
            <a:off x="122363" y="1158775"/>
            <a:ext cx="4159464" cy="5581937"/>
          </a:xfrm>
          <a:prstGeom prst="rect">
            <a:avLst/>
          </a:prstGeom>
        </p:spPr>
      </p:pic>
      <p:sp>
        <p:nvSpPr>
          <p:cNvPr id="7" name="Rectangle 6"/>
          <p:cNvSpPr/>
          <p:nvPr/>
        </p:nvSpPr>
        <p:spPr>
          <a:xfrm>
            <a:off x="4640494" y="3058176"/>
            <a:ext cx="6096000" cy="646331"/>
          </a:xfrm>
          <a:prstGeom prst="rect">
            <a:avLst/>
          </a:prstGeom>
        </p:spPr>
        <p:txBody>
          <a:bodyPr>
            <a:spAutoFit/>
          </a:bodyPr>
          <a:lstStyle/>
          <a:p>
            <a:r>
              <a:rPr lang="en-GB" dirty="0"/>
              <a:t>https://www.hopinto.co.uk/explore-careers/resources/hertfordshire-skills-framework/</a:t>
            </a:r>
          </a:p>
        </p:txBody>
      </p:sp>
    </p:spTree>
    <p:extLst>
      <p:ext uri="{BB962C8B-B14F-4D97-AF65-F5344CB8AC3E}">
        <p14:creationId xmlns:p14="http://schemas.microsoft.com/office/powerpoint/2010/main" val="36407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HERTFORDSHIRE SKILLS FRAMEWORK</a:t>
            </a:r>
            <a:endParaRPr lang="en-GB" dirty="0"/>
          </a:p>
        </p:txBody>
      </p:sp>
      <p:sp>
        <p:nvSpPr>
          <p:cNvPr id="5" name="Content Placeholder 2"/>
          <p:cNvSpPr txBox="1">
            <a:spLocks/>
          </p:cNvSpPr>
          <p:nvPr/>
        </p:nvSpPr>
        <p:spPr>
          <a:xfrm>
            <a:off x="383221" y="1515581"/>
            <a:ext cx="8520057" cy="50549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400" b="1" dirty="0" smtClean="0"/>
              <a:t>Resources</a:t>
            </a:r>
          </a:p>
          <a:p>
            <a:pPr marL="0" indent="0">
              <a:buNone/>
            </a:pPr>
            <a:r>
              <a:rPr lang="en-GB" sz="2400" dirty="0" smtClean="0"/>
              <a:t>	</a:t>
            </a:r>
          </a:p>
          <a:p>
            <a:endParaRPr lang="en-GB" sz="2400" dirty="0" smtClean="0"/>
          </a:p>
          <a:p>
            <a:endParaRPr lang="en-GB" sz="2400" dirty="0" smtClean="0"/>
          </a:p>
          <a:p>
            <a:endParaRPr lang="en-GB" sz="2400" dirty="0" smtClean="0"/>
          </a:p>
          <a:p>
            <a:endParaRPr lang="en-GB" sz="2400" dirty="0" smtClean="0"/>
          </a:p>
          <a:p>
            <a:pPr marL="342900" indent="-342900"/>
            <a:endParaRPr lang="en-GB" sz="2400" b="1" dirty="0" smtClean="0"/>
          </a:p>
          <a:p>
            <a:pPr marL="342900" indent="-342900"/>
            <a:r>
              <a:rPr lang="en-GB" sz="2400" b="1" dirty="0" smtClean="0"/>
              <a:t>Good practice use of Hertfordshire Skills Framework</a:t>
            </a:r>
          </a:p>
          <a:p>
            <a:pPr marL="800051" lvl="2" indent="-342900"/>
            <a:r>
              <a:rPr lang="en-GB" sz="2400" dirty="0" smtClean="0"/>
              <a:t>Used in 6</a:t>
            </a:r>
            <a:r>
              <a:rPr lang="en-GB" sz="2400" baseline="30000" dirty="0" smtClean="0"/>
              <a:t>th</a:t>
            </a:r>
            <a:r>
              <a:rPr lang="en-GB" sz="2400" dirty="0" smtClean="0"/>
              <a:t> form handbooks</a:t>
            </a:r>
          </a:p>
          <a:p>
            <a:pPr marL="800051" lvl="2" indent="-342900"/>
            <a:r>
              <a:rPr lang="en-GB" sz="2400" dirty="0" smtClean="0"/>
              <a:t>Year 10 pre Work Experience Lesson</a:t>
            </a:r>
          </a:p>
          <a:p>
            <a:pPr marL="800051" lvl="2" indent="-342900"/>
            <a:r>
              <a:rPr lang="en-GB" sz="2400" dirty="0" smtClean="0"/>
              <a:t>Evaluation/benchmarking tool for students </a:t>
            </a:r>
          </a:p>
          <a:p>
            <a:pPr marL="285750" indent="-285750"/>
            <a:endParaRPr lang="en-GB" sz="2400" dirty="0" smtClean="0"/>
          </a:p>
          <a:p>
            <a:pPr marL="285750" indent="-285750"/>
            <a:endParaRPr lang="en-GB" sz="2400"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740" t="11024" r="38565" b="4427"/>
          <a:stretch/>
        </p:blipFill>
        <p:spPr bwMode="auto">
          <a:xfrm rot="20435104">
            <a:off x="2456765" y="1756859"/>
            <a:ext cx="1909664" cy="2677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39" t="10516" r="31839" b="4678"/>
          <a:stretch/>
        </p:blipFill>
        <p:spPr bwMode="auto">
          <a:xfrm>
            <a:off x="4757077" y="1515581"/>
            <a:ext cx="1912943" cy="2716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283" t="10713" r="31760" b="5464"/>
          <a:stretch/>
        </p:blipFill>
        <p:spPr bwMode="auto">
          <a:xfrm rot="1109087">
            <a:off x="7058965" y="1754034"/>
            <a:ext cx="1955202" cy="2771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8"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6992" y="217684"/>
            <a:ext cx="2153500" cy="941091"/>
          </a:xfrm>
          <a:prstGeom prst="rect">
            <a:avLst/>
          </a:prstGeom>
        </p:spPr>
      </p:pic>
    </p:spTree>
    <p:extLst>
      <p:ext uri="{BB962C8B-B14F-4D97-AF65-F5344CB8AC3E}">
        <p14:creationId xmlns:p14="http://schemas.microsoft.com/office/powerpoint/2010/main" val="90885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CC742-2FDE-4E89-ACF9-7EB5FB1E3990}"/>
              </a:ext>
            </a:extLst>
          </p:cNvPr>
          <p:cNvPicPr>
            <a:picLocks noChangeAspect="1"/>
          </p:cNvPicPr>
          <p:nvPr/>
        </p:nvPicPr>
        <p:blipFill>
          <a:blip r:embed="rId3"/>
          <a:stretch>
            <a:fillRect/>
          </a:stretch>
        </p:blipFill>
        <p:spPr>
          <a:xfrm>
            <a:off x="5256362" y="0"/>
            <a:ext cx="6935638" cy="6858000"/>
          </a:xfrm>
          <a:prstGeom prst="rect">
            <a:avLst/>
          </a:prstGeom>
        </p:spPr>
      </p:pic>
      <p:pic>
        <p:nvPicPr>
          <p:cNvPr id="4" name="Picture 3">
            <a:hlinkClick r:id="rId4"/>
            <a:extLst>
              <a:ext uri="{FF2B5EF4-FFF2-40B4-BE49-F238E27FC236}">
                <a16:creationId xmlns:a16="http://schemas.microsoft.com/office/drawing/2014/main" id="{D073DD85-4F56-4E93-B2FC-AD4611AE6336}"/>
              </a:ext>
            </a:extLst>
          </p:cNvPr>
          <p:cNvPicPr>
            <a:picLocks noChangeAspect="1"/>
          </p:cNvPicPr>
          <p:nvPr/>
        </p:nvPicPr>
        <p:blipFill>
          <a:blip r:embed="rId5"/>
          <a:stretch>
            <a:fillRect/>
          </a:stretch>
        </p:blipFill>
        <p:spPr>
          <a:xfrm>
            <a:off x="95373" y="258188"/>
            <a:ext cx="5160989" cy="2383412"/>
          </a:xfrm>
          <a:prstGeom prst="rect">
            <a:avLst/>
          </a:prstGeom>
        </p:spPr>
      </p:pic>
      <p:pic>
        <p:nvPicPr>
          <p:cNvPr id="5" name="Picture 4">
            <a:extLst>
              <a:ext uri="{FF2B5EF4-FFF2-40B4-BE49-F238E27FC236}">
                <a16:creationId xmlns:a16="http://schemas.microsoft.com/office/drawing/2014/main" id="{E0E22B17-8285-4E66-9590-D7E61DB47869}"/>
              </a:ext>
            </a:extLst>
          </p:cNvPr>
          <p:cNvPicPr>
            <a:picLocks noChangeAspect="1"/>
          </p:cNvPicPr>
          <p:nvPr/>
        </p:nvPicPr>
        <p:blipFill>
          <a:blip r:embed="rId6"/>
          <a:stretch>
            <a:fillRect/>
          </a:stretch>
        </p:blipFill>
        <p:spPr>
          <a:xfrm>
            <a:off x="291978" y="2774950"/>
            <a:ext cx="4767777" cy="3949700"/>
          </a:xfrm>
          <a:prstGeom prst="rect">
            <a:avLst/>
          </a:prstGeom>
        </p:spPr>
      </p:pic>
      <p:sp>
        <p:nvSpPr>
          <p:cNvPr id="2" name="Rectangle 1">
            <a:extLst>
              <a:ext uri="{FF2B5EF4-FFF2-40B4-BE49-F238E27FC236}">
                <a16:creationId xmlns:a16="http://schemas.microsoft.com/office/drawing/2014/main" id="{AAFAE26B-B64E-4C0C-804A-C007EF627DC6}"/>
              </a:ext>
            </a:extLst>
          </p:cNvPr>
          <p:cNvSpPr/>
          <p:nvPr/>
        </p:nvSpPr>
        <p:spPr>
          <a:xfrm>
            <a:off x="7832650" y="1126728"/>
            <a:ext cx="2906233" cy="646331"/>
          </a:xfrm>
          <a:prstGeom prst="rect">
            <a:avLst/>
          </a:prstGeom>
        </p:spPr>
        <p:txBody>
          <a:bodyPr wrap="square">
            <a:spAutoFit/>
          </a:bodyPr>
          <a:lstStyle/>
          <a:p>
            <a:r>
              <a:rPr lang="en-GB" sz="1200" dirty="0">
                <a:solidFill>
                  <a:srgbClr val="0070C0"/>
                </a:solidFill>
                <a:hlinkClick r:id="rId4">
                  <a:extLst>
                    <a:ext uri="{A12FA001-AC4F-418D-AE19-62706E023703}">
                      <ahyp:hlinkClr xmlns:ahyp="http://schemas.microsoft.com/office/drawing/2018/hyperlinkcolor" xmlns="" val="tx"/>
                    </a:ext>
                  </a:extLst>
                </a:hlinkClick>
              </a:rPr>
              <a:t>https://www.hopinto.co.uk/explore-careers/webinars/virtual-employer-encounters/</a:t>
            </a:r>
            <a:r>
              <a:rPr lang="en-GB" sz="1200" dirty="0">
                <a:solidFill>
                  <a:srgbClr val="0070C0"/>
                </a:solidFill>
              </a:rPr>
              <a:t> </a:t>
            </a:r>
          </a:p>
        </p:txBody>
      </p:sp>
      <p:sp>
        <p:nvSpPr>
          <p:cNvPr id="7" name="TextBox 6"/>
          <p:cNvSpPr txBox="1"/>
          <p:nvPr/>
        </p:nvSpPr>
        <p:spPr>
          <a:xfrm>
            <a:off x="2393879" y="258188"/>
            <a:ext cx="2547991" cy="646331"/>
          </a:xfrm>
          <a:prstGeom prst="rect">
            <a:avLst/>
          </a:prstGeom>
          <a:noFill/>
        </p:spPr>
        <p:txBody>
          <a:bodyPr wrap="square" rtlCol="0">
            <a:spAutoFit/>
          </a:bodyPr>
          <a:lstStyle/>
          <a:p>
            <a:r>
              <a:rPr lang="en-GB" dirty="0" smtClean="0"/>
              <a:t>Returning on </a:t>
            </a:r>
            <a:r>
              <a:rPr lang="en-GB" smtClean="0"/>
              <a:t>Thursdays 4.30pm </a:t>
            </a:r>
            <a:r>
              <a:rPr lang="en-GB" dirty="0" smtClean="0"/>
              <a:t>from October</a:t>
            </a:r>
            <a:endParaRPr lang="en-GB" dirty="0"/>
          </a:p>
        </p:txBody>
      </p:sp>
    </p:spTree>
    <p:extLst>
      <p:ext uri="{BB962C8B-B14F-4D97-AF65-F5344CB8AC3E}">
        <p14:creationId xmlns:p14="http://schemas.microsoft.com/office/powerpoint/2010/main" val="21328186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41CB-921E-4E35-AA1A-53A1F932CF00}"/>
              </a:ext>
            </a:extLst>
          </p:cNvPr>
          <p:cNvSpPr>
            <a:spLocks noGrp="1"/>
          </p:cNvSpPr>
          <p:nvPr>
            <p:ph type="title"/>
          </p:nvPr>
        </p:nvSpPr>
        <p:spPr>
          <a:xfrm>
            <a:off x="132245" y="392575"/>
            <a:ext cx="5817494" cy="766200"/>
          </a:xfrm>
        </p:spPr>
        <p:txBody>
          <a:bodyPr/>
          <a:lstStyle/>
          <a:p>
            <a:r>
              <a:rPr lang="en-GB" dirty="0" smtClean="0"/>
              <a:t>HOP Growth Sector Videos</a:t>
            </a:r>
            <a:endParaRPr lang="en-GB" dirty="0"/>
          </a:p>
        </p:txBody>
      </p:sp>
      <p:sp>
        <p:nvSpPr>
          <p:cNvPr id="5" name="Rectangle 1">
            <a:extLst>
              <a:ext uri="{FF2B5EF4-FFF2-40B4-BE49-F238E27FC236}">
                <a16:creationId xmlns:a16="http://schemas.microsoft.com/office/drawing/2014/main" id="{3B73BE7C-A197-4AF6-AD2A-0E509D856730}"/>
              </a:ext>
            </a:extLst>
          </p:cNvPr>
          <p:cNvSpPr>
            <a:spLocks noChangeArrowheads="1"/>
          </p:cNvSpPr>
          <p:nvPr/>
        </p:nvSpPr>
        <p:spPr bwMode="auto">
          <a:xfrm>
            <a:off x="169537" y="1369763"/>
            <a:ext cx="18236880" cy="49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6" name="Picture 5" descr="A picture containing graphical user interface&#10;&#10;Description automatically generated">
            <a:extLst>
              <a:ext uri="{FF2B5EF4-FFF2-40B4-BE49-F238E27FC236}">
                <a16:creationId xmlns:a16="http://schemas.microsoft.com/office/drawing/2014/main" id="{F5635E55-EE59-479A-BCC2-55A63DECCC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6305" y="148065"/>
            <a:ext cx="2312811" cy="1010710"/>
          </a:xfrm>
          <a:prstGeom prst="rect">
            <a:avLst/>
          </a:prstGeom>
        </p:spPr>
      </p:pic>
      <p:sp>
        <p:nvSpPr>
          <p:cNvPr id="7" name="Text Placeholder 6"/>
          <p:cNvSpPr>
            <a:spLocks noGrp="1"/>
          </p:cNvSpPr>
          <p:nvPr>
            <p:ph type="body" sz="quarter" idx="11"/>
          </p:nvPr>
        </p:nvSpPr>
        <p:spPr>
          <a:xfrm>
            <a:off x="6274169" y="2077486"/>
            <a:ext cx="5357812" cy="3538537"/>
          </a:xfrm>
        </p:spPr>
        <p:txBody>
          <a:bodyPr/>
          <a:lstStyle/>
          <a:p>
            <a:r>
              <a:rPr lang="en-GB" dirty="0" smtClean="0"/>
              <a:t>Hear from Hertfordshire young people who have gone into and are thriving in the growth sectors. These sectors have huge growth planned and are actively recruiting young people.</a:t>
            </a:r>
          </a:p>
          <a:p>
            <a:r>
              <a:rPr lang="en-GB" dirty="0" smtClean="0"/>
              <a:t>In the videos they detail how they got into the sector, their pathway taken and hints on tips on how to get there:</a:t>
            </a:r>
            <a:endParaRPr lang="en-GB" dirty="0"/>
          </a:p>
        </p:txBody>
      </p:sp>
      <p:pic>
        <p:nvPicPr>
          <p:cNvPr id="8" name="Picture 7"/>
          <p:cNvPicPr>
            <a:picLocks noChangeAspect="1"/>
          </p:cNvPicPr>
          <p:nvPr/>
        </p:nvPicPr>
        <p:blipFill>
          <a:blip r:embed="rId3"/>
          <a:stretch>
            <a:fillRect/>
          </a:stretch>
        </p:blipFill>
        <p:spPr>
          <a:xfrm>
            <a:off x="4040767" y="-10886"/>
            <a:ext cx="3556041" cy="1380649"/>
          </a:xfrm>
          <a:prstGeom prst="rect">
            <a:avLst/>
          </a:prstGeom>
        </p:spPr>
      </p:pic>
      <p:pic>
        <p:nvPicPr>
          <p:cNvPr id="9" name="Picture 8"/>
          <p:cNvPicPr>
            <a:picLocks noChangeAspect="1"/>
          </p:cNvPicPr>
          <p:nvPr/>
        </p:nvPicPr>
        <p:blipFill>
          <a:blip r:embed="rId4"/>
          <a:stretch>
            <a:fillRect/>
          </a:stretch>
        </p:blipFill>
        <p:spPr>
          <a:xfrm>
            <a:off x="130930" y="1355945"/>
            <a:ext cx="6070382" cy="1776288"/>
          </a:xfrm>
          <a:prstGeom prst="rect">
            <a:avLst/>
          </a:prstGeom>
        </p:spPr>
      </p:pic>
      <p:pic>
        <p:nvPicPr>
          <p:cNvPr id="10" name="Picture 9"/>
          <p:cNvPicPr>
            <a:picLocks noChangeAspect="1"/>
          </p:cNvPicPr>
          <p:nvPr/>
        </p:nvPicPr>
        <p:blipFill>
          <a:blip r:embed="rId5"/>
          <a:stretch>
            <a:fillRect/>
          </a:stretch>
        </p:blipFill>
        <p:spPr>
          <a:xfrm>
            <a:off x="130930" y="3146051"/>
            <a:ext cx="5726769" cy="3080022"/>
          </a:xfrm>
          <a:prstGeom prst="rect">
            <a:avLst/>
          </a:prstGeom>
        </p:spPr>
      </p:pic>
      <p:sp>
        <p:nvSpPr>
          <p:cNvPr id="11" name="Rectangle 10"/>
          <p:cNvSpPr/>
          <p:nvPr/>
        </p:nvSpPr>
        <p:spPr>
          <a:xfrm>
            <a:off x="8326927" y="4116955"/>
            <a:ext cx="3581878" cy="646331"/>
          </a:xfrm>
          <a:prstGeom prst="rect">
            <a:avLst/>
          </a:prstGeom>
        </p:spPr>
        <p:txBody>
          <a:bodyPr wrap="none">
            <a:spAutoFit/>
          </a:bodyPr>
          <a:lstStyle/>
          <a:p>
            <a:r>
              <a:rPr lang="en-GB" dirty="0">
                <a:solidFill>
                  <a:srgbClr val="0070C0"/>
                </a:solidFill>
              </a:rPr>
              <a:t>https://www.hopinto.co.uk/sectors</a:t>
            </a:r>
            <a:r>
              <a:rPr lang="en-GB" dirty="0" smtClean="0">
                <a:solidFill>
                  <a:srgbClr val="0070C0"/>
                </a:solidFill>
              </a:rPr>
              <a:t>/</a:t>
            </a:r>
          </a:p>
          <a:p>
            <a:r>
              <a:rPr lang="en-GB" dirty="0" smtClean="0"/>
              <a:t> </a:t>
            </a:r>
            <a:endParaRPr lang="en-GB" dirty="0"/>
          </a:p>
        </p:txBody>
      </p:sp>
      <p:sp>
        <p:nvSpPr>
          <p:cNvPr id="13" name="TextBox 12"/>
          <p:cNvSpPr txBox="1"/>
          <p:nvPr/>
        </p:nvSpPr>
        <p:spPr>
          <a:xfrm>
            <a:off x="6339290" y="1724442"/>
            <a:ext cx="5729826" cy="923330"/>
          </a:xfrm>
          <a:prstGeom prst="rect">
            <a:avLst/>
          </a:prstGeom>
          <a:noFill/>
        </p:spPr>
        <p:txBody>
          <a:bodyPr wrap="square" rtlCol="0">
            <a:spAutoFit/>
          </a:bodyPr>
          <a:lstStyle/>
          <a:p>
            <a:r>
              <a:rPr lang="en-GB" dirty="0" smtClean="0"/>
              <a:t>7 videos around 10 </a:t>
            </a:r>
            <a:r>
              <a:rPr lang="en-GB" dirty="0" err="1" smtClean="0"/>
              <a:t>mins</a:t>
            </a:r>
            <a:r>
              <a:rPr lang="en-GB" dirty="0" smtClean="0"/>
              <a:t> each highlighting priority sectors</a:t>
            </a:r>
          </a:p>
          <a:p>
            <a:endParaRPr lang="en-GB" dirty="0"/>
          </a:p>
          <a:p>
            <a:endParaRPr lang="en-GB" dirty="0"/>
          </a:p>
        </p:txBody>
      </p:sp>
      <p:pic>
        <p:nvPicPr>
          <p:cNvPr id="14" name="Picture 13"/>
          <p:cNvPicPr>
            <a:picLocks noChangeAspect="1"/>
          </p:cNvPicPr>
          <p:nvPr/>
        </p:nvPicPr>
        <p:blipFill>
          <a:blip r:embed="rId6"/>
          <a:stretch>
            <a:fillRect/>
          </a:stretch>
        </p:blipFill>
        <p:spPr>
          <a:xfrm>
            <a:off x="6128876" y="4898229"/>
            <a:ext cx="2824199" cy="1669246"/>
          </a:xfrm>
          <a:prstGeom prst="rect">
            <a:avLst/>
          </a:prstGeom>
        </p:spPr>
      </p:pic>
      <p:pic>
        <p:nvPicPr>
          <p:cNvPr id="15" name="Picture 14"/>
          <p:cNvPicPr>
            <a:picLocks noChangeAspect="1"/>
          </p:cNvPicPr>
          <p:nvPr/>
        </p:nvPicPr>
        <p:blipFill>
          <a:blip r:embed="rId7"/>
          <a:stretch>
            <a:fillRect/>
          </a:stretch>
        </p:blipFill>
        <p:spPr>
          <a:xfrm>
            <a:off x="9124882" y="4898229"/>
            <a:ext cx="2757134" cy="1669246"/>
          </a:xfrm>
          <a:prstGeom prst="rect">
            <a:avLst/>
          </a:prstGeom>
        </p:spPr>
      </p:pic>
    </p:spTree>
    <p:extLst>
      <p:ext uri="{BB962C8B-B14F-4D97-AF65-F5344CB8AC3E}">
        <p14:creationId xmlns:p14="http://schemas.microsoft.com/office/powerpoint/2010/main" val="39339292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phical user interface&#10;&#10;Description automatically generated">
            <a:extLst>
              <a:ext uri="{FF2B5EF4-FFF2-40B4-BE49-F238E27FC236}">
                <a16:creationId xmlns:a16="http://schemas.microsoft.com/office/drawing/2014/main" id="{5E4DF466-3B59-422A-8CFE-B2B2641C871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015" r="64057"/>
          <a:stretch/>
        </p:blipFill>
        <p:spPr>
          <a:xfrm>
            <a:off x="6419753" y="0"/>
            <a:ext cx="5781772" cy="6052007"/>
          </a:xfrm>
        </p:spPr>
      </p:pic>
      <p:sp>
        <p:nvSpPr>
          <p:cNvPr id="3" name="Title 2">
            <a:extLst>
              <a:ext uri="{FF2B5EF4-FFF2-40B4-BE49-F238E27FC236}">
                <a16:creationId xmlns:a16="http://schemas.microsoft.com/office/drawing/2014/main" id="{2313CD81-B5F3-4144-883D-4FFC8FC26746}"/>
              </a:ext>
            </a:extLst>
          </p:cNvPr>
          <p:cNvSpPr>
            <a:spLocks noGrp="1"/>
          </p:cNvSpPr>
          <p:nvPr>
            <p:ph type="title"/>
          </p:nvPr>
        </p:nvSpPr>
        <p:spPr/>
        <p:txBody>
          <a:bodyPr/>
          <a:lstStyle/>
          <a:p>
            <a:r>
              <a:rPr lang="en-US" dirty="0" smtClean="0"/>
              <a:t>HOP Lesson Plans</a:t>
            </a:r>
            <a:endParaRPr lang="en-GB" dirty="0">
              <a:latin typeface="Raleway" panose="020B0803030101060003" pitchFamily="34" charset="0"/>
            </a:endParaRPr>
          </a:p>
        </p:txBody>
      </p:sp>
      <p:sp>
        <p:nvSpPr>
          <p:cNvPr id="4" name="Content Placeholder 3">
            <a:extLst>
              <a:ext uri="{FF2B5EF4-FFF2-40B4-BE49-F238E27FC236}">
                <a16:creationId xmlns:a16="http://schemas.microsoft.com/office/drawing/2014/main" id="{16039008-307E-4CEA-8E42-BBE71166E115}"/>
              </a:ext>
            </a:extLst>
          </p:cNvPr>
          <p:cNvSpPr>
            <a:spLocks noGrp="1"/>
          </p:cNvSpPr>
          <p:nvPr>
            <p:ph idx="1"/>
          </p:nvPr>
        </p:nvSpPr>
        <p:spPr>
          <a:xfrm>
            <a:off x="426447" y="1365662"/>
            <a:ext cx="5469036" cy="4811301"/>
          </a:xfrm>
        </p:spPr>
        <p:txBody>
          <a:bodyPr>
            <a:normAutofit lnSpcReduction="10000"/>
          </a:bodyPr>
          <a:lstStyle/>
          <a:p>
            <a:r>
              <a:rPr lang="en-GB" sz="1600" b="1" dirty="0"/>
              <a:t>https://www.hopinto.co.uk/explore-careers/resources-for-schools/</a:t>
            </a:r>
          </a:p>
          <a:p>
            <a:r>
              <a:rPr lang="en-GB" sz="1600" b="1" dirty="0" smtClean="0"/>
              <a:t>Designed to support teachers, careers leaders or any other providers who support young people to use HOP to deliver careers activities </a:t>
            </a:r>
            <a:endParaRPr lang="en-GB" sz="1600" b="1" dirty="0"/>
          </a:p>
          <a:p>
            <a:r>
              <a:rPr lang="en-GB" sz="1600" b="1" dirty="0" smtClean="0"/>
              <a:t>Lessons plans include:</a:t>
            </a:r>
          </a:p>
          <a:p>
            <a:pPr marL="57150" indent="-285750">
              <a:buFont typeface="Arial" panose="020B0604020202020204" pitchFamily="34" charset="0"/>
              <a:buChar char="•"/>
            </a:pPr>
            <a:r>
              <a:rPr lang="en-GB" sz="1600" b="1" dirty="0" smtClean="0"/>
              <a:t>Our world of work – labour market information</a:t>
            </a:r>
          </a:p>
          <a:p>
            <a:pPr marL="57150" indent="-285750">
              <a:buFont typeface="Arial" panose="020B0604020202020204" pitchFamily="34" charset="0"/>
              <a:buChar char="•"/>
            </a:pPr>
            <a:r>
              <a:rPr lang="en-GB" sz="1600" b="1" dirty="0" smtClean="0"/>
              <a:t>Hertfordshire’s growing employment sectors</a:t>
            </a:r>
          </a:p>
          <a:p>
            <a:pPr marL="57150" indent="-285750">
              <a:buFont typeface="Arial" panose="020B0604020202020204" pitchFamily="34" charset="0"/>
              <a:buChar char="•"/>
            </a:pPr>
            <a:r>
              <a:rPr lang="en-GB" sz="1600" b="1" dirty="0" smtClean="0"/>
              <a:t>#</a:t>
            </a:r>
            <a:r>
              <a:rPr lang="en-GB" sz="1600" b="1" dirty="0" err="1" smtClean="0"/>
              <a:t>hopinto</a:t>
            </a:r>
            <a:r>
              <a:rPr lang="en-GB" sz="1600" b="1" dirty="0" smtClean="0"/>
              <a:t> the right career for you</a:t>
            </a:r>
          </a:p>
          <a:p>
            <a:pPr marL="57150" indent="-285750">
              <a:buFont typeface="Arial" panose="020B0604020202020204" pitchFamily="34" charset="0"/>
              <a:buChar char="•"/>
            </a:pPr>
            <a:r>
              <a:rPr lang="en-GB" sz="1600" b="1" dirty="0" smtClean="0"/>
              <a:t>My dream work experience</a:t>
            </a:r>
          </a:p>
          <a:p>
            <a:pPr marL="57150" indent="-285750">
              <a:buFont typeface="Arial" panose="020B0604020202020204" pitchFamily="34" charset="0"/>
              <a:buChar char="•"/>
            </a:pPr>
            <a:r>
              <a:rPr lang="en-GB" sz="1600" b="1" dirty="0" smtClean="0"/>
              <a:t>Further education and higher education options</a:t>
            </a:r>
          </a:p>
          <a:p>
            <a:pPr marL="57150" indent="-285750">
              <a:buFont typeface="Arial" panose="020B0604020202020204" pitchFamily="34" charset="0"/>
              <a:buChar char="•"/>
            </a:pPr>
            <a:r>
              <a:rPr lang="en-GB" sz="1600" b="1" dirty="0" smtClean="0"/>
              <a:t>Get…ready…work – Hertfordshire Skills Framework</a:t>
            </a:r>
          </a:p>
          <a:p>
            <a:pPr indent="0"/>
            <a:endParaRPr lang="en-GB" sz="1600" b="1" dirty="0" smtClean="0"/>
          </a:p>
          <a:p>
            <a:pPr indent="0"/>
            <a:r>
              <a:rPr lang="en-GB" sz="1600" b="1" dirty="0" smtClean="0"/>
              <a:t>Student activity sheets and PowerPoint presentations are also available. Does your school have a link to HOP on </a:t>
            </a:r>
            <a:r>
              <a:rPr lang="en-GB" sz="1600" b="1" smtClean="0"/>
              <a:t>your careers </a:t>
            </a:r>
            <a:r>
              <a:rPr lang="en-GB" sz="1600" b="1" dirty="0" smtClean="0"/>
              <a:t>section of </a:t>
            </a:r>
            <a:r>
              <a:rPr lang="en-GB" sz="1600" b="1" dirty="0"/>
              <a:t>your website? https://www.hopinto.co.uk/</a:t>
            </a:r>
            <a:endParaRPr lang="en-GB" sz="1600" dirty="0"/>
          </a:p>
          <a:p>
            <a:endParaRPr lang="en-GB" sz="1600" b="1" dirty="0"/>
          </a:p>
        </p:txBody>
      </p:sp>
      <p:pic>
        <p:nvPicPr>
          <p:cNvPr id="2" name="Picture 1"/>
          <p:cNvPicPr>
            <a:picLocks noChangeAspect="1"/>
          </p:cNvPicPr>
          <p:nvPr/>
        </p:nvPicPr>
        <p:blipFill rotWithShape="1">
          <a:blip r:embed="rId4"/>
          <a:srcRect l="740"/>
          <a:stretch/>
        </p:blipFill>
        <p:spPr>
          <a:xfrm>
            <a:off x="4541178" y="0"/>
            <a:ext cx="7712837" cy="1263721"/>
          </a:xfrm>
          <a:prstGeom prst="rect">
            <a:avLst/>
          </a:prstGeom>
        </p:spPr>
      </p:pic>
    </p:spTree>
    <p:extLst>
      <p:ext uri="{BB962C8B-B14F-4D97-AF65-F5344CB8AC3E}">
        <p14:creationId xmlns:p14="http://schemas.microsoft.com/office/powerpoint/2010/main" val="26487875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24F7-7386-433B-8649-E9210598F426}"/>
              </a:ext>
            </a:extLst>
          </p:cNvPr>
          <p:cNvSpPr>
            <a:spLocks noGrp="1"/>
          </p:cNvSpPr>
          <p:nvPr>
            <p:ph type="title"/>
          </p:nvPr>
        </p:nvSpPr>
        <p:spPr/>
        <p:txBody>
          <a:bodyPr/>
          <a:lstStyle/>
          <a:p>
            <a:r>
              <a:rPr lang="en-GB" b="1" cap="all" dirty="0" err="1" smtClean="0"/>
              <a:t>lmi</a:t>
            </a:r>
            <a:r>
              <a:rPr lang="en-GB" b="1" cap="all" dirty="0" smtClean="0"/>
              <a:t> </a:t>
            </a:r>
            <a:r>
              <a:rPr lang="en-GB" b="1" cap="all" dirty="0"/>
              <a:t>tells us</a:t>
            </a:r>
            <a:endParaRPr lang="en-GB" dirty="0">
              <a:latin typeface="Raleway" panose="020B0803030101060003" pitchFamily="34" charset="0"/>
            </a:endParaRPr>
          </a:p>
        </p:txBody>
      </p:sp>
      <p:sp>
        <p:nvSpPr>
          <p:cNvPr id="3" name="Content Placeholder 2">
            <a:extLst>
              <a:ext uri="{FF2B5EF4-FFF2-40B4-BE49-F238E27FC236}">
                <a16:creationId xmlns:a16="http://schemas.microsoft.com/office/drawing/2014/main" id="{7A34E5D2-109B-4265-A37E-762596151C4B}"/>
              </a:ext>
            </a:extLst>
          </p:cNvPr>
          <p:cNvSpPr>
            <a:spLocks noGrp="1"/>
          </p:cNvSpPr>
          <p:nvPr>
            <p:ph idx="1"/>
          </p:nvPr>
        </p:nvSpPr>
        <p:spPr>
          <a:xfrm>
            <a:off x="426446" y="1690688"/>
            <a:ext cx="6095377" cy="4351338"/>
          </a:xfrm>
        </p:spPr>
        <p:txBody>
          <a:bodyPr>
            <a:normAutofit lnSpcReduction="10000"/>
          </a:bodyPr>
          <a:lstStyle/>
          <a:p>
            <a:pPr marL="457200" lvl="0" indent="-457200">
              <a:buFont typeface="Arial" panose="020B0604020202020204" pitchFamily="34" charset="0"/>
              <a:buChar char="•"/>
            </a:pPr>
            <a:r>
              <a:rPr lang="en-GB" dirty="0" smtClean="0"/>
              <a:t>Which </a:t>
            </a:r>
            <a:r>
              <a:rPr lang="en-GB" dirty="0"/>
              <a:t>are the big employers in different geographical areas </a:t>
            </a:r>
          </a:p>
          <a:p>
            <a:pPr marL="457200" lvl="0" indent="-457200">
              <a:buFont typeface="Arial" panose="020B0604020202020204" pitchFamily="34" charset="0"/>
              <a:buChar char="•"/>
            </a:pPr>
            <a:r>
              <a:rPr lang="en-GB" dirty="0" smtClean="0"/>
              <a:t>Which </a:t>
            </a:r>
            <a:r>
              <a:rPr lang="en-GB" dirty="0"/>
              <a:t>industries/sectors have jobs on offer</a:t>
            </a:r>
          </a:p>
          <a:p>
            <a:pPr marL="457200" lvl="0" indent="-457200">
              <a:buFont typeface="Arial" panose="020B0604020202020204" pitchFamily="34" charset="0"/>
              <a:buChar char="•"/>
            </a:pPr>
            <a:r>
              <a:rPr lang="en-GB" dirty="0" smtClean="0"/>
              <a:t>Which jobs are </a:t>
            </a:r>
            <a:r>
              <a:rPr lang="en-GB" dirty="0"/>
              <a:t>growing or declining</a:t>
            </a:r>
          </a:p>
          <a:p>
            <a:pPr marL="457200" lvl="0" indent="-457200">
              <a:buFont typeface="Arial" panose="020B0604020202020204" pitchFamily="34" charset="0"/>
              <a:buChar char="•"/>
            </a:pPr>
            <a:r>
              <a:rPr lang="en-GB" dirty="0" smtClean="0"/>
              <a:t>What </a:t>
            </a:r>
            <a:r>
              <a:rPr lang="en-GB" dirty="0"/>
              <a:t>the jobs of the future might look like </a:t>
            </a:r>
          </a:p>
          <a:p>
            <a:pPr marL="457200" lvl="0" indent="-457200">
              <a:buFont typeface="Arial" panose="020B0604020202020204" pitchFamily="34" charset="0"/>
              <a:buChar char="•"/>
            </a:pPr>
            <a:r>
              <a:rPr lang="en-GB" dirty="0" smtClean="0"/>
              <a:t>What </a:t>
            </a:r>
            <a:r>
              <a:rPr lang="en-GB" dirty="0"/>
              <a:t>qualifications or skills employers are looking for and which are in short supply</a:t>
            </a:r>
          </a:p>
          <a:p>
            <a:endParaRPr lang="en-GB" dirty="0"/>
          </a:p>
        </p:txBody>
      </p:sp>
      <p:sp>
        <p:nvSpPr>
          <p:cNvPr id="5" name="Text Placeholder 4">
            <a:extLst>
              <a:ext uri="{FF2B5EF4-FFF2-40B4-BE49-F238E27FC236}">
                <a16:creationId xmlns:a16="http://schemas.microsoft.com/office/drawing/2014/main" id="{0DE1F1FB-A425-4446-B305-BE77DB3625D3}"/>
              </a:ext>
            </a:extLst>
          </p:cNvPr>
          <p:cNvSpPr>
            <a:spLocks noGrp="1"/>
          </p:cNvSpPr>
          <p:nvPr>
            <p:ph type="body" sz="quarter" idx="11"/>
          </p:nvPr>
        </p:nvSpPr>
        <p:spPr>
          <a:xfrm>
            <a:off x="9103660" y="4059324"/>
            <a:ext cx="2541494" cy="1851281"/>
          </a:xfrm>
        </p:spPr>
        <p:txBody>
          <a:bodyPr>
            <a:normAutofit/>
          </a:bodyPr>
          <a:lstStyle/>
          <a:p>
            <a:r>
              <a:rPr lang="en-GB" dirty="0"/>
              <a:t>Hertfordshire Opportunities </a:t>
            </a:r>
            <a:r>
              <a:rPr lang="en-GB" dirty="0" smtClean="0"/>
              <a:t>Portal</a:t>
            </a:r>
          </a:p>
          <a:p>
            <a:r>
              <a:rPr lang="en-GB" dirty="0" smtClean="0">
                <a:hlinkClick r:id="rId2"/>
              </a:rPr>
              <a:t>hopinto.co.uk</a:t>
            </a:r>
            <a:endParaRPr lang="en-GB" i="1" dirty="0"/>
          </a:p>
        </p:txBody>
      </p:sp>
      <p:pic>
        <p:nvPicPr>
          <p:cNvPr id="11" name="Picture Placeholder 10" descr="A group of people in a room&#10;&#10;Description automatically generated with medium confidence">
            <a:extLst>
              <a:ext uri="{FF2B5EF4-FFF2-40B4-BE49-F238E27FC236}">
                <a16:creationId xmlns:a16="http://schemas.microsoft.com/office/drawing/2014/main" id="{E9E0F152-3B99-40D2-AF78-1155CD28654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183" r="29183"/>
          <a:stretch>
            <a:fillRect/>
          </a:stretch>
        </p:blipFill>
        <p:spPr/>
      </p:pic>
      <p:pic>
        <p:nvPicPr>
          <p:cNvPr id="6" name="Picture 5"/>
          <p:cNvPicPr>
            <a:picLocks noChangeAspect="1"/>
          </p:cNvPicPr>
          <p:nvPr/>
        </p:nvPicPr>
        <p:blipFill rotWithShape="1">
          <a:blip r:embed="rId4"/>
          <a:srcRect l="740"/>
          <a:stretch/>
        </p:blipFill>
        <p:spPr>
          <a:xfrm>
            <a:off x="7952198" y="2358954"/>
            <a:ext cx="7712837" cy="1263721"/>
          </a:xfrm>
          <a:prstGeom prst="rect">
            <a:avLst/>
          </a:prstGeom>
        </p:spPr>
      </p:pic>
    </p:spTree>
    <p:extLst>
      <p:ext uri="{BB962C8B-B14F-4D97-AF65-F5344CB8AC3E}">
        <p14:creationId xmlns:p14="http://schemas.microsoft.com/office/powerpoint/2010/main" val="1230616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resources BBC BITESIZE</a:t>
            </a:r>
            <a:endParaRPr lang="en-GB" dirty="0"/>
          </a:p>
        </p:txBody>
      </p:sp>
      <p:sp>
        <p:nvSpPr>
          <p:cNvPr id="5" name="Rectangle 4"/>
          <p:cNvSpPr/>
          <p:nvPr/>
        </p:nvSpPr>
        <p:spPr>
          <a:xfrm>
            <a:off x="159026" y="1852062"/>
            <a:ext cx="5592418" cy="3693319"/>
          </a:xfrm>
          <a:prstGeom prst="rect">
            <a:avLst/>
          </a:prstGeom>
        </p:spPr>
        <p:txBody>
          <a:bodyPr wrap="square">
            <a:spAutoFit/>
          </a:bodyPr>
          <a:lstStyle/>
          <a:p>
            <a:r>
              <a:rPr lang="en-GB" b="1" dirty="0"/>
              <a:t>Careers inspiration and advice from BBC </a:t>
            </a:r>
            <a:r>
              <a:rPr lang="en-GB" b="1" dirty="0" err="1" smtClean="0"/>
              <a:t>Bitesize</a:t>
            </a:r>
            <a:endParaRPr lang="en-GB" b="1" dirty="0" smtClean="0"/>
          </a:p>
          <a:p>
            <a:endParaRPr lang="en-GB" b="1" dirty="0"/>
          </a:p>
          <a:p>
            <a:r>
              <a:rPr lang="en-GB" dirty="0"/>
              <a:t>Explore BBC </a:t>
            </a:r>
            <a:r>
              <a:rPr lang="en-GB" dirty="0" err="1"/>
              <a:t>Bitesize’s</a:t>
            </a:r>
            <a:r>
              <a:rPr lang="en-GB" dirty="0"/>
              <a:t> brand new collection of free, online careers resources offering a wealth of inspiration and advice for your students. Designed to support you in meeting the Gatsby Benchmarks, these new resources offer a rich collection of case studies across a wide range of sectors, linking curriculum subjects and the world of work. Including</a:t>
            </a:r>
            <a:r>
              <a:rPr lang="en-GB" dirty="0" smtClean="0"/>
              <a:t>:</a:t>
            </a:r>
          </a:p>
          <a:p>
            <a:endParaRPr lang="en-GB" dirty="0"/>
          </a:p>
          <a:p>
            <a:pPr marL="342900" indent="-342900">
              <a:buFont typeface="Arial" panose="020B0604020202020204" pitchFamily="34" charset="0"/>
              <a:buChar char="•"/>
            </a:pPr>
            <a:r>
              <a:rPr lang="en-GB" dirty="0"/>
              <a:t>Careers A-Z – Find Your Perfect Job</a:t>
            </a:r>
          </a:p>
          <a:p>
            <a:pPr marL="342900" indent="-342900">
              <a:buFont typeface="Arial" panose="020B0604020202020204" pitchFamily="34" charset="0"/>
              <a:buChar char="•"/>
            </a:pPr>
            <a:r>
              <a:rPr lang="en-GB" dirty="0"/>
              <a:t>Where Could Your Favourite Subject Take You</a:t>
            </a:r>
          </a:p>
          <a:p>
            <a:pPr marL="342900" indent="-342900">
              <a:buFont typeface="Arial" panose="020B0604020202020204" pitchFamily="34" charset="0"/>
              <a:buChar char="•"/>
            </a:pPr>
            <a:r>
              <a:rPr lang="en-GB" dirty="0"/>
              <a:t>Applying For Jobs</a:t>
            </a:r>
          </a:p>
        </p:txBody>
      </p:sp>
      <p:pic>
        <p:nvPicPr>
          <p:cNvPr id="6" name="Picture 5"/>
          <p:cNvPicPr>
            <a:picLocks noChangeAspect="1"/>
          </p:cNvPicPr>
          <p:nvPr/>
        </p:nvPicPr>
        <p:blipFill>
          <a:blip r:embed="rId2"/>
          <a:stretch>
            <a:fillRect/>
          </a:stretch>
        </p:blipFill>
        <p:spPr>
          <a:xfrm>
            <a:off x="5910470" y="1958081"/>
            <a:ext cx="6162261" cy="3466272"/>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7814" y="176587"/>
            <a:ext cx="1993973" cy="871377"/>
          </a:xfrm>
          <a:prstGeom prst="rect">
            <a:avLst/>
          </a:prstGeom>
        </p:spPr>
      </p:pic>
    </p:spTree>
    <p:extLst>
      <p:ext uri="{BB962C8B-B14F-4D97-AF65-F5344CB8AC3E}">
        <p14:creationId xmlns:p14="http://schemas.microsoft.com/office/powerpoint/2010/main" val="2151099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Prospects.ac.uk – Where can English Take You? Available For All Subject Areas</a:t>
            </a:r>
            <a:br>
              <a:rPr lang="en-GB" dirty="0"/>
            </a:br>
            <a:endParaRPr lang="en-GB" dirty="0"/>
          </a:p>
        </p:txBody>
      </p:sp>
      <p:pic>
        <p:nvPicPr>
          <p:cNvPr id="5" name="Content Placeholder 3">
            <a:extLst>
              <a:ext uri="{FF2B5EF4-FFF2-40B4-BE49-F238E27FC236}">
                <a16:creationId xmlns:a16="http://schemas.microsoft.com/office/drawing/2014/main" id="{3EFDC189-F582-417E-8CD3-F39B9889BECC}"/>
              </a:ext>
            </a:extLst>
          </p:cNvPr>
          <p:cNvPicPr>
            <a:picLocks noChangeAspect="1"/>
          </p:cNvPicPr>
          <p:nvPr/>
        </p:nvPicPr>
        <p:blipFill>
          <a:blip r:embed="rId2"/>
          <a:stretch>
            <a:fillRect/>
          </a:stretch>
        </p:blipFill>
        <p:spPr>
          <a:xfrm>
            <a:off x="1338643" y="1677790"/>
            <a:ext cx="8245475" cy="4578998"/>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6717" y="248506"/>
            <a:ext cx="2028290" cy="886374"/>
          </a:xfrm>
          <a:prstGeom prst="rect">
            <a:avLst/>
          </a:prstGeom>
        </p:spPr>
      </p:pic>
    </p:spTree>
    <p:extLst>
      <p:ext uri="{BB962C8B-B14F-4D97-AF65-F5344CB8AC3E}">
        <p14:creationId xmlns:p14="http://schemas.microsoft.com/office/powerpoint/2010/main" val="5535983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Picture 14" descr="Related image">
            <a:extLst>
              <a:ext uri="{FF2B5EF4-FFF2-40B4-BE49-F238E27FC236}">
                <a16:creationId xmlns:a16="http://schemas.microsoft.com/office/drawing/2014/main" id="{776DB35A-87AD-4CE0-9AF6-A40EF952BB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07" b="54958"/>
          <a:stretch/>
        </p:blipFill>
        <p:spPr bwMode="auto">
          <a:xfrm>
            <a:off x="3256238" y="1340107"/>
            <a:ext cx="4656303" cy="939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D1EF8E7-F9D6-4B21-83C9-D3467C053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958" y="1847901"/>
            <a:ext cx="1573146" cy="1573146"/>
          </a:xfrm>
          <a:prstGeom prst="rect">
            <a:avLst/>
          </a:prstGeom>
        </p:spPr>
      </p:pic>
      <p:sp>
        <p:nvSpPr>
          <p:cNvPr id="7" name="Rectangle 6">
            <a:extLst>
              <a:ext uri="{FF2B5EF4-FFF2-40B4-BE49-F238E27FC236}">
                <a16:creationId xmlns:a16="http://schemas.microsoft.com/office/drawing/2014/main" id="{FE62C135-3723-4E6C-A1AD-806CAA9E6529}"/>
              </a:ext>
            </a:extLst>
          </p:cNvPr>
          <p:cNvSpPr/>
          <p:nvPr/>
        </p:nvSpPr>
        <p:spPr>
          <a:xfrm>
            <a:off x="3432461" y="3580755"/>
            <a:ext cx="4308064" cy="1000118"/>
          </a:xfrm>
          <a:prstGeom prst="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0210" fontAlgn="auto" hangingPunct="1">
              <a:lnSpc>
                <a:spcPct val="100000"/>
              </a:lnSpc>
              <a:spcBef>
                <a:spcPts val="0"/>
              </a:spcBef>
              <a:spcAft>
                <a:spcPts val="0"/>
              </a:spcAft>
              <a:buClrTx/>
              <a:buSzTx/>
            </a:pPr>
            <a:endParaRPr lang="en-GB" sz="1221" dirty="0">
              <a:solidFill>
                <a:prstClr val="white"/>
              </a:solidFill>
              <a:latin typeface="Calibri" panose="020F0502020204030204"/>
            </a:endParaRPr>
          </a:p>
        </p:txBody>
      </p:sp>
      <p:sp>
        <p:nvSpPr>
          <p:cNvPr id="8" name="Arrow: Pentagon 15">
            <a:extLst>
              <a:ext uri="{FF2B5EF4-FFF2-40B4-BE49-F238E27FC236}">
                <a16:creationId xmlns:a16="http://schemas.microsoft.com/office/drawing/2014/main" id="{785C7001-FC57-49CC-BE95-DC1B01E88CD4}"/>
              </a:ext>
            </a:extLst>
          </p:cNvPr>
          <p:cNvSpPr/>
          <p:nvPr/>
        </p:nvSpPr>
        <p:spPr>
          <a:xfrm>
            <a:off x="3420773" y="3580755"/>
            <a:ext cx="3369742" cy="1000118"/>
          </a:xfrm>
          <a:prstGeom prst="homePlate">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0210" fontAlgn="auto" hangingPunct="1">
              <a:lnSpc>
                <a:spcPct val="100000"/>
              </a:lnSpc>
              <a:spcBef>
                <a:spcPts val="0"/>
              </a:spcBef>
              <a:spcAft>
                <a:spcPts val="0"/>
              </a:spcAft>
              <a:buClrTx/>
              <a:buSzTx/>
            </a:pPr>
            <a:endParaRPr lang="en-GB" sz="1221"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AAAF6BAE-CBDC-4455-A300-52D16CF8E0F5}"/>
              </a:ext>
            </a:extLst>
          </p:cNvPr>
          <p:cNvSpPr/>
          <p:nvPr/>
        </p:nvSpPr>
        <p:spPr>
          <a:xfrm rot="10800000">
            <a:off x="3432508" y="4676571"/>
            <a:ext cx="4308016" cy="1009594"/>
          </a:xfrm>
          <a:prstGeom prst="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0210" fontAlgn="auto" hangingPunct="1">
              <a:lnSpc>
                <a:spcPct val="100000"/>
              </a:lnSpc>
              <a:spcBef>
                <a:spcPts val="0"/>
              </a:spcBef>
              <a:spcAft>
                <a:spcPts val="0"/>
              </a:spcAft>
              <a:buClrTx/>
              <a:buSzTx/>
            </a:pPr>
            <a:endParaRPr lang="en-GB" sz="1221"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956099AA-5E6D-49F2-84BE-F00BE0F77CB4}"/>
              </a:ext>
            </a:extLst>
          </p:cNvPr>
          <p:cNvSpPr/>
          <p:nvPr/>
        </p:nvSpPr>
        <p:spPr>
          <a:xfrm>
            <a:off x="3413877" y="5785832"/>
            <a:ext cx="4326647" cy="1000118"/>
          </a:xfrm>
          <a:prstGeom prst="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0210" fontAlgn="auto" hangingPunct="1">
              <a:lnSpc>
                <a:spcPct val="100000"/>
              </a:lnSpc>
              <a:spcBef>
                <a:spcPts val="0"/>
              </a:spcBef>
              <a:spcAft>
                <a:spcPts val="0"/>
              </a:spcAft>
              <a:buClrTx/>
              <a:buSzTx/>
            </a:pPr>
            <a:endParaRPr lang="en-GB" sz="1221" dirty="0">
              <a:solidFill>
                <a:prstClr val="white"/>
              </a:solidFill>
              <a:latin typeface="Calibri" panose="020F0502020204030204"/>
            </a:endParaRPr>
          </a:p>
        </p:txBody>
      </p:sp>
      <p:sp>
        <p:nvSpPr>
          <p:cNvPr id="11" name="Arrow: Pentagon 52">
            <a:extLst>
              <a:ext uri="{FF2B5EF4-FFF2-40B4-BE49-F238E27FC236}">
                <a16:creationId xmlns:a16="http://schemas.microsoft.com/office/drawing/2014/main" id="{563120F7-0A98-4E91-8C11-8DEBDA6FAD66}"/>
              </a:ext>
            </a:extLst>
          </p:cNvPr>
          <p:cNvSpPr/>
          <p:nvPr/>
        </p:nvSpPr>
        <p:spPr>
          <a:xfrm>
            <a:off x="3432509" y="4673680"/>
            <a:ext cx="3369742" cy="1012651"/>
          </a:xfrm>
          <a:prstGeom prst="homePlate">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0210" fontAlgn="auto" hangingPunct="1">
              <a:lnSpc>
                <a:spcPct val="100000"/>
              </a:lnSpc>
              <a:spcBef>
                <a:spcPts val="0"/>
              </a:spcBef>
              <a:spcAft>
                <a:spcPts val="0"/>
              </a:spcAft>
              <a:buClrTx/>
              <a:buSzTx/>
            </a:pPr>
            <a:endParaRPr lang="en-GB" sz="1221" dirty="0">
              <a:solidFill>
                <a:prstClr val="white"/>
              </a:solidFill>
              <a:latin typeface="Calibri" panose="020F0502020204030204"/>
            </a:endParaRPr>
          </a:p>
        </p:txBody>
      </p:sp>
      <p:sp>
        <p:nvSpPr>
          <p:cNvPr id="12" name="Arrow: Pentagon 53">
            <a:extLst>
              <a:ext uri="{FF2B5EF4-FFF2-40B4-BE49-F238E27FC236}">
                <a16:creationId xmlns:a16="http://schemas.microsoft.com/office/drawing/2014/main" id="{35186E04-7498-469D-AA47-11E724F6534E}"/>
              </a:ext>
            </a:extLst>
          </p:cNvPr>
          <p:cNvSpPr/>
          <p:nvPr/>
        </p:nvSpPr>
        <p:spPr>
          <a:xfrm>
            <a:off x="3411512" y="5775880"/>
            <a:ext cx="3379003" cy="1015859"/>
          </a:xfrm>
          <a:prstGeom prst="homePlate">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0210" fontAlgn="auto" hangingPunct="1">
              <a:lnSpc>
                <a:spcPct val="100000"/>
              </a:lnSpc>
              <a:spcBef>
                <a:spcPts val="0"/>
              </a:spcBef>
              <a:spcAft>
                <a:spcPts val="0"/>
              </a:spcAft>
              <a:buClrTx/>
              <a:buSzTx/>
            </a:pPr>
            <a:endParaRPr lang="en-GB" sz="1221" dirty="0">
              <a:solidFill>
                <a:prstClr val="white"/>
              </a:solidFill>
              <a:latin typeface="Calibri" panose="020F0502020204030204"/>
            </a:endParaRPr>
          </a:p>
        </p:txBody>
      </p:sp>
      <p:sp>
        <p:nvSpPr>
          <p:cNvPr id="13" name="TextBox 12">
            <a:extLst>
              <a:ext uri="{FF2B5EF4-FFF2-40B4-BE49-F238E27FC236}">
                <a16:creationId xmlns:a16="http://schemas.microsoft.com/office/drawing/2014/main" id="{6BB21ABE-27B2-42B9-B140-265A238773C6}"/>
              </a:ext>
            </a:extLst>
          </p:cNvPr>
          <p:cNvSpPr txBox="1"/>
          <p:nvPr/>
        </p:nvSpPr>
        <p:spPr>
          <a:xfrm>
            <a:off x="4772683" y="1406585"/>
            <a:ext cx="3134630" cy="551818"/>
          </a:xfrm>
          <a:prstGeom prst="rect">
            <a:avLst/>
          </a:prstGeom>
          <a:noFill/>
        </p:spPr>
        <p:txBody>
          <a:bodyPr wrap="square" rtlCol="0">
            <a:spAutoFit/>
          </a:bodyPr>
          <a:lstStyle/>
          <a:p>
            <a:pPr defTabSz="310210" fontAlgn="auto" hangingPunct="1">
              <a:lnSpc>
                <a:spcPct val="100000"/>
              </a:lnSpc>
              <a:spcBef>
                <a:spcPts val="0"/>
              </a:spcBef>
              <a:spcAft>
                <a:spcPts val="0"/>
              </a:spcAft>
              <a:buClrTx/>
              <a:buSzTx/>
            </a:pPr>
            <a:r>
              <a:rPr lang="en-GB" sz="1493" dirty="0">
                <a:solidFill>
                  <a:srgbClr val="ED7D31">
                    <a:lumMod val="40000"/>
                    <a:lumOff val="60000"/>
                  </a:srgbClr>
                </a:solidFill>
                <a:latin typeface="Aharoni" panose="02010803020104030203" pitchFamily="2" charset="-79"/>
                <a:ea typeface="+mn-ea"/>
                <a:cs typeface="Aharoni" panose="02010803020104030203" pitchFamily="2" charset="-79"/>
              </a:rPr>
              <a:t>Where can an English Language or Literature A-level take you?</a:t>
            </a:r>
          </a:p>
        </p:txBody>
      </p:sp>
      <p:sp>
        <p:nvSpPr>
          <p:cNvPr id="14" name="TextBox 13">
            <a:extLst>
              <a:ext uri="{FF2B5EF4-FFF2-40B4-BE49-F238E27FC236}">
                <a16:creationId xmlns:a16="http://schemas.microsoft.com/office/drawing/2014/main" id="{970670E0-A8B2-4144-8F42-DF77470276DF}"/>
              </a:ext>
            </a:extLst>
          </p:cNvPr>
          <p:cNvSpPr txBox="1"/>
          <p:nvPr/>
        </p:nvSpPr>
        <p:spPr>
          <a:xfrm>
            <a:off x="3437310" y="2305719"/>
            <a:ext cx="2396980" cy="927690"/>
          </a:xfrm>
          <a:prstGeom prst="rect">
            <a:avLst/>
          </a:prstGeom>
          <a:noFill/>
        </p:spPr>
        <p:txBody>
          <a:bodyPr wrap="square" rtlCol="0">
            <a:spAutoFit/>
          </a:bodyPr>
          <a:lstStyle/>
          <a:p>
            <a:pPr defTabSz="310210" fontAlgn="auto" hangingPunct="1">
              <a:lnSpc>
                <a:spcPct val="100000"/>
              </a:lnSpc>
              <a:spcBef>
                <a:spcPts val="0"/>
              </a:spcBef>
              <a:spcAft>
                <a:spcPts val="0"/>
              </a:spcAft>
              <a:buClrTx/>
              <a:buSzTx/>
            </a:pPr>
            <a:r>
              <a:rPr lang="en-GB" sz="2714" b="1" dirty="0">
                <a:solidFill>
                  <a:srgbClr val="ED7D31">
                    <a:lumMod val="75000"/>
                  </a:srgbClr>
                </a:solidFill>
                <a:latin typeface="Calibri" panose="020F0502020204030204"/>
                <a:ea typeface="+mn-ea"/>
              </a:rPr>
              <a:t>Editorial Assistant</a:t>
            </a:r>
          </a:p>
        </p:txBody>
      </p:sp>
      <p:sp>
        <p:nvSpPr>
          <p:cNvPr id="15" name="TextBox 14">
            <a:extLst>
              <a:ext uri="{FF2B5EF4-FFF2-40B4-BE49-F238E27FC236}">
                <a16:creationId xmlns:a16="http://schemas.microsoft.com/office/drawing/2014/main" id="{034708D8-F13D-4688-9A18-4A349370B135}"/>
              </a:ext>
            </a:extLst>
          </p:cNvPr>
          <p:cNvSpPr txBox="1"/>
          <p:nvPr/>
        </p:nvSpPr>
        <p:spPr>
          <a:xfrm>
            <a:off x="6444348" y="3586066"/>
            <a:ext cx="1271079" cy="1031693"/>
          </a:xfrm>
          <a:prstGeom prst="rect">
            <a:avLst/>
          </a:prstGeom>
          <a:noFill/>
        </p:spPr>
        <p:txBody>
          <a:bodyPr wrap="square" rtlCol="0">
            <a:spAutoFit/>
          </a:bodyPr>
          <a:lstStyle/>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What do I need to </a:t>
            </a:r>
          </a:p>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do to get </a:t>
            </a:r>
          </a:p>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into this career…</a:t>
            </a:r>
          </a:p>
        </p:txBody>
      </p:sp>
      <p:sp>
        <p:nvSpPr>
          <p:cNvPr id="16" name="TextBox 15">
            <a:extLst>
              <a:ext uri="{FF2B5EF4-FFF2-40B4-BE49-F238E27FC236}">
                <a16:creationId xmlns:a16="http://schemas.microsoft.com/office/drawing/2014/main" id="{2FF18E28-0254-4947-9C93-76C1E775B7DE}"/>
              </a:ext>
            </a:extLst>
          </p:cNvPr>
          <p:cNvSpPr txBox="1"/>
          <p:nvPr/>
        </p:nvSpPr>
        <p:spPr>
          <a:xfrm>
            <a:off x="6349567" y="5199794"/>
            <a:ext cx="1271079" cy="468077"/>
          </a:xfrm>
          <a:prstGeom prst="rect">
            <a:avLst/>
          </a:prstGeom>
          <a:noFill/>
        </p:spPr>
        <p:txBody>
          <a:bodyPr wrap="square" rtlCol="0">
            <a:spAutoFit/>
          </a:bodyPr>
          <a:lstStyle/>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Career information</a:t>
            </a:r>
          </a:p>
        </p:txBody>
      </p:sp>
      <p:sp>
        <p:nvSpPr>
          <p:cNvPr id="17" name="TextBox 16">
            <a:extLst>
              <a:ext uri="{FF2B5EF4-FFF2-40B4-BE49-F238E27FC236}">
                <a16:creationId xmlns:a16="http://schemas.microsoft.com/office/drawing/2014/main" id="{F6D73767-4960-4B2E-81E6-AFA4F046A34B}"/>
              </a:ext>
            </a:extLst>
          </p:cNvPr>
          <p:cNvSpPr txBox="1"/>
          <p:nvPr/>
        </p:nvSpPr>
        <p:spPr>
          <a:xfrm>
            <a:off x="6371132" y="6315269"/>
            <a:ext cx="1271079" cy="468077"/>
          </a:xfrm>
          <a:prstGeom prst="rect">
            <a:avLst/>
          </a:prstGeom>
          <a:noFill/>
        </p:spPr>
        <p:txBody>
          <a:bodyPr wrap="square" rtlCol="0">
            <a:spAutoFit/>
          </a:bodyPr>
          <a:lstStyle/>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Average</a:t>
            </a:r>
          </a:p>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salary</a:t>
            </a:r>
          </a:p>
        </p:txBody>
      </p:sp>
      <p:sp>
        <p:nvSpPr>
          <p:cNvPr id="18" name="Oval 17">
            <a:extLst>
              <a:ext uri="{FF2B5EF4-FFF2-40B4-BE49-F238E27FC236}">
                <a16:creationId xmlns:a16="http://schemas.microsoft.com/office/drawing/2014/main" id="{701F17D8-E6A3-4E9F-B682-F04D004B8A87}"/>
              </a:ext>
            </a:extLst>
          </p:cNvPr>
          <p:cNvSpPr/>
          <p:nvPr/>
        </p:nvSpPr>
        <p:spPr>
          <a:xfrm>
            <a:off x="6242958" y="1854876"/>
            <a:ext cx="1566171" cy="1566171"/>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0210" fontAlgn="auto" hangingPunct="1">
              <a:lnSpc>
                <a:spcPct val="100000"/>
              </a:lnSpc>
              <a:spcBef>
                <a:spcPts val="0"/>
              </a:spcBef>
              <a:spcAft>
                <a:spcPts val="0"/>
              </a:spcAft>
              <a:buClrTx/>
              <a:buSzTx/>
            </a:pPr>
            <a:endParaRPr lang="en-GB" sz="1221"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128FB3CF-233E-41E5-B659-6A72F112F2F1}"/>
              </a:ext>
            </a:extLst>
          </p:cNvPr>
          <p:cNvSpPr/>
          <p:nvPr/>
        </p:nvSpPr>
        <p:spPr>
          <a:xfrm>
            <a:off x="3452875" y="4695057"/>
            <a:ext cx="3032836" cy="969496"/>
          </a:xfrm>
          <a:prstGeom prst="rect">
            <a:avLst/>
          </a:prstGeom>
        </p:spPr>
        <p:txBody>
          <a:bodyPr wrap="square">
            <a:spAutoFit/>
          </a:bodyPr>
          <a:lstStyle/>
          <a:p>
            <a:pPr defTabSz="310210" fontAlgn="auto" hangingPunct="1">
              <a:lnSpc>
                <a:spcPct val="100000"/>
              </a:lnSpc>
              <a:spcBef>
                <a:spcPts val="0"/>
              </a:spcBef>
              <a:spcAft>
                <a:spcPts val="0"/>
              </a:spcAft>
              <a:buClrTx/>
              <a:buSzTx/>
            </a:pPr>
            <a:r>
              <a:rPr lang="en-GB" sz="950" dirty="0">
                <a:solidFill>
                  <a:prstClr val="black"/>
                </a:solidFill>
                <a:latin typeface="Arial Nova" panose="020B0504020202020204" pitchFamily="34" charset="0"/>
                <a:ea typeface="+mn-ea"/>
              </a:rPr>
              <a:t>Editorial assistants perform a range of administrative and editorial tasks necessary to the production of publications. </a:t>
            </a:r>
          </a:p>
          <a:p>
            <a:pPr defTabSz="310210" fontAlgn="auto" hangingPunct="1">
              <a:lnSpc>
                <a:spcPct val="100000"/>
              </a:lnSpc>
              <a:spcBef>
                <a:spcPts val="0"/>
              </a:spcBef>
              <a:spcAft>
                <a:spcPts val="0"/>
              </a:spcAft>
              <a:buClrTx/>
              <a:buSzTx/>
            </a:pPr>
            <a:r>
              <a:rPr lang="en-GB" sz="950" dirty="0">
                <a:solidFill>
                  <a:prstClr val="black"/>
                </a:solidFill>
                <a:latin typeface="Arial Nova" panose="020B0504020202020204" pitchFamily="34" charset="0"/>
                <a:ea typeface="+mn-ea"/>
              </a:rPr>
              <a:t>You'll often be involved in projects from conception to completion, from receiving copy from authors through to the handover to production staff.</a:t>
            </a:r>
          </a:p>
        </p:txBody>
      </p:sp>
      <p:sp>
        <p:nvSpPr>
          <p:cNvPr id="20" name="Rectangle 19">
            <a:extLst>
              <a:ext uri="{FF2B5EF4-FFF2-40B4-BE49-F238E27FC236}">
                <a16:creationId xmlns:a16="http://schemas.microsoft.com/office/drawing/2014/main" id="{391C4FC4-A330-4562-A6EF-A820F0767CD5}"/>
              </a:ext>
            </a:extLst>
          </p:cNvPr>
          <p:cNvSpPr/>
          <p:nvPr/>
        </p:nvSpPr>
        <p:spPr>
          <a:xfrm>
            <a:off x="3462136" y="5828710"/>
            <a:ext cx="2686046" cy="823302"/>
          </a:xfrm>
          <a:prstGeom prst="rect">
            <a:avLst/>
          </a:prstGeom>
        </p:spPr>
        <p:txBody>
          <a:bodyPr wrap="square">
            <a:spAutoFit/>
          </a:bodyPr>
          <a:lstStyle/>
          <a:p>
            <a:pPr defTabSz="310210" fontAlgn="auto" hangingPunct="1">
              <a:lnSpc>
                <a:spcPct val="100000"/>
              </a:lnSpc>
              <a:spcBef>
                <a:spcPts val="0"/>
              </a:spcBef>
              <a:spcAft>
                <a:spcPts val="0"/>
              </a:spcAft>
              <a:buClrTx/>
              <a:buSzTx/>
            </a:pPr>
            <a:r>
              <a:rPr lang="en-GB" sz="950" dirty="0">
                <a:solidFill>
                  <a:prstClr val="black"/>
                </a:solidFill>
                <a:latin typeface="Arial Nova" panose="020B0504020202020204" pitchFamily="34" charset="0"/>
                <a:ea typeface="+mn-ea"/>
              </a:rPr>
              <a:t>Starting salaries are likely to be in the region of £15,000 to £23,000.  </a:t>
            </a:r>
          </a:p>
          <a:p>
            <a:pPr defTabSz="310210" fontAlgn="auto" hangingPunct="1">
              <a:lnSpc>
                <a:spcPct val="100000"/>
              </a:lnSpc>
              <a:spcBef>
                <a:spcPts val="0"/>
              </a:spcBef>
              <a:spcAft>
                <a:spcPts val="0"/>
              </a:spcAft>
              <a:buClrTx/>
              <a:buSzTx/>
            </a:pPr>
            <a:r>
              <a:rPr lang="en-GB" sz="950" dirty="0">
                <a:solidFill>
                  <a:prstClr val="black"/>
                </a:solidFill>
                <a:latin typeface="Arial Nova" panose="020B0504020202020204" pitchFamily="34" charset="0"/>
                <a:ea typeface="+mn-ea"/>
              </a:rPr>
              <a:t>Average salaries in publishing are around £26,500-£40,000, with higher salaries possible in larger publishing houses.</a:t>
            </a:r>
          </a:p>
        </p:txBody>
      </p:sp>
      <p:sp>
        <p:nvSpPr>
          <p:cNvPr id="21" name="Rectangle 20">
            <a:extLst>
              <a:ext uri="{FF2B5EF4-FFF2-40B4-BE49-F238E27FC236}">
                <a16:creationId xmlns:a16="http://schemas.microsoft.com/office/drawing/2014/main" id="{07D005DA-D5F8-4706-86AB-8A11C9FFE4A2}"/>
              </a:ext>
            </a:extLst>
          </p:cNvPr>
          <p:cNvSpPr/>
          <p:nvPr/>
        </p:nvSpPr>
        <p:spPr>
          <a:xfrm>
            <a:off x="3486686" y="3666243"/>
            <a:ext cx="2814739" cy="969496"/>
          </a:xfrm>
          <a:prstGeom prst="rect">
            <a:avLst/>
          </a:prstGeom>
        </p:spPr>
        <p:txBody>
          <a:bodyPr wrap="square">
            <a:spAutoFit/>
          </a:bodyPr>
          <a:lstStyle/>
          <a:p>
            <a:pPr defTabSz="310210" fontAlgn="auto" hangingPunct="1">
              <a:lnSpc>
                <a:spcPct val="100000"/>
              </a:lnSpc>
              <a:spcBef>
                <a:spcPts val="0"/>
              </a:spcBef>
              <a:spcAft>
                <a:spcPts val="0"/>
              </a:spcAft>
              <a:buClrTx/>
              <a:buSzTx/>
            </a:pPr>
            <a:r>
              <a:rPr lang="en-GB" sz="950" dirty="0">
                <a:solidFill>
                  <a:prstClr val="black"/>
                </a:solidFill>
                <a:latin typeface="Arial Nova" panose="020B0504020202020204" pitchFamily="34" charset="0"/>
                <a:ea typeface="+mn-ea"/>
              </a:rPr>
              <a:t>This area of work is open to all graduates. most entrants at editorial level are graduates.</a:t>
            </a:r>
          </a:p>
          <a:p>
            <a:pPr defTabSz="310210" fontAlgn="auto" hangingPunct="1">
              <a:lnSpc>
                <a:spcPct val="100000"/>
              </a:lnSpc>
              <a:spcBef>
                <a:spcPts val="0"/>
              </a:spcBef>
              <a:spcAft>
                <a:spcPts val="0"/>
              </a:spcAft>
              <a:buClrTx/>
              <a:buSzTx/>
            </a:pPr>
            <a:r>
              <a:rPr lang="en-GB" sz="950" dirty="0">
                <a:solidFill>
                  <a:prstClr val="black"/>
                </a:solidFill>
                <a:latin typeface="Arial Nova" panose="020B0504020202020204" pitchFamily="34" charset="0"/>
                <a:ea typeface="+mn-ea"/>
              </a:rPr>
              <a:t>Postgraduate courses that include placements and contact with people in publishing provide a good introduction to professional skills and networking.</a:t>
            </a:r>
          </a:p>
        </p:txBody>
      </p:sp>
      <p:pic>
        <p:nvPicPr>
          <p:cNvPr id="22" name="Picture 21"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8088" y="156039"/>
            <a:ext cx="2088013" cy="912473"/>
          </a:xfrm>
          <a:prstGeom prst="rect">
            <a:avLst/>
          </a:prstGeom>
        </p:spPr>
      </p:pic>
    </p:spTree>
    <p:extLst>
      <p:ext uri="{BB962C8B-B14F-4D97-AF65-F5344CB8AC3E}">
        <p14:creationId xmlns:p14="http://schemas.microsoft.com/office/powerpoint/2010/main" val="3914876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99FE-F2DF-4319-9A5B-EE1D419D9535}"/>
              </a:ext>
            </a:extLst>
          </p:cNvPr>
          <p:cNvSpPr>
            <a:spLocks noGrp="1"/>
          </p:cNvSpPr>
          <p:nvPr>
            <p:ph type="title"/>
          </p:nvPr>
        </p:nvSpPr>
        <p:spPr/>
        <p:txBody>
          <a:bodyPr/>
          <a:lstStyle/>
          <a:p>
            <a:r>
              <a:rPr lang="en-GB" dirty="0" smtClean="0"/>
              <a:t>Making use of LMI </a:t>
            </a:r>
            <a:r>
              <a:rPr lang="en-GB" dirty="0"/>
              <a:t>has never been more important</a:t>
            </a:r>
          </a:p>
        </p:txBody>
      </p:sp>
      <p:sp>
        <p:nvSpPr>
          <p:cNvPr id="3" name="Rectangle 2">
            <a:extLst>
              <a:ext uri="{FF2B5EF4-FFF2-40B4-BE49-F238E27FC236}">
                <a16:creationId xmlns:a16="http://schemas.microsoft.com/office/drawing/2014/main" id="{FD63FD06-2C5C-4311-AE4E-017BF2740A2D}"/>
              </a:ext>
            </a:extLst>
          </p:cNvPr>
          <p:cNvSpPr/>
          <p:nvPr/>
        </p:nvSpPr>
        <p:spPr>
          <a:xfrm>
            <a:off x="121366" y="1476322"/>
            <a:ext cx="7029448" cy="5016758"/>
          </a:xfrm>
          <a:prstGeom prst="rect">
            <a:avLst/>
          </a:prstGeom>
        </p:spPr>
        <p:txBody>
          <a:bodyPr wrap="square">
            <a:spAutoFit/>
          </a:bodyPr>
          <a:lstStyle/>
          <a:p>
            <a:pPr marL="285750" indent="-285750">
              <a:buFont typeface="Arial" panose="020B0604020202020204" pitchFamily="34" charset="0"/>
              <a:buChar char="•"/>
            </a:pPr>
            <a:r>
              <a:rPr lang="en-GB" sz="2000" dirty="0"/>
              <a:t>LMI can be used by students for a clearer understanding of trends, structure and economic demand. It also provides a forecast for the future of specific industries based on current and previous trends and demographics. This information is invaluable for young people and can help them find a career which is right for them in a competitive job market. When used to its full potential LMI can benefit employers, students and the economy. </a:t>
            </a:r>
            <a:endParaRPr lang="en-GB" sz="2000" dirty="0" smtClean="0"/>
          </a:p>
          <a:p>
            <a:endParaRPr lang="en-GB" sz="2000" dirty="0"/>
          </a:p>
          <a:p>
            <a:pPr marL="285750" indent="-285750">
              <a:buFont typeface="Arial" panose="020B0604020202020204" pitchFamily="34" charset="0"/>
              <a:buChar char="•"/>
            </a:pPr>
            <a:r>
              <a:rPr lang="en-GB" sz="2000" dirty="0"/>
              <a:t>LMI also provides students with time for reflection when choosing their next steps after school or college. For certain occupations, going to university may be the only option to break into the industry, whereas for others, an </a:t>
            </a:r>
            <a:r>
              <a:rPr lang="en-GB" sz="2000" b="1" dirty="0" smtClean="0"/>
              <a:t>apprenticeship </a:t>
            </a:r>
            <a:r>
              <a:rPr lang="en-GB" sz="2000" dirty="0" smtClean="0"/>
              <a:t>may </a:t>
            </a:r>
            <a:r>
              <a:rPr lang="en-GB" sz="2000" dirty="0"/>
              <a:t>provide equal opportunities. This enables young people to fully consider their options and to make a decision based on what is right for them, connected with their career aspirations.</a:t>
            </a:r>
            <a:r>
              <a:rPr lang="en-GB" dirty="0"/>
              <a:t> </a:t>
            </a:r>
          </a:p>
        </p:txBody>
      </p:sp>
      <p:pic>
        <p:nvPicPr>
          <p:cNvPr id="8" name="Picture 7" descr="A picture containing graphical user interface&#10;&#10;Description automatically generated">
            <a:extLst>
              <a:ext uri="{FF2B5EF4-FFF2-40B4-BE49-F238E27FC236}">
                <a16:creationId xmlns:a16="http://schemas.microsoft.com/office/drawing/2014/main" id="{85B1BBF3-0F02-4FF9-B294-6650382B5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008" y="148065"/>
            <a:ext cx="2312811" cy="1010710"/>
          </a:xfrm>
          <a:prstGeom prst="rect">
            <a:avLst/>
          </a:prstGeom>
        </p:spPr>
      </p:pic>
      <p:sp>
        <p:nvSpPr>
          <p:cNvPr id="5" name="Rectangle 1"/>
          <p:cNvSpPr>
            <a:spLocks noChangeArrowheads="1"/>
          </p:cNvSpPr>
          <p:nvPr/>
        </p:nvSpPr>
        <p:spPr bwMode="auto">
          <a:xfrm>
            <a:off x="465818" y="3395890"/>
            <a:ext cx="8452152" cy="94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4" name="Picture 3"/>
          <p:cNvPicPr>
            <a:picLocks noChangeAspect="1"/>
          </p:cNvPicPr>
          <p:nvPr/>
        </p:nvPicPr>
        <p:blipFill>
          <a:blip r:embed="rId4"/>
          <a:stretch>
            <a:fillRect/>
          </a:stretch>
        </p:blipFill>
        <p:spPr>
          <a:xfrm>
            <a:off x="7228777" y="2473942"/>
            <a:ext cx="4790461" cy="3021518"/>
          </a:xfrm>
          <a:prstGeom prst="rect">
            <a:avLst/>
          </a:prstGeom>
        </p:spPr>
      </p:pic>
    </p:spTree>
    <p:extLst>
      <p:ext uri="{BB962C8B-B14F-4D97-AF65-F5344CB8AC3E}">
        <p14:creationId xmlns:p14="http://schemas.microsoft.com/office/powerpoint/2010/main" val="6590986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15" name="TextBox 14">
            <a:extLst>
              <a:ext uri="{FF2B5EF4-FFF2-40B4-BE49-F238E27FC236}">
                <a16:creationId xmlns:a16="http://schemas.microsoft.com/office/drawing/2014/main" id="{034708D8-F13D-4688-9A18-4A349370B135}"/>
              </a:ext>
            </a:extLst>
          </p:cNvPr>
          <p:cNvSpPr txBox="1"/>
          <p:nvPr/>
        </p:nvSpPr>
        <p:spPr>
          <a:xfrm>
            <a:off x="6444348" y="3586066"/>
            <a:ext cx="1271079" cy="1031693"/>
          </a:xfrm>
          <a:prstGeom prst="rect">
            <a:avLst/>
          </a:prstGeom>
          <a:noFill/>
        </p:spPr>
        <p:txBody>
          <a:bodyPr wrap="square" rtlCol="0">
            <a:spAutoFit/>
          </a:bodyPr>
          <a:lstStyle/>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What do I </a:t>
            </a:r>
            <a:r>
              <a:rPr lang="en-GB" sz="1221" b="1" dirty="0" err="1" smtClean="0">
                <a:solidFill>
                  <a:prstClr val="white"/>
                </a:solidFill>
                <a:latin typeface="Arial Black" panose="020B0A04020102020204" pitchFamily="34" charset="0"/>
                <a:ea typeface="+mn-ea"/>
              </a:rPr>
              <a:t>eed</a:t>
            </a:r>
            <a:r>
              <a:rPr lang="en-GB" sz="1221" b="1" dirty="0" smtClean="0">
                <a:solidFill>
                  <a:prstClr val="white"/>
                </a:solidFill>
                <a:latin typeface="Arial Black" panose="020B0A04020102020204" pitchFamily="34" charset="0"/>
                <a:ea typeface="+mn-ea"/>
              </a:rPr>
              <a:t> </a:t>
            </a:r>
            <a:r>
              <a:rPr lang="en-GB" sz="1221" b="1" dirty="0">
                <a:solidFill>
                  <a:prstClr val="white"/>
                </a:solidFill>
                <a:latin typeface="Arial Black" panose="020B0A04020102020204" pitchFamily="34" charset="0"/>
                <a:ea typeface="+mn-ea"/>
              </a:rPr>
              <a:t>to </a:t>
            </a:r>
          </a:p>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do to get </a:t>
            </a:r>
          </a:p>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into this career…</a:t>
            </a:r>
          </a:p>
        </p:txBody>
      </p:sp>
      <p:sp>
        <p:nvSpPr>
          <p:cNvPr id="16" name="TextBox 15">
            <a:extLst>
              <a:ext uri="{FF2B5EF4-FFF2-40B4-BE49-F238E27FC236}">
                <a16:creationId xmlns:a16="http://schemas.microsoft.com/office/drawing/2014/main" id="{2FF18E28-0254-4947-9C93-76C1E775B7DE}"/>
              </a:ext>
            </a:extLst>
          </p:cNvPr>
          <p:cNvSpPr txBox="1"/>
          <p:nvPr/>
        </p:nvSpPr>
        <p:spPr>
          <a:xfrm>
            <a:off x="6349567" y="5199794"/>
            <a:ext cx="1271079" cy="468077"/>
          </a:xfrm>
          <a:prstGeom prst="rect">
            <a:avLst/>
          </a:prstGeom>
          <a:noFill/>
        </p:spPr>
        <p:txBody>
          <a:bodyPr wrap="square" rtlCol="0">
            <a:spAutoFit/>
          </a:bodyPr>
          <a:lstStyle/>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Career information</a:t>
            </a:r>
          </a:p>
        </p:txBody>
      </p:sp>
      <p:sp>
        <p:nvSpPr>
          <p:cNvPr id="17" name="TextBox 16">
            <a:extLst>
              <a:ext uri="{FF2B5EF4-FFF2-40B4-BE49-F238E27FC236}">
                <a16:creationId xmlns:a16="http://schemas.microsoft.com/office/drawing/2014/main" id="{F6D73767-4960-4B2E-81E6-AFA4F046A34B}"/>
              </a:ext>
            </a:extLst>
          </p:cNvPr>
          <p:cNvSpPr txBox="1"/>
          <p:nvPr/>
        </p:nvSpPr>
        <p:spPr>
          <a:xfrm>
            <a:off x="6371132" y="6315269"/>
            <a:ext cx="1271079" cy="468077"/>
          </a:xfrm>
          <a:prstGeom prst="rect">
            <a:avLst/>
          </a:prstGeom>
          <a:noFill/>
        </p:spPr>
        <p:txBody>
          <a:bodyPr wrap="square" rtlCol="0">
            <a:spAutoFit/>
          </a:bodyPr>
          <a:lstStyle/>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Average</a:t>
            </a:r>
          </a:p>
          <a:p>
            <a:pPr algn="r" defTabSz="310210" fontAlgn="auto" hangingPunct="1">
              <a:lnSpc>
                <a:spcPct val="100000"/>
              </a:lnSpc>
              <a:spcBef>
                <a:spcPts val="0"/>
              </a:spcBef>
              <a:spcAft>
                <a:spcPts val="0"/>
              </a:spcAft>
              <a:buClrTx/>
              <a:buSzTx/>
            </a:pPr>
            <a:r>
              <a:rPr lang="en-GB" sz="1221" b="1" dirty="0">
                <a:solidFill>
                  <a:prstClr val="white"/>
                </a:solidFill>
                <a:latin typeface="Arial Black" panose="020B0A04020102020204" pitchFamily="34" charset="0"/>
                <a:ea typeface="+mn-ea"/>
              </a:rPr>
              <a:t>salary</a:t>
            </a:r>
          </a:p>
        </p:txBody>
      </p:sp>
      <p:pic>
        <p:nvPicPr>
          <p:cNvPr id="22" name="Picture 21"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8088" y="156039"/>
            <a:ext cx="2088013" cy="912473"/>
          </a:xfrm>
          <a:prstGeom prst="rect">
            <a:avLst/>
          </a:prstGeom>
        </p:spPr>
      </p:pic>
      <p:pic>
        <p:nvPicPr>
          <p:cNvPr id="3" name="Picture 2"/>
          <p:cNvPicPr>
            <a:picLocks noChangeAspect="1"/>
          </p:cNvPicPr>
          <p:nvPr/>
        </p:nvPicPr>
        <p:blipFill>
          <a:blip r:embed="rId3"/>
          <a:stretch>
            <a:fillRect/>
          </a:stretch>
        </p:blipFill>
        <p:spPr>
          <a:xfrm>
            <a:off x="255181" y="156039"/>
            <a:ext cx="9030164" cy="4934204"/>
          </a:xfrm>
          <a:prstGeom prst="rect">
            <a:avLst/>
          </a:prstGeom>
        </p:spPr>
      </p:pic>
      <p:pic>
        <p:nvPicPr>
          <p:cNvPr id="4" name="Picture 3"/>
          <p:cNvPicPr>
            <a:picLocks noChangeAspect="1"/>
          </p:cNvPicPr>
          <p:nvPr/>
        </p:nvPicPr>
        <p:blipFill>
          <a:blip r:embed="rId4"/>
          <a:stretch>
            <a:fillRect/>
          </a:stretch>
        </p:blipFill>
        <p:spPr>
          <a:xfrm>
            <a:off x="9298071" y="1232508"/>
            <a:ext cx="2844946" cy="4064209"/>
          </a:xfrm>
          <a:prstGeom prst="rect">
            <a:avLst/>
          </a:prstGeom>
        </p:spPr>
      </p:pic>
      <p:sp>
        <p:nvSpPr>
          <p:cNvPr id="23" name="TextBox 22"/>
          <p:cNvSpPr txBox="1"/>
          <p:nvPr/>
        </p:nvSpPr>
        <p:spPr>
          <a:xfrm>
            <a:off x="255181" y="5342562"/>
            <a:ext cx="6001781" cy="923330"/>
          </a:xfrm>
          <a:prstGeom prst="rect">
            <a:avLst/>
          </a:prstGeom>
          <a:noFill/>
        </p:spPr>
        <p:txBody>
          <a:bodyPr wrap="square" rtlCol="0">
            <a:spAutoFit/>
          </a:bodyPr>
          <a:lstStyle/>
          <a:p>
            <a:r>
              <a:rPr lang="en-GB" dirty="0" err="1" smtClean="0"/>
              <a:t>Careersometer</a:t>
            </a:r>
            <a:r>
              <a:rPr lang="en-GB" dirty="0" smtClean="0"/>
              <a:t>/LMI for all widget is a useful interactive tool for young people with some schools embedding it into their careers website for students</a:t>
            </a:r>
            <a:endParaRPr lang="en-GB" dirty="0"/>
          </a:p>
        </p:txBody>
      </p:sp>
      <p:sp>
        <p:nvSpPr>
          <p:cNvPr id="25" name="Rectangle 24"/>
          <p:cNvSpPr/>
          <p:nvPr/>
        </p:nvSpPr>
        <p:spPr>
          <a:xfrm>
            <a:off x="6444348" y="5815949"/>
            <a:ext cx="4059060" cy="369332"/>
          </a:xfrm>
          <a:prstGeom prst="rect">
            <a:avLst/>
          </a:prstGeom>
        </p:spPr>
        <p:txBody>
          <a:bodyPr wrap="none">
            <a:spAutoFit/>
          </a:bodyPr>
          <a:lstStyle/>
          <a:p>
            <a:r>
              <a:rPr lang="en-GB" dirty="0"/>
              <a:t>http://www.lmiforall.org.uk/explore_lmi/</a:t>
            </a:r>
          </a:p>
        </p:txBody>
      </p:sp>
    </p:spTree>
    <p:extLst>
      <p:ext uri="{BB962C8B-B14F-4D97-AF65-F5344CB8AC3E}">
        <p14:creationId xmlns:p14="http://schemas.microsoft.com/office/powerpoint/2010/main" val="24693636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LMI RESOURCES CAN BE USED</a:t>
            </a:r>
            <a:endParaRPr lang="en-GB" dirty="0"/>
          </a:p>
        </p:txBody>
      </p:sp>
      <p:sp>
        <p:nvSpPr>
          <p:cNvPr id="5" name="Content Placeholder 2">
            <a:extLst>
              <a:ext uri="{FF2B5EF4-FFF2-40B4-BE49-F238E27FC236}">
                <a16:creationId xmlns:a16="http://schemas.microsoft.com/office/drawing/2014/main" id="{EC415904-7932-479D-AF46-E46EA8E7CC10}"/>
              </a:ext>
            </a:extLst>
          </p:cNvPr>
          <p:cNvSpPr txBox="1">
            <a:spLocks/>
          </p:cNvSpPr>
          <p:nvPr/>
        </p:nvSpPr>
        <p:spPr>
          <a:xfrm>
            <a:off x="439721" y="1824312"/>
            <a:ext cx="7848000" cy="468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2400" smtClean="0"/>
              <a:t>Embed into a PHSE Lesson</a:t>
            </a:r>
          </a:p>
          <a:p>
            <a:pPr marL="285750" indent="-285750"/>
            <a:r>
              <a:rPr lang="en-GB" sz="2400" smtClean="0"/>
              <a:t>Embed into a Tutor Time lesson </a:t>
            </a:r>
          </a:p>
          <a:p>
            <a:pPr marL="285750" indent="-285750"/>
            <a:r>
              <a:rPr lang="en-GB" sz="2400" smtClean="0"/>
              <a:t>As help to prepare student for their work experience placements – researching the company and careers sector</a:t>
            </a:r>
          </a:p>
          <a:p>
            <a:pPr marL="285750" indent="-285750"/>
            <a:r>
              <a:rPr lang="en-GB" sz="2400" smtClean="0"/>
              <a:t>Put on  your school website</a:t>
            </a:r>
          </a:p>
          <a:p>
            <a:pPr marL="285750" indent="-285750"/>
            <a:r>
              <a:rPr lang="en-GB" sz="2400" smtClean="0"/>
              <a:t>Use within an assembly focussing on careers</a:t>
            </a:r>
          </a:p>
          <a:p>
            <a:pPr marL="285750" indent="-285750"/>
            <a:r>
              <a:rPr lang="en-GB" sz="2400" smtClean="0"/>
              <a:t>Put  in a newsletter</a:t>
            </a:r>
          </a:p>
          <a:p>
            <a:pPr marL="285750" indent="-285750"/>
            <a:r>
              <a:rPr lang="en-GB" sz="2400" smtClean="0"/>
              <a:t>Use as part of a school trip – to learn about all the careers involved on that student’s day outside of the classroom</a:t>
            </a:r>
            <a:endParaRPr lang="en-GB" sz="2400" dirty="0"/>
          </a:p>
        </p:txBody>
      </p:sp>
      <p:pic>
        <p:nvPicPr>
          <p:cNvPr id="4" name="Picture 3"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5895" y="217684"/>
            <a:ext cx="2153500" cy="941091"/>
          </a:xfrm>
          <a:prstGeom prst="rect">
            <a:avLst/>
          </a:prstGeom>
        </p:spPr>
      </p:pic>
    </p:spTree>
    <p:extLst>
      <p:ext uri="{BB962C8B-B14F-4D97-AF65-F5344CB8AC3E}">
        <p14:creationId xmlns:p14="http://schemas.microsoft.com/office/powerpoint/2010/main" val="40778875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SHARING LMI WITH PARENTS</a:t>
            </a:r>
            <a:endParaRPr lang="en-GB" dirty="0"/>
          </a:p>
        </p:txBody>
      </p:sp>
      <p:sp>
        <p:nvSpPr>
          <p:cNvPr id="5" name="TextBox 4"/>
          <p:cNvSpPr txBox="1"/>
          <p:nvPr/>
        </p:nvSpPr>
        <p:spPr>
          <a:xfrm>
            <a:off x="622853" y="2319129"/>
            <a:ext cx="10813774"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show videos on loop at parents evenings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Include information in newsletters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EXPLICITLY include on your website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School social media accounts share the resources-</a:t>
            </a:r>
            <a:r>
              <a:rPr lang="en-GB" sz="2400" dirty="0" err="1" smtClean="0"/>
              <a:t>Stanborough</a:t>
            </a:r>
            <a:r>
              <a:rPr lang="en-GB" sz="2400" dirty="0" smtClean="0"/>
              <a:t> school has an inspiration twitter account</a:t>
            </a:r>
          </a:p>
          <a:p>
            <a:pPr marL="285750" indent="-285750">
              <a:buFont typeface="Arial" panose="020B0604020202020204" pitchFamily="34" charset="0"/>
              <a:buChar char="•"/>
            </a:pPr>
            <a:endParaRPr lang="en-GB" sz="2400" dirty="0"/>
          </a:p>
        </p:txBody>
      </p:sp>
      <p:pic>
        <p:nvPicPr>
          <p:cNvPr id="4" name="Picture 3"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265" y="176587"/>
            <a:ext cx="1993973" cy="871377"/>
          </a:xfrm>
          <a:prstGeom prst="rect">
            <a:avLst/>
          </a:prstGeom>
        </p:spPr>
      </p:pic>
    </p:spTree>
    <p:extLst>
      <p:ext uri="{BB962C8B-B14F-4D97-AF65-F5344CB8AC3E}">
        <p14:creationId xmlns:p14="http://schemas.microsoft.com/office/powerpoint/2010/main" val="920854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4593" y="317326"/>
            <a:ext cx="8229600" cy="990600"/>
          </a:xfrm>
        </p:spPr>
        <p:txBody>
          <a:bodyPr>
            <a:normAutofit/>
          </a:bodyPr>
          <a:lstStyle/>
          <a:p>
            <a:r>
              <a:rPr lang="en-GB" sz="3200" b="1" dirty="0" smtClean="0">
                <a:latin typeface="+mn-lt"/>
              </a:rPr>
              <a:t>Reflections</a:t>
            </a:r>
            <a:endParaRPr lang="en-GB" sz="3200" b="1" dirty="0">
              <a:latin typeface="+mn-lt"/>
            </a:endParaRPr>
          </a:p>
        </p:txBody>
      </p:sp>
      <p:sp>
        <p:nvSpPr>
          <p:cNvPr id="3" name="Content Placeholder 2"/>
          <p:cNvSpPr>
            <a:spLocks noGrp="1"/>
          </p:cNvSpPr>
          <p:nvPr>
            <p:ph idx="4294967295"/>
          </p:nvPr>
        </p:nvSpPr>
        <p:spPr>
          <a:xfrm>
            <a:off x="1631504" y="2492896"/>
            <a:ext cx="4464496" cy="3888432"/>
          </a:xfrm>
        </p:spPr>
        <p:txBody>
          <a:bodyPr>
            <a:normAutofit/>
          </a:bodyPr>
          <a:lstStyle/>
          <a:p>
            <a:endParaRPr lang="en-GB" sz="1600"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id="{6FC77D50-C17B-8543-9F46-D7D1389E94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76678" y="758186"/>
            <a:ext cx="1345915" cy="54974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76A16B16-C2CC-4E9F-8ACA-B23C55DD8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998" y="549893"/>
            <a:ext cx="1734608" cy="758033"/>
          </a:xfrm>
          <a:prstGeom prst="rect">
            <a:avLst/>
          </a:prstGeom>
        </p:spPr>
      </p:pic>
      <p:pic>
        <p:nvPicPr>
          <p:cNvPr id="9" name="Picture 8">
            <a:extLst>
              <a:ext uri="{FF2B5EF4-FFF2-40B4-BE49-F238E27FC236}">
                <a16:creationId xmlns:a16="http://schemas.microsoft.com/office/drawing/2014/main" id="{0C0C76C0-A0CB-4446-A0F8-7504CBC05F79}"/>
              </a:ext>
            </a:extLst>
          </p:cNvPr>
          <p:cNvPicPr>
            <a:picLocks noChangeAspect="1"/>
          </p:cNvPicPr>
          <p:nvPr/>
        </p:nvPicPr>
        <p:blipFill>
          <a:blip r:embed="rId4"/>
          <a:stretch>
            <a:fillRect/>
          </a:stretch>
        </p:blipFill>
        <p:spPr>
          <a:xfrm>
            <a:off x="9141288" y="5972457"/>
            <a:ext cx="2113353" cy="662602"/>
          </a:xfrm>
          <a:prstGeom prst="rect">
            <a:avLst/>
          </a:prstGeom>
        </p:spPr>
      </p:pic>
      <p:sp>
        <p:nvSpPr>
          <p:cNvPr id="4" name="TextBox 3"/>
          <p:cNvSpPr txBox="1"/>
          <p:nvPr/>
        </p:nvSpPr>
        <p:spPr>
          <a:xfrm>
            <a:off x="328773" y="1736333"/>
            <a:ext cx="5917915" cy="4321055"/>
          </a:xfrm>
          <a:prstGeom prst="rect">
            <a:avLst/>
          </a:prstGeom>
          <a:noFill/>
        </p:spPr>
        <p:txBody>
          <a:bodyPr wrap="square" rtlCol="0">
            <a:spAutoFit/>
          </a:bodyPr>
          <a:lstStyle/>
          <a:p>
            <a:pPr>
              <a:lnSpc>
                <a:spcPct val="107000"/>
              </a:lnSpc>
              <a:spcAft>
                <a:spcPts val="0"/>
              </a:spcAft>
            </a:pPr>
            <a:r>
              <a:rPr lang="en-GB" sz="2400" b="1" dirty="0"/>
              <a:t>How </a:t>
            </a:r>
            <a:r>
              <a:rPr lang="en-GB" sz="2400" b="1" dirty="0" smtClean="0"/>
              <a:t>do you/could </a:t>
            </a:r>
            <a:r>
              <a:rPr lang="en-GB" sz="2400" b="1" dirty="0"/>
              <a:t>your school/college best use LMI</a:t>
            </a:r>
            <a:r>
              <a:rPr lang="en-GB" sz="2400" b="1" dirty="0" smtClean="0"/>
              <a:t>?</a:t>
            </a:r>
          </a:p>
          <a:p>
            <a:pPr>
              <a:lnSpc>
                <a:spcPct val="107000"/>
              </a:lnSpc>
              <a:spcAft>
                <a:spcPts val="0"/>
              </a:spcAft>
            </a:pPr>
            <a:endParaRPr lang="en-GB" sz="2400" b="1" dirty="0"/>
          </a:p>
          <a:p>
            <a:pPr>
              <a:lnSpc>
                <a:spcPct val="107000"/>
              </a:lnSpc>
              <a:spcAft>
                <a:spcPts val="0"/>
              </a:spcAft>
            </a:pPr>
            <a:endParaRPr lang="en-GB" sz="2400" b="1" dirty="0" smtClean="0"/>
          </a:p>
          <a:p>
            <a:pPr>
              <a:lnSpc>
                <a:spcPct val="107000"/>
              </a:lnSpc>
              <a:spcAft>
                <a:spcPts val="0"/>
              </a:spcAft>
            </a:pPr>
            <a:endParaRPr lang="en-GB" sz="2400" b="1" dirty="0"/>
          </a:p>
          <a:p>
            <a:pPr>
              <a:lnSpc>
                <a:spcPct val="107000"/>
              </a:lnSpc>
              <a:spcAft>
                <a:spcPts val="0"/>
              </a:spcAft>
            </a:pPr>
            <a:r>
              <a:rPr lang="en-GB" sz="2400" b="1" dirty="0"/>
              <a:t>How can/do you share this with: students, teachers and parents? </a:t>
            </a:r>
            <a:endParaRPr lang="en-GB" sz="2400" b="1" dirty="0" smtClean="0"/>
          </a:p>
          <a:p>
            <a:pPr>
              <a:lnSpc>
                <a:spcPct val="107000"/>
              </a:lnSpc>
              <a:spcAft>
                <a:spcPts val="0"/>
              </a:spcAft>
            </a:pPr>
            <a:endParaRPr lang="en-GB" sz="2400" b="1" dirty="0"/>
          </a:p>
          <a:p>
            <a:pPr>
              <a:lnSpc>
                <a:spcPct val="107000"/>
              </a:lnSpc>
              <a:spcAft>
                <a:spcPts val="0"/>
              </a:spcAft>
            </a:pPr>
            <a:endParaRPr lang="en-GB" sz="2400" b="1" dirty="0" smtClean="0"/>
          </a:p>
          <a:p>
            <a:pPr>
              <a:lnSpc>
                <a:spcPct val="107000"/>
              </a:lnSpc>
              <a:spcAft>
                <a:spcPts val="0"/>
              </a:spcAft>
            </a:pPr>
            <a:r>
              <a:rPr lang="en-GB" sz="2400" b="1" dirty="0" smtClean="0"/>
              <a:t>What is missing?</a:t>
            </a:r>
            <a:endParaRPr lang="en-GB" sz="2400" b="1" dirty="0"/>
          </a:p>
          <a:p>
            <a:endParaRPr lang="en-GB" dirty="0"/>
          </a:p>
        </p:txBody>
      </p:sp>
      <p:pic>
        <p:nvPicPr>
          <p:cNvPr id="10" name="Picture 2" descr="image001">
            <a:extLst>
              <a:ext uri="{FF2B5EF4-FFF2-40B4-BE49-F238E27FC236}">
                <a16:creationId xmlns:a16="http://schemas.microsoft.com/office/drawing/2014/main" id="{E35061A2-86B6-43B9-8503-D0ED23D2B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277" y="1659731"/>
            <a:ext cx="5241542" cy="393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5682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4593" y="317326"/>
            <a:ext cx="8229600" cy="990600"/>
          </a:xfrm>
        </p:spPr>
        <p:txBody>
          <a:bodyPr>
            <a:normAutofit/>
          </a:bodyPr>
          <a:lstStyle/>
          <a:p>
            <a:r>
              <a:rPr lang="en-GB" sz="3200" b="1" dirty="0" smtClean="0">
                <a:latin typeface="+mn-lt"/>
              </a:rPr>
              <a:t>Future Events</a:t>
            </a:r>
            <a:endParaRPr lang="en-GB" sz="3200" b="1" dirty="0">
              <a:latin typeface="+mn-lt"/>
            </a:endParaRPr>
          </a:p>
        </p:txBody>
      </p:sp>
      <p:sp>
        <p:nvSpPr>
          <p:cNvPr id="3" name="Content Placeholder 2"/>
          <p:cNvSpPr>
            <a:spLocks noGrp="1"/>
          </p:cNvSpPr>
          <p:nvPr>
            <p:ph idx="4294967295"/>
          </p:nvPr>
        </p:nvSpPr>
        <p:spPr>
          <a:xfrm>
            <a:off x="1631504" y="2492896"/>
            <a:ext cx="4464496" cy="3888432"/>
          </a:xfrm>
        </p:spPr>
        <p:txBody>
          <a:bodyPr>
            <a:normAutofit/>
          </a:bodyPr>
          <a:lstStyle/>
          <a:p>
            <a:endParaRPr lang="en-GB" sz="1600"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id="{6FC77D50-C17B-8543-9F46-D7D1389E94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76678" y="758186"/>
            <a:ext cx="1345915" cy="54974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76A16B16-C2CC-4E9F-8ACA-B23C55DD8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998" y="549893"/>
            <a:ext cx="1734608" cy="758033"/>
          </a:xfrm>
          <a:prstGeom prst="rect">
            <a:avLst/>
          </a:prstGeom>
        </p:spPr>
      </p:pic>
      <p:pic>
        <p:nvPicPr>
          <p:cNvPr id="9" name="Picture 8">
            <a:extLst>
              <a:ext uri="{FF2B5EF4-FFF2-40B4-BE49-F238E27FC236}">
                <a16:creationId xmlns:a16="http://schemas.microsoft.com/office/drawing/2014/main" id="{0C0C76C0-A0CB-4446-A0F8-7504CBC05F79}"/>
              </a:ext>
            </a:extLst>
          </p:cNvPr>
          <p:cNvPicPr>
            <a:picLocks noChangeAspect="1"/>
          </p:cNvPicPr>
          <p:nvPr/>
        </p:nvPicPr>
        <p:blipFill>
          <a:blip r:embed="rId4"/>
          <a:stretch>
            <a:fillRect/>
          </a:stretch>
        </p:blipFill>
        <p:spPr>
          <a:xfrm>
            <a:off x="9141288" y="5972457"/>
            <a:ext cx="2113353" cy="662602"/>
          </a:xfrm>
          <a:prstGeom prst="rect">
            <a:avLst/>
          </a:prstGeom>
        </p:spPr>
      </p:pic>
      <p:sp>
        <p:nvSpPr>
          <p:cNvPr id="4" name="TextBox 3"/>
          <p:cNvSpPr txBox="1"/>
          <p:nvPr/>
        </p:nvSpPr>
        <p:spPr>
          <a:xfrm>
            <a:off x="328772" y="1736333"/>
            <a:ext cx="10925869" cy="4716227"/>
          </a:xfrm>
          <a:prstGeom prst="rect">
            <a:avLst/>
          </a:prstGeom>
          <a:noFill/>
        </p:spPr>
        <p:txBody>
          <a:bodyPr wrap="square" rtlCol="0">
            <a:spAutoFit/>
          </a:bodyPr>
          <a:lstStyle/>
          <a:p>
            <a:pPr>
              <a:lnSpc>
                <a:spcPct val="107000"/>
              </a:lnSpc>
              <a:spcAft>
                <a:spcPts val="0"/>
              </a:spcAft>
            </a:pPr>
            <a:r>
              <a:rPr lang="en-GB" sz="2400" b="1" dirty="0" smtClean="0"/>
              <a:t>We have some district network sessions in December:</a:t>
            </a:r>
          </a:p>
          <a:p>
            <a:pPr>
              <a:lnSpc>
                <a:spcPct val="107000"/>
              </a:lnSpc>
              <a:spcAft>
                <a:spcPts val="0"/>
              </a:spcAft>
            </a:pPr>
            <a:endParaRPr lang="en-GB" sz="2400" b="1" dirty="0"/>
          </a:p>
          <a:p>
            <a:pPr>
              <a:lnSpc>
                <a:spcPct val="107000"/>
              </a:lnSpc>
              <a:spcAft>
                <a:spcPts val="0"/>
              </a:spcAft>
            </a:pPr>
            <a:r>
              <a:rPr lang="en-GB" sz="2400" b="1" dirty="0" smtClean="0"/>
              <a:t>Monday 6</a:t>
            </a:r>
            <a:r>
              <a:rPr lang="en-GB" sz="2400" b="1" baseline="30000" dirty="0" smtClean="0"/>
              <a:t>th</a:t>
            </a:r>
            <a:r>
              <a:rPr lang="en-GB" sz="2400" b="1" dirty="0" smtClean="0"/>
              <a:t> </a:t>
            </a:r>
            <a:r>
              <a:rPr lang="en-GB" sz="2400" dirty="0" smtClean="0"/>
              <a:t>Welwyn/Hatfield/Stevenage/North Herts @Computacenter </a:t>
            </a:r>
            <a:r>
              <a:rPr lang="en-GB" sz="2400" b="1" dirty="0" smtClean="0"/>
              <a:t>2.30-4pm</a:t>
            </a:r>
          </a:p>
          <a:p>
            <a:pPr>
              <a:lnSpc>
                <a:spcPct val="107000"/>
              </a:lnSpc>
            </a:pPr>
            <a:r>
              <a:rPr lang="en-GB" sz="2400" b="1" dirty="0" smtClean="0"/>
              <a:t>Tuesday 7</a:t>
            </a:r>
            <a:r>
              <a:rPr lang="en-GB" sz="2400" b="1" baseline="30000" dirty="0" smtClean="0"/>
              <a:t>th</a:t>
            </a:r>
            <a:r>
              <a:rPr lang="en-GB" sz="2400" b="1" dirty="0" smtClean="0"/>
              <a:t> </a:t>
            </a:r>
            <a:r>
              <a:rPr lang="en-GB" sz="2400" dirty="0" smtClean="0"/>
              <a:t>Watford/Three Rivers/Hertsmere on MS Teams </a:t>
            </a:r>
            <a:r>
              <a:rPr lang="en-GB" sz="2400" b="1" dirty="0" smtClean="0"/>
              <a:t>2.45-4pm</a:t>
            </a:r>
            <a:endParaRPr lang="en-GB" sz="2400" dirty="0" smtClean="0"/>
          </a:p>
          <a:p>
            <a:pPr>
              <a:lnSpc>
                <a:spcPct val="107000"/>
              </a:lnSpc>
            </a:pPr>
            <a:r>
              <a:rPr lang="en-GB" sz="2400" b="1" dirty="0" smtClean="0"/>
              <a:t>Wednesday 8</a:t>
            </a:r>
            <a:r>
              <a:rPr lang="en-GB" sz="2400" b="1" baseline="30000" dirty="0" smtClean="0"/>
              <a:t>th</a:t>
            </a:r>
            <a:r>
              <a:rPr lang="en-GB" sz="2400" b="1" dirty="0" smtClean="0"/>
              <a:t> </a:t>
            </a:r>
            <a:r>
              <a:rPr lang="en-GB" sz="2400" dirty="0" smtClean="0"/>
              <a:t>St. Albans &amp; </a:t>
            </a:r>
            <a:r>
              <a:rPr lang="en-GB" sz="2400" dirty="0" err="1" smtClean="0"/>
              <a:t>Dacorum</a:t>
            </a:r>
            <a:r>
              <a:rPr lang="en-GB" sz="2400" dirty="0" smtClean="0"/>
              <a:t> </a:t>
            </a:r>
            <a:r>
              <a:rPr lang="en-GB" sz="2400" dirty="0"/>
              <a:t>on MS </a:t>
            </a:r>
            <a:r>
              <a:rPr lang="en-GB" sz="2400" dirty="0" smtClean="0"/>
              <a:t>Teams </a:t>
            </a:r>
            <a:r>
              <a:rPr lang="en-GB" sz="2400" b="1" dirty="0" smtClean="0"/>
              <a:t>2.45-4pm</a:t>
            </a:r>
            <a:endParaRPr lang="en-GB" sz="2400" b="1" dirty="0"/>
          </a:p>
          <a:p>
            <a:pPr>
              <a:lnSpc>
                <a:spcPct val="107000"/>
              </a:lnSpc>
              <a:spcAft>
                <a:spcPts val="0"/>
              </a:spcAft>
            </a:pPr>
            <a:r>
              <a:rPr lang="en-GB" sz="2400" b="1" dirty="0" smtClean="0"/>
              <a:t>Thursday 9</a:t>
            </a:r>
            <a:r>
              <a:rPr lang="en-GB" sz="2400" b="1" baseline="30000" dirty="0" smtClean="0"/>
              <a:t>th</a:t>
            </a:r>
            <a:r>
              <a:rPr lang="en-GB" sz="2400" b="1" dirty="0" smtClean="0"/>
              <a:t> </a:t>
            </a:r>
            <a:r>
              <a:rPr lang="en-GB" sz="2400" dirty="0" smtClean="0"/>
              <a:t>East Herts &amp; Broxbourne at Weston Homes </a:t>
            </a:r>
            <a:r>
              <a:rPr lang="en-GB" sz="2400" dirty="0" err="1" smtClean="0"/>
              <a:t>Takely</a:t>
            </a:r>
            <a:r>
              <a:rPr lang="en-GB" sz="2400" dirty="0" smtClean="0"/>
              <a:t> </a:t>
            </a:r>
            <a:r>
              <a:rPr lang="en-GB" sz="2400" dirty="0" err="1" smtClean="0"/>
              <a:t>nr</a:t>
            </a:r>
            <a:r>
              <a:rPr lang="en-GB" sz="2400" dirty="0" smtClean="0"/>
              <a:t> Stanstead </a:t>
            </a:r>
            <a:r>
              <a:rPr lang="en-GB" sz="2400" b="1" dirty="0" smtClean="0"/>
              <a:t>2.30-4pm</a:t>
            </a:r>
          </a:p>
          <a:p>
            <a:pPr>
              <a:lnSpc>
                <a:spcPct val="107000"/>
              </a:lnSpc>
              <a:spcAft>
                <a:spcPts val="0"/>
              </a:spcAft>
            </a:pPr>
            <a:endParaRPr lang="en-GB" sz="2400" dirty="0"/>
          </a:p>
          <a:p>
            <a:pPr>
              <a:lnSpc>
                <a:spcPct val="107000"/>
              </a:lnSpc>
              <a:spcAft>
                <a:spcPts val="0"/>
              </a:spcAft>
            </a:pPr>
            <a:r>
              <a:rPr lang="en-GB" sz="2400" b="1" dirty="0" smtClean="0"/>
              <a:t>Gatsby Benchmark 4 Careers in the </a:t>
            </a:r>
            <a:r>
              <a:rPr lang="en-GB" sz="2400" b="1" smtClean="0"/>
              <a:t>Curriculum Workshop </a:t>
            </a:r>
            <a:endParaRPr lang="en-GB" sz="2400" b="1" dirty="0" smtClean="0"/>
          </a:p>
          <a:p>
            <a:pPr>
              <a:lnSpc>
                <a:spcPct val="107000"/>
              </a:lnSpc>
              <a:spcAft>
                <a:spcPts val="0"/>
              </a:spcAft>
            </a:pPr>
            <a:r>
              <a:rPr lang="en-GB" sz="2400" dirty="0" smtClean="0"/>
              <a:t>Wednesday 12</a:t>
            </a:r>
            <a:r>
              <a:rPr lang="en-GB" sz="2400" baseline="30000" dirty="0" smtClean="0"/>
              <a:t>th</a:t>
            </a:r>
            <a:r>
              <a:rPr lang="en-GB" sz="2400" dirty="0" smtClean="0"/>
              <a:t> January 2pm-3.30pm over Zoom</a:t>
            </a:r>
          </a:p>
          <a:p>
            <a:pPr>
              <a:lnSpc>
                <a:spcPct val="107000"/>
              </a:lnSpc>
              <a:spcAft>
                <a:spcPts val="0"/>
              </a:spcAft>
            </a:pPr>
            <a:endParaRPr lang="en-GB" sz="2400" dirty="0"/>
          </a:p>
          <a:p>
            <a:pPr>
              <a:lnSpc>
                <a:spcPct val="107000"/>
              </a:lnSpc>
              <a:spcAft>
                <a:spcPts val="0"/>
              </a:spcAft>
            </a:pPr>
            <a:r>
              <a:rPr lang="en-GB" sz="2400" dirty="0" smtClean="0"/>
              <a:t>We hope you can join us</a:t>
            </a:r>
            <a:endParaRPr lang="en-GB" sz="2400" dirty="0"/>
          </a:p>
          <a:p>
            <a:endParaRPr lang="en-GB" dirty="0"/>
          </a:p>
        </p:txBody>
      </p:sp>
    </p:spTree>
    <p:extLst>
      <p:ext uri="{BB962C8B-B14F-4D97-AF65-F5344CB8AC3E}">
        <p14:creationId xmlns:p14="http://schemas.microsoft.com/office/powerpoint/2010/main" val="1511553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OBJECTIVES OF THIS WORKSHOP</a:t>
            </a:r>
          </a:p>
        </p:txBody>
      </p:sp>
      <p:sp>
        <p:nvSpPr>
          <p:cNvPr id="5" name="TextBox 4"/>
          <p:cNvSpPr txBox="1"/>
          <p:nvPr/>
        </p:nvSpPr>
        <p:spPr>
          <a:xfrm>
            <a:off x="202498" y="1843950"/>
            <a:ext cx="8540058" cy="3170099"/>
          </a:xfrm>
          <a:prstGeom prst="rect">
            <a:avLst/>
          </a:prstGeom>
          <a:noFill/>
        </p:spPr>
        <p:txBody>
          <a:bodyPr wrap="square" rtlCol="0">
            <a:spAutoFit/>
          </a:bodyPr>
          <a:lstStyle/>
          <a:p>
            <a:pPr marL="285750" indent="-285750">
              <a:buFont typeface="Arial" panose="020B0604020202020204" pitchFamily="34" charset="0"/>
              <a:buChar char="•"/>
            </a:pPr>
            <a:r>
              <a:rPr lang="en-GB" sz="2000" b="1" dirty="0">
                <a:solidFill>
                  <a:srgbClr val="002060"/>
                </a:solidFill>
              </a:rPr>
              <a:t>Understand Gatsby Benchmark 2 and how to achieve the benchmark</a:t>
            </a:r>
          </a:p>
          <a:p>
            <a:pPr marL="285750" indent="-285750">
              <a:buFont typeface="Arial" panose="020B0604020202020204" pitchFamily="34" charset="0"/>
              <a:buChar char="•"/>
            </a:pPr>
            <a:endParaRPr lang="en-GB" sz="2000" b="1" dirty="0" smtClean="0">
              <a:solidFill>
                <a:srgbClr val="002060"/>
              </a:solidFill>
            </a:endParaRPr>
          </a:p>
          <a:p>
            <a:pPr marL="285750" indent="-285750">
              <a:buFont typeface="Arial" panose="020B0604020202020204" pitchFamily="34" charset="0"/>
              <a:buChar char="•"/>
            </a:pPr>
            <a:r>
              <a:rPr lang="en-GB" sz="2000" b="1" dirty="0" smtClean="0">
                <a:solidFill>
                  <a:srgbClr val="002060"/>
                </a:solidFill>
              </a:rPr>
              <a:t>Understand and digest relevant local labour market information</a:t>
            </a:r>
          </a:p>
          <a:p>
            <a:endParaRPr lang="en-GB" sz="2000" b="1" dirty="0">
              <a:solidFill>
                <a:srgbClr val="002060"/>
              </a:solidFill>
            </a:endParaRPr>
          </a:p>
          <a:p>
            <a:pPr marL="285750" indent="-285750">
              <a:buFont typeface="Arial" panose="020B0604020202020204" pitchFamily="34" charset="0"/>
              <a:buChar char="•"/>
            </a:pPr>
            <a:r>
              <a:rPr lang="en-GB" sz="2000" b="1" dirty="0" smtClean="0">
                <a:solidFill>
                  <a:srgbClr val="002060"/>
                </a:solidFill>
              </a:rPr>
              <a:t>Know how to access the skills and employer dashboard and have an awareness of the local skills strategies</a:t>
            </a:r>
            <a:endParaRPr lang="en-GB" sz="2000" b="1" dirty="0">
              <a:solidFill>
                <a:srgbClr val="002060"/>
              </a:solidFill>
            </a:endParaRPr>
          </a:p>
          <a:p>
            <a:pPr marL="285750" indent="-285750">
              <a:buFont typeface="Arial" panose="020B0604020202020204" pitchFamily="34" charset="0"/>
              <a:buChar char="•"/>
            </a:pPr>
            <a:endParaRPr lang="en-GB" sz="2000" b="1" dirty="0">
              <a:solidFill>
                <a:srgbClr val="002060"/>
              </a:solidFill>
            </a:endParaRPr>
          </a:p>
          <a:p>
            <a:pPr marL="285750" indent="-285750">
              <a:buFont typeface="Arial" panose="020B0604020202020204" pitchFamily="34" charset="0"/>
              <a:buChar char="•"/>
            </a:pPr>
            <a:r>
              <a:rPr lang="en-GB" sz="2000" b="1" dirty="0" smtClean="0">
                <a:solidFill>
                  <a:srgbClr val="002060"/>
                </a:solidFill>
              </a:rPr>
              <a:t>Know where to access local labour market information and resources</a:t>
            </a:r>
          </a:p>
          <a:p>
            <a:pPr marL="285750" indent="-285750">
              <a:buFont typeface="Arial" panose="020B0604020202020204" pitchFamily="34" charset="0"/>
              <a:buChar char="•"/>
            </a:pPr>
            <a:endParaRPr lang="en-GB" sz="2000" b="1" dirty="0">
              <a:solidFill>
                <a:srgbClr val="002060"/>
              </a:solidFill>
            </a:endParaRPr>
          </a:p>
          <a:p>
            <a:pPr marL="285750" indent="-285750">
              <a:buFont typeface="Arial" panose="020B0604020202020204" pitchFamily="34" charset="0"/>
              <a:buChar char="•"/>
            </a:pPr>
            <a:r>
              <a:rPr lang="en-GB" sz="2000" b="1" dirty="0" smtClean="0">
                <a:solidFill>
                  <a:srgbClr val="002060"/>
                </a:solidFill>
              </a:rPr>
              <a:t>Be informed on how to share this with students, parents and teachers</a:t>
            </a:r>
            <a:endParaRPr lang="en-GB" sz="2000" b="1" dirty="0">
              <a:solidFill>
                <a:srgbClr val="002060"/>
              </a:solidFill>
            </a:endParaRPr>
          </a:p>
        </p:txBody>
      </p:sp>
      <p:pic>
        <p:nvPicPr>
          <p:cNvPr id="3" name="Picture 2">
            <a:extLst>
              <a:ext uri="{FF2B5EF4-FFF2-40B4-BE49-F238E27FC236}">
                <a16:creationId xmlns:a16="http://schemas.microsoft.com/office/drawing/2014/main" id="{910E37CE-7FCE-4C5E-A5A6-0D0960601B0C}"/>
              </a:ext>
            </a:extLst>
          </p:cNvPr>
          <p:cNvPicPr>
            <a:picLocks noChangeAspect="1"/>
          </p:cNvPicPr>
          <p:nvPr/>
        </p:nvPicPr>
        <p:blipFill>
          <a:blip r:embed="rId3"/>
          <a:stretch>
            <a:fillRect/>
          </a:stretch>
        </p:blipFill>
        <p:spPr>
          <a:xfrm>
            <a:off x="8973754" y="4527393"/>
            <a:ext cx="2920619" cy="2062977"/>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958A70F9-06C1-4744-8511-6BF2BD7ED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6983" y="148065"/>
            <a:ext cx="2312811" cy="1010710"/>
          </a:xfrm>
          <a:prstGeom prst="rect">
            <a:avLst/>
          </a:prstGeom>
        </p:spPr>
      </p:pic>
    </p:spTree>
    <p:extLst>
      <p:ext uri="{BB962C8B-B14F-4D97-AF65-F5344CB8AC3E}">
        <p14:creationId xmlns:p14="http://schemas.microsoft.com/office/powerpoint/2010/main" val="1504641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99FE-F2DF-4319-9A5B-EE1D419D9535}"/>
              </a:ext>
            </a:extLst>
          </p:cNvPr>
          <p:cNvSpPr>
            <a:spLocks noGrp="1"/>
          </p:cNvSpPr>
          <p:nvPr>
            <p:ph type="title"/>
          </p:nvPr>
        </p:nvSpPr>
        <p:spPr/>
        <p:txBody>
          <a:bodyPr/>
          <a:lstStyle/>
          <a:p>
            <a:r>
              <a:rPr lang="en-GB" dirty="0"/>
              <a:t>Agenda</a:t>
            </a:r>
          </a:p>
        </p:txBody>
      </p:sp>
      <p:pic>
        <p:nvPicPr>
          <p:cNvPr id="4" name="Picture 3" descr="A picture containing graphical user interface&#10;&#10;Description automatically generated">
            <a:extLst>
              <a:ext uri="{FF2B5EF4-FFF2-40B4-BE49-F238E27FC236}">
                <a16:creationId xmlns:a16="http://schemas.microsoft.com/office/drawing/2014/main" id="{4E755701-1A27-441A-A18F-42248B3D2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983" y="148065"/>
            <a:ext cx="2312811" cy="101071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939989411"/>
              </p:ext>
            </p:extLst>
          </p:nvPr>
        </p:nvGraphicFramePr>
        <p:xfrm>
          <a:off x="0" y="0"/>
          <a:ext cx="7543800" cy="6830425"/>
        </p:xfrm>
        <a:graphic>
          <a:graphicData uri="http://schemas.openxmlformats.org/drawingml/2006/table">
            <a:tbl>
              <a:tblPr firstRow="1" firstCol="1" bandRow="1">
                <a:tableStyleId>{5C22544A-7EE6-4342-B048-85BDC9FD1C3A}</a:tableStyleId>
              </a:tblPr>
              <a:tblGrid>
                <a:gridCol w="1480145">
                  <a:extLst>
                    <a:ext uri="{9D8B030D-6E8A-4147-A177-3AD203B41FA5}">
                      <a16:colId xmlns:a16="http://schemas.microsoft.com/office/drawing/2014/main" val="2458639349"/>
                    </a:ext>
                  </a:extLst>
                </a:gridCol>
                <a:gridCol w="1644055">
                  <a:extLst>
                    <a:ext uri="{9D8B030D-6E8A-4147-A177-3AD203B41FA5}">
                      <a16:colId xmlns:a16="http://schemas.microsoft.com/office/drawing/2014/main" val="3047373529"/>
                    </a:ext>
                  </a:extLst>
                </a:gridCol>
                <a:gridCol w="2921049">
                  <a:extLst>
                    <a:ext uri="{9D8B030D-6E8A-4147-A177-3AD203B41FA5}">
                      <a16:colId xmlns:a16="http://schemas.microsoft.com/office/drawing/2014/main" val="2604940690"/>
                    </a:ext>
                  </a:extLst>
                </a:gridCol>
                <a:gridCol w="1498551">
                  <a:extLst>
                    <a:ext uri="{9D8B030D-6E8A-4147-A177-3AD203B41FA5}">
                      <a16:colId xmlns:a16="http://schemas.microsoft.com/office/drawing/2014/main" val="1755942179"/>
                    </a:ext>
                  </a:extLst>
                </a:gridCol>
              </a:tblGrid>
              <a:tr h="212882">
                <a:tc>
                  <a:txBody>
                    <a:bodyPr/>
                    <a:lstStyle/>
                    <a:p>
                      <a:pPr algn="ctr">
                        <a:lnSpc>
                          <a:spcPct val="107000"/>
                        </a:lnSpc>
                        <a:spcAft>
                          <a:spcPts val="0"/>
                        </a:spcAft>
                      </a:pPr>
                      <a:r>
                        <a:rPr lang="en-GB" sz="1200">
                          <a:effectLst/>
                        </a:rPr>
                        <a:t>Time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a:effectLst/>
                        </a:rPr>
                        <a:t>Agenda item</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dirty="0">
                          <a:effectLst/>
                        </a:rPr>
                        <a:t>Info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a:effectLst/>
                        </a:rPr>
                        <a:t>Lead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1449070524"/>
                  </a:ext>
                </a:extLst>
              </a:tr>
              <a:tr h="851530">
                <a:tc>
                  <a:txBody>
                    <a:bodyPr/>
                    <a:lstStyle/>
                    <a:p>
                      <a:pPr>
                        <a:lnSpc>
                          <a:spcPct val="107000"/>
                        </a:lnSpc>
                        <a:spcAft>
                          <a:spcPts val="0"/>
                        </a:spcAft>
                      </a:pPr>
                      <a:r>
                        <a:rPr lang="en-GB" sz="1200" dirty="0">
                          <a:effectLst/>
                        </a:rPr>
                        <a:t>3.30pm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a:effectLst/>
                        </a:rPr>
                        <a:t>Introductions &amp; overview of Gatsby Benchmark </a:t>
                      </a:r>
                      <a:r>
                        <a:rPr lang="en-GB" sz="1200" dirty="0" smtClean="0">
                          <a:effectLst/>
                        </a:rPr>
                        <a:t>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a:effectLst/>
                        </a:rPr>
                        <a:t>Introductions, run through the breakdown of Gatsby Benchmark </a:t>
                      </a:r>
                      <a:r>
                        <a:rPr lang="en-GB" sz="1200" dirty="0" smtClean="0">
                          <a:effectLst/>
                        </a:rPr>
                        <a:t>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a:effectLst/>
                        </a:rPr>
                        <a:t>Steve Trotter- Careers Hub Operations Lead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538207235"/>
                  </a:ext>
                </a:extLst>
              </a:tr>
              <a:tr h="2600350">
                <a:tc>
                  <a:txBody>
                    <a:bodyPr/>
                    <a:lstStyle/>
                    <a:p>
                      <a:pPr>
                        <a:lnSpc>
                          <a:spcPct val="107000"/>
                        </a:lnSpc>
                        <a:spcAft>
                          <a:spcPts val="0"/>
                        </a:spcAft>
                      </a:pPr>
                      <a:r>
                        <a:rPr lang="en-GB" sz="1200" dirty="0">
                          <a:effectLst/>
                        </a:rPr>
                        <a:t>3.40pm-4.10pm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a:effectLst/>
                        </a:rPr>
                        <a:t>Overview of </a:t>
                      </a:r>
                      <a:r>
                        <a:rPr lang="en-GB" sz="1200" dirty="0" smtClean="0">
                          <a:effectLst/>
                        </a:rPr>
                        <a:t>local </a:t>
                      </a:r>
                      <a:r>
                        <a:rPr lang="en-GB" sz="1200" dirty="0">
                          <a:effectLst/>
                        </a:rPr>
                        <a:t>picture- </a:t>
                      </a:r>
                      <a:r>
                        <a:rPr lang="en-GB" sz="1200" dirty="0" smtClean="0">
                          <a:effectLst/>
                        </a:rPr>
                        <a:t>Labour</a:t>
                      </a:r>
                      <a:r>
                        <a:rPr lang="en-GB" sz="1200" baseline="0" dirty="0" smtClean="0">
                          <a:effectLst/>
                        </a:rPr>
                        <a:t> Market Information and local skills strategies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r>
                        <a:rPr lang="en-GB" sz="1200" dirty="0">
                          <a:effectLst/>
                        </a:rPr>
                        <a:t>Overview and current picture of </a:t>
                      </a:r>
                      <a:r>
                        <a:rPr lang="en-GB" sz="1200" dirty="0" smtClean="0">
                          <a:effectLst/>
                        </a:rPr>
                        <a:t>local</a:t>
                      </a:r>
                      <a:r>
                        <a:rPr lang="en-GB" sz="1200" baseline="0" dirty="0" smtClean="0">
                          <a:effectLst/>
                        </a:rPr>
                        <a:t> labour market information and skills strategies</a:t>
                      </a:r>
                      <a:r>
                        <a:rPr lang="en-GB" sz="1200" dirty="0">
                          <a:effectLst/>
                        </a:rPr>
                        <a:t> </a:t>
                      </a:r>
                      <a:endParaRPr lang="en-GB" sz="1200" dirty="0" smtClean="0">
                        <a:effectLst/>
                      </a:endParaRPr>
                    </a:p>
                    <a:p>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Including Priority Sectors</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Skills strategies</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Skills</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Skills Gaps</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Skills</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and Employer Dashboard</a:t>
                      </a:r>
                    </a:p>
                    <a:p>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Destinations data and other evidence</a:t>
                      </a:r>
                    </a:p>
                    <a:p>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Growth</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200" dirty="0" smtClean="0">
                          <a:effectLst/>
                        </a:rPr>
                        <a:t>Caroline Cartwright-</a:t>
                      </a:r>
                      <a:r>
                        <a:rPr lang="en-GB" sz="1200" dirty="0" smtClean="0"/>
                        <a:t>Skills Manager and lead for Hertfordshire Opportunities Portal (HOP)</a:t>
                      </a:r>
                    </a:p>
                    <a:p>
                      <a:pPr algn="ctr">
                        <a:lnSpc>
                          <a:spcPct val="107000"/>
                        </a:lnSpc>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3807407117"/>
                  </a:ext>
                </a:extLst>
              </a:tr>
              <a:tr h="1490178">
                <a:tc>
                  <a:txBody>
                    <a:bodyPr/>
                    <a:lstStyle/>
                    <a:p>
                      <a:pPr>
                        <a:lnSpc>
                          <a:spcPct val="107000"/>
                        </a:lnSpc>
                        <a:spcAft>
                          <a:spcPts val="0"/>
                        </a:spcAft>
                      </a:pPr>
                      <a:r>
                        <a:rPr lang="en-GB" sz="1200" dirty="0" smtClean="0">
                          <a:effectLst/>
                        </a:rPr>
                        <a:t>4.10pm-4.30pm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Resources</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to help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smtClean="0">
                          <a:effectLst/>
                        </a:rPr>
                        <a:t>HOP</a:t>
                      </a:r>
                    </a:p>
                    <a:p>
                      <a:pPr>
                        <a:lnSpc>
                          <a:spcPct val="107000"/>
                        </a:lnSpc>
                        <a:spcAft>
                          <a:spcPts val="0"/>
                        </a:spcAft>
                      </a:pPr>
                      <a:r>
                        <a:rPr lang="en-GB" sz="1200" dirty="0" smtClean="0">
                          <a:effectLst/>
                        </a:rPr>
                        <a:t>HOP lesson plans</a:t>
                      </a:r>
                    </a:p>
                    <a:p>
                      <a:pPr>
                        <a:lnSpc>
                          <a:spcPct val="107000"/>
                        </a:lnSpc>
                        <a:spcAft>
                          <a:spcPts val="0"/>
                        </a:spcAft>
                      </a:pPr>
                      <a:r>
                        <a:rPr lang="en-GB" sz="1200" dirty="0" smtClean="0">
                          <a:effectLst/>
                        </a:rPr>
                        <a:t>HOP Growth Sector videos</a:t>
                      </a:r>
                    </a:p>
                    <a:p>
                      <a:pPr>
                        <a:lnSpc>
                          <a:spcPct val="107000"/>
                        </a:lnSpc>
                        <a:spcAft>
                          <a:spcPts val="0"/>
                        </a:spcAft>
                      </a:pPr>
                      <a:r>
                        <a:rPr lang="en-GB" sz="1200" dirty="0" smtClean="0">
                          <a:effectLst/>
                        </a:rPr>
                        <a:t>LMI Video</a:t>
                      </a:r>
                    </a:p>
                    <a:p>
                      <a:pPr>
                        <a:lnSpc>
                          <a:spcPct val="107000"/>
                        </a:lnSpc>
                        <a:spcAft>
                          <a:spcPts val="0"/>
                        </a:spcAft>
                      </a:pPr>
                      <a:r>
                        <a:rPr lang="en-GB" sz="1200" dirty="0" smtClean="0">
                          <a:effectLst/>
                        </a:rPr>
                        <a:t>LMI Posters</a:t>
                      </a:r>
                    </a:p>
                    <a:p>
                      <a:pPr>
                        <a:lnSpc>
                          <a:spcPct val="107000"/>
                        </a:lnSpc>
                        <a:spcAft>
                          <a:spcPts val="0"/>
                        </a:spcAft>
                      </a:pPr>
                      <a:r>
                        <a:rPr lang="en-GB" sz="1200" dirty="0" smtClean="0">
                          <a:effectLst/>
                        </a:rPr>
                        <a:t>LMI Infographics</a:t>
                      </a:r>
                    </a:p>
                    <a:p>
                      <a:pPr>
                        <a:lnSpc>
                          <a:spcPct val="107000"/>
                        </a:lnSpc>
                        <a:spcAft>
                          <a:spcPts val="0"/>
                        </a:spcAft>
                      </a:pPr>
                      <a:r>
                        <a:rPr lang="en-GB" sz="1200" dirty="0" smtClean="0">
                          <a:effectLst/>
                        </a:rPr>
                        <a:t>Careers</a:t>
                      </a:r>
                      <a:r>
                        <a:rPr lang="en-GB" sz="1200" baseline="0" dirty="0" smtClean="0">
                          <a:effectLst/>
                        </a:rPr>
                        <a:t> Map Widget</a:t>
                      </a:r>
                      <a:endParaRPr lang="en-GB" sz="1200" dirty="0" smtClean="0">
                        <a:effectLst/>
                      </a:endParaRPr>
                    </a:p>
                    <a:p>
                      <a:pPr>
                        <a:lnSpc>
                          <a:spcPct val="107000"/>
                        </a:lnSpc>
                        <a:spcAft>
                          <a:spcPts val="0"/>
                        </a:spcAft>
                      </a:pPr>
                      <a:endParaRPr lang="en-GB" sz="1200" dirty="0">
                        <a:effectLst/>
                      </a:endParaRPr>
                    </a:p>
                    <a:p>
                      <a:pPr>
                        <a:lnSpc>
                          <a:spcPct val="107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dirty="0">
                          <a:effectLst/>
                        </a:rPr>
                        <a:t> </a:t>
                      </a:r>
                      <a:r>
                        <a:rPr lang="en-GB" sz="1200" dirty="0" smtClean="0">
                          <a:effectLst/>
                        </a:rPr>
                        <a:t>Caroline &amp;</a:t>
                      </a:r>
                      <a:r>
                        <a:rPr lang="en-GB" sz="1200" baseline="0" dirty="0" smtClean="0">
                          <a:effectLst/>
                        </a:rPr>
                        <a:t> Steve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1831684895"/>
                  </a:ext>
                </a:extLst>
              </a:tr>
              <a:tr h="962763">
                <a:tc>
                  <a:txBody>
                    <a:bodyPr/>
                    <a:lstStyle/>
                    <a:p>
                      <a:pPr>
                        <a:lnSpc>
                          <a:spcPct val="107000"/>
                        </a:lnSpc>
                        <a:spcAft>
                          <a:spcPts val="0"/>
                        </a:spcAft>
                      </a:pPr>
                      <a:r>
                        <a:rPr lang="en-GB" sz="1200" dirty="0" smtClean="0">
                          <a:effectLst/>
                        </a:rPr>
                        <a:t>4.30pm-4.55pm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smtClean="0">
                          <a:effectLst/>
                        </a:rPr>
                        <a:t>Discussions/Reflections</a:t>
                      </a:r>
                      <a:endParaRPr lang="en-GB" sz="1200" dirty="0">
                        <a:effectLst/>
                      </a:endParaRPr>
                    </a:p>
                    <a:p>
                      <a:pPr>
                        <a:lnSpc>
                          <a:spcPct val="107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a:effectLst/>
                        </a:rPr>
                        <a:t>How could your </a:t>
                      </a:r>
                      <a:r>
                        <a:rPr lang="en-GB" sz="1200" dirty="0" smtClean="0">
                          <a:effectLst/>
                        </a:rPr>
                        <a:t>school/college </a:t>
                      </a:r>
                      <a:r>
                        <a:rPr lang="en-GB" sz="1200" dirty="0">
                          <a:effectLst/>
                        </a:rPr>
                        <a:t>best </a:t>
                      </a:r>
                      <a:r>
                        <a:rPr lang="en-GB" sz="1200" dirty="0" smtClean="0">
                          <a:effectLst/>
                        </a:rPr>
                        <a:t>use LMI?</a:t>
                      </a:r>
                    </a:p>
                    <a:p>
                      <a:pPr>
                        <a:lnSpc>
                          <a:spcPct val="107000"/>
                        </a:lnSpc>
                        <a:spcAft>
                          <a:spcPts val="0"/>
                        </a:spcAft>
                      </a:pPr>
                      <a:r>
                        <a:rPr lang="en-GB" sz="1200" baseline="0" dirty="0" smtClean="0">
                          <a:effectLst/>
                        </a:rPr>
                        <a:t>How can/do you share this with: students, teachers and parents? </a:t>
                      </a:r>
                    </a:p>
                    <a:p>
                      <a:pPr>
                        <a:lnSpc>
                          <a:spcPct val="107000"/>
                        </a:lnSpc>
                        <a:spcAft>
                          <a:spcPts val="0"/>
                        </a:spcAft>
                      </a:pPr>
                      <a:endParaRPr lang="en-GB" sz="1200" baseline="0" dirty="0" smtClean="0">
                        <a:effectLst/>
                      </a:endParaRPr>
                    </a:p>
                    <a:p>
                      <a:pPr>
                        <a:lnSpc>
                          <a:spcPct val="107000"/>
                        </a:lnSpc>
                        <a:spcAft>
                          <a:spcPts val="0"/>
                        </a:spcAft>
                      </a:pPr>
                      <a:r>
                        <a:rPr lang="en-GB" sz="1200" dirty="0" smtClean="0">
                          <a:effectLst/>
                        </a:rPr>
                        <a:t>Share best practice –Plus what is missing?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dirty="0" smtClean="0">
                          <a:effectLst/>
                        </a:rPr>
                        <a:t>Steve </a:t>
                      </a:r>
                      <a:r>
                        <a:rPr lang="en-GB" sz="1200" dirty="0">
                          <a:effectLst/>
                        </a:rPr>
                        <a:t>Trotter with input from </a:t>
                      </a:r>
                      <a:r>
                        <a:rPr lang="en-GB" sz="1200" dirty="0" smtClean="0">
                          <a:effectLst/>
                        </a:rPr>
                        <a:t>Careers</a:t>
                      </a:r>
                      <a:r>
                        <a:rPr lang="en-GB" sz="1200" baseline="0" dirty="0" smtClean="0">
                          <a:effectLst/>
                        </a:rPr>
                        <a:t> Leaders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1467558664"/>
                  </a:ext>
                </a:extLst>
              </a:tr>
              <a:tr h="425765">
                <a:tc>
                  <a:txBody>
                    <a:bodyPr/>
                    <a:lstStyle/>
                    <a:p>
                      <a:pPr>
                        <a:lnSpc>
                          <a:spcPct val="107000"/>
                        </a:lnSpc>
                        <a:spcAft>
                          <a:spcPts val="0"/>
                        </a:spcAft>
                      </a:pPr>
                      <a:r>
                        <a:rPr lang="en-GB" sz="1200" dirty="0" smtClean="0">
                          <a:effectLst/>
                        </a:rPr>
                        <a:t>4.55pm-5pm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smtClean="0">
                          <a:effectLst/>
                        </a:rPr>
                        <a:t>Future </a:t>
                      </a:r>
                      <a:r>
                        <a:rPr lang="en-GB" sz="1200" dirty="0">
                          <a:effectLst/>
                        </a:rPr>
                        <a:t>event info and close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216172066"/>
                  </a:ext>
                </a:extLst>
              </a:tr>
            </a:tbl>
          </a:graphicData>
        </a:graphic>
      </p:graphicFrame>
      <p:pic>
        <p:nvPicPr>
          <p:cNvPr id="3" name="Picture 2"/>
          <p:cNvPicPr>
            <a:picLocks noChangeAspect="1"/>
          </p:cNvPicPr>
          <p:nvPr/>
        </p:nvPicPr>
        <p:blipFill>
          <a:blip r:embed="rId4"/>
          <a:stretch>
            <a:fillRect/>
          </a:stretch>
        </p:blipFill>
        <p:spPr>
          <a:xfrm>
            <a:off x="8971842" y="2979456"/>
            <a:ext cx="1913888" cy="1592544"/>
          </a:xfrm>
          <a:prstGeom prst="rect">
            <a:avLst/>
          </a:prstGeom>
        </p:spPr>
      </p:pic>
      <p:pic>
        <p:nvPicPr>
          <p:cNvPr id="6" name="Picture 5"/>
          <p:cNvPicPr>
            <a:picLocks noChangeAspect="1"/>
          </p:cNvPicPr>
          <p:nvPr/>
        </p:nvPicPr>
        <p:blipFill>
          <a:blip r:embed="rId5"/>
          <a:stretch>
            <a:fillRect/>
          </a:stretch>
        </p:blipFill>
        <p:spPr>
          <a:xfrm>
            <a:off x="8971842" y="1400117"/>
            <a:ext cx="1921546" cy="1495483"/>
          </a:xfrm>
          <a:prstGeom prst="rect">
            <a:avLst/>
          </a:prstGeom>
        </p:spPr>
      </p:pic>
      <p:pic>
        <p:nvPicPr>
          <p:cNvPr id="7" name="Picture 6"/>
          <p:cNvPicPr>
            <a:picLocks noChangeAspect="1"/>
          </p:cNvPicPr>
          <p:nvPr/>
        </p:nvPicPr>
        <p:blipFill>
          <a:blip r:embed="rId6"/>
          <a:stretch>
            <a:fillRect/>
          </a:stretch>
        </p:blipFill>
        <p:spPr>
          <a:xfrm>
            <a:off x="8901240" y="4655856"/>
            <a:ext cx="2055092" cy="1730078"/>
          </a:xfrm>
          <a:prstGeom prst="rect">
            <a:avLst/>
          </a:prstGeom>
        </p:spPr>
      </p:pic>
      <p:sp>
        <p:nvSpPr>
          <p:cNvPr id="8" name="TextBox 7"/>
          <p:cNvSpPr txBox="1"/>
          <p:nvPr/>
        </p:nvSpPr>
        <p:spPr>
          <a:xfrm>
            <a:off x="7641771" y="1621971"/>
            <a:ext cx="1259469" cy="1015663"/>
          </a:xfrm>
          <a:prstGeom prst="rect">
            <a:avLst/>
          </a:prstGeom>
          <a:noFill/>
        </p:spPr>
        <p:txBody>
          <a:bodyPr wrap="square" rtlCol="0">
            <a:spAutoFit/>
          </a:bodyPr>
          <a:lstStyle/>
          <a:p>
            <a:r>
              <a:rPr lang="en-GB" sz="2000" b="1" dirty="0" smtClean="0"/>
              <a:t>Wed 10</a:t>
            </a:r>
            <a:r>
              <a:rPr lang="en-GB" sz="2000" b="1" baseline="30000" dirty="0" smtClean="0"/>
              <a:t>th</a:t>
            </a:r>
            <a:r>
              <a:rPr lang="en-GB" sz="2000" b="1" dirty="0" smtClean="0"/>
              <a:t> Nov</a:t>
            </a:r>
          </a:p>
          <a:p>
            <a:r>
              <a:rPr lang="en-GB" sz="2000" b="1" dirty="0" smtClean="0"/>
              <a:t>Agenda</a:t>
            </a:r>
            <a:endParaRPr lang="en-GB" sz="2000" b="1" dirty="0"/>
          </a:p>
        </p:txBody>
      </p:sp>
    </p:spTree>
    <p:extLst>
      <p:ext uri="{BB962C8B-B14F-4D97-AF65-F5344CB8AC3E}">
        <p14:creationId xmlns:p14="http://schemas.microsoft.com/office/powerpoint/2010/main" val="3155069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99FE-F2DF-4319-9A5B-EE1D419D9535}"/>
              </a:ext>
            </a:extLst>
          </p:cNvPr>
          <p:cNvSpPr>
            <a:spLocks noGrp="1"/>
          </p:cNvSpPr>
          <p:nvPr>
            <p:ph type="title"/>
          </p:nvPr>
        </p:nvSpPr>
        <p:spPr/>
        <p:txBody>
          <a:bodyPr/>
          <a:lstStyle/>
          <a:p>
            <a:r>
              <a:rPr lang="en-GB" dirty="0"/>
              <a:t>Agenda</a:t>
            </a:r>
          </a:p>
        </p:txBody>
      </p:sp>
      <p:pic>
        <p:nvPicPr>
          <p:cNvPr id="4" name="Picture 3" descr="A picture containing graphical user interface&#10;&#10;Description automatically generated">
            <a:extLst>
              <a:ext uri="{FF2B5EF4-FFF2-40B4-BE49-F238E27FC236}">
                <a16:creationId xmlns:a16="http://schemas.microsoft.com/office/drawing/2014/main" id="{4E755701-1A27-441A-A18F-42248B3D2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983" y="148065"/>
            <a:ext cx="2312811" cy="101071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19701113"/>
              </p:ext>
            </p:extLst>
          </p:nvPr>
        </p:nvGraphicFramePr>
        <p:xfrm>
          <a:off x="0" y="0"/>
          <a:ext cx="7543800" cy="6830425"/>
        </p:xfrm>
        <a:graphic>
          <a:graphicData uri="http://schemas.openxmlformats.org/drawingml/2006/table">
            <a:tbl>
              <a:tblPr firstRow="1" firstCol="1" bandRow="1">
                <a:tableStyleId>{5C22544A-7EE6-4342-B048-85BDC9FD1C3A}</a:tableStyleId>
              </a:tblPr>
              <a:tblGrid>
                <a:gridCol w="1480145">
                  <a:extLst>
                    <a:ext uri="{9D8B030D-6E8A-4147-A177-3AD203B41FA5}">
                      <a16:colId xmlns:a16="http://schemas.microsoft.com/office/drawing/2014/main" val="2458639349"/>
                    </a:ext>
                  </a:extLst>
                </a:gridCol>
                <a:gridCol w="1644055">
                  <a:extLst>
                    <a:ext uri="{9D8B030D-6E8A-4147-A177-3AD203B41FA5}">
                      <a16:colId xmlns:a16="http://schemas.microsoft.com/office/drawing/2014/main" val="3047373529"/>
                    </a:ext>
                  </a:extLst>
                </a:gridCol>
                <a:gridCol w="2921049">
                  <a:extLst>
                    <a:ext uri="{9D8B030D-6E8A-4147-A177-3AD203B41FA5}">
                      <a16:colId xmlns:a16="http://schemas.microsoft.com/office/drawing/2014/main" val="2604940690"/>
                    </a:ext>
                  </a:extLst>
                </a:gridCol>
                <a:gridCol w="1498551">
                  <a:extLst>
                    <a:ext uri="{9D8B030D-6E8A-4147-A177-3AD203B41FA5}">
                      <a16:colId xmlns:a16="http://schemas.microsoft.com/office/drawing/2014/main" val="1755942179"/>
                    </a:ext>
                  </a:extLst>
                </a:gridCol>
              </a:tblGrid>
              <a:tr h="212882">
                <a:tc>
                  <a:txBody>
                    <a:bodyPr/>
                    <a:lstStyle/>
                    <a:p>
                      <a:pPr algn="ctr">
                        <a:lnSpc>
                          <a:spcPct val="107000"/>
                        </a:lnSpc>
                        <a:spcAft>
                          <a:spcPts val="0"/>
                        </a:spcAft>
                      </a:pPr>
                      <a:r>
                        <a:rPr lang="en-GB" sz="1200">
                          <a:effectLst/>
                        </a:rPr>
                        <a:t>Time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a:effectLst/>
                        </a:rPr>
                        <a:t>Agenda item</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dirty="0">
                          <a:effectLst/>
                        </a:rPr>
                        <a:t>Info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a:effectLst/>
                        </a:rPr>
                        <a:t>Lead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1449070524"/>
                  </a:ext>
                </a:extLst>
              </a:tr>
              <a:tr h="851530">
                <a:tc>
                  <a:txBody>
                    <a:bodyPr/>
                    <a:lstStyle/>
                    <a:p>
                      <a:pPr>
                        <a:lnSpc>
                          <a:spcPct val="107000"/>
                        </a:lnSpc>
                        <a:spcAft>
                          <a:spcPts val="0"/>
                        </a:spcAft>
                      </a:pPr>
                      <a:r>
                        <a:rPr lang="en-GB" sz="1200" dirty="0" smtClean="0">
                          <a:effectLst/>
                        </a:rPr>
                        <a:t>3.45pm-3.55pm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a:effectLst/>
                        </a:rPr>
                        <a:t>Introductions &amp; overview of Gatsby Benchmark </a:t>
                      </a:r>
                      <a:r>
                        <a:rPr lang="en-GB" sz="1200" dirty="0" smtClean="0">
                          <a:effectLst/>
                        </a:rPr>
                        <a:t>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a:effectLst/>
                        </a:rPr>
                        <a:t>Introductions, run through the breakdown of Gatsby Benchmark </a:t>
                      </a:r>
                      <a:r>
                        <a:rPr lang="en-GB" sz="1200" dirty="0" smtClean="0">
                          <a:effectLst/>
                        </a:rPr>
                        <a:t>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a:effectLst/>
                        </a:rPr>
                        <a:t>Steve Trotter- Careers Hub Operations Lead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538207235"/>
                  </a:ext>
                </a:extLst>
              </a:tr>
              <a:tr h="2600350">
                <a:tc>
                  <a:txBody>
                    <a:bodyPr/>
                    <a:lstStyle/>
                    <a:p>
                      <a:pPr>
                        <a:lnSpc>
                          <a:spcPct val="107000"/>
                        </a:lnSpc>
                        <a:spcAft>
                          <a:spcPts val="0"/>
                        </a:spcAft>
                      </a:pPr>
                      <a:r>
                        <a:rPr lang="en-GB" sz="1200" dirty="0" smtClean="0">
                          <a:effectLst/>
                        </a:rPr>
                        <a:t>3.55-4.20pm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a:effectLst/>
                        </a:rPr>
                        <a:t>Overview of </a:t>
                      </a:r>
                      <a:r>
                        <a:rPr lang="en-GB" sz="1200" dirty="0" smtClean="0">
                          <a:effectLst/>
                        </a:rPr>
                        <a:t>local </a:t>
                      </a:r>
                      <a:r>
                        <a:rPr lang="en-GB" sz="1200" dirty="0">
                          <a:effectLst/>
                        </a:rPr>
                        <a:t>picture- </a:t>
                      </a:r>
                      <a:r>
                        <a:rPr lang="en-GB" sz="1200" dirty="0" smtClean="0">
                          <a:effectLst/>
                        </a:rPr>
                        <a:t>Labour</a:t>
                      </a:r>
                      <a:r>
                        <a:rPr lang="en-GB" sz="1200" baseline="0" dirty="0" smtClean="0">
                          <a:effectLst/>
                        </a:rPr>
                        <a:t> Market Information and local skills strategies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r>
                        <a:rPr lang="en-GB" sz="1200" dirty="0">
                          <a:effectLst/>
                        </a:rPr>
                        <a:t>Overview and current picture of </a:t>
                      </a:r>
                      <a:r>
                        <a:rPr lang="en-GB" sz="1200" dirty="0" smtClean="0">
                          <a:effectLst/>
                        </a:rPr>
                        <a:t>local</a:t>
                      </a:r>
                      <a:r>
                        <a:rPr lang="en-GB" sz="1200" baseline="0" dirty="0" smtClean="0">
                          <a:effectLst/>
                        </a:rPr>
                        <a:t> labour market information and skills strategies</a:t>
                      </a:r>
                      <a:r>
                        <a:rPr lang="en-GB" sz="1200" dirty="0">
                          <a:effectLst/>
                        </a:rPr>
                        <a:t> </a:t>
                      </a:r>
                      <a:endParaRPr lang="en-GB" sz="1200" dirty="0" smtClean="0">
                        <a:effectLst/>
                      </a:endParaRPr>
                    </a:p>
                    <a:p>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Including Priority Sectors</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Skills strategies</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Skills</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Skills Gaps</a:t>
                      </a:r>
                    </a:p>
                    <a:p>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Skills</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and Employer Dashboard</a:t>
                      </a:r>
                    </a:p>
                    <a:p>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Destinations data and other evidence</a:t>
                      </a:r>
                    </a:p>
                    <a:p>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Growth</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200" dirty="0" smtClean="0">
                          <a:effectLst/>
                        </a:rPr>
                        <a:t>Caroline Cartwright-</a:t>
                      </a:r>
                      <a:r>
                        <a:rPr lang="en-GB" sz="1200" dirty="0" smtClean="0"/>
                        <a:t>Skills Manager and lead for Hertfordshire Opportunities Portal (HOP)</a:t>
                      </a:r>
                    </a:p>
                    <a:p>
                      <a:pPr algn="ctr">
                        <a:lnSpc>
                          <a:spcPct val="107000"/>
                        </a:lnSpc>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3807407117"/>
                  </a:ext>
                </a:extLst>
              </a:tr>
              <a:tr h="1490178">
                <a:tc>
                  <a:txBody>
                    <a:bodyPr/>
                    <a:lstStyle/>
                    <a:p>
                      <a:pPr>
                        <a:lnSpc>
                          <a:spcPct val="107000"/>
                        </a:lnSpc>
                        <a:spcAft>
                          <a:spcPts val="0"/>
                        </a:spcAft>
                      </a:pPr>
                      <a:r>
                        <a:rPr lang="en-GB" sz="1200" dirty="0" smtClean="0">
                          <a:effectLst/>
                        </a:rPr>
                        <a:t>4.20pm-4.30pm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Resources</a:t>
                      </a:r>
                      <a:r>
                        <a:rPr lang="en-GB" sz="1200" baseline="0" dirty="0" smtClean="0">
                          <a:effectLst/>
                          <a:latin typeface="Calibri" panose="020F0502020204030204" pitchFamily="34" charset="0"/>
                          <a:ea typeface="Calibri" panose="020F0502020204030204" pitchFamily="34" charset="0"/>
                          <a:cs typeface="Times New Roman" panose="02020603050405020304" pitchFamily="18" charset="0"/>
                        </a:rPr>
                        <a:t> to help</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smtClean="0">
                          <a:effectLst/>
                        </a:rPr>
                        <a:t>HOP</a:t>
                      </a:r>
                    </a:p>
                    <a:p>
                      <a:pPr>
                        <a:lnSpc>
                          <a:spcPct val="107000"/>
                        </a:lnSpc>
                        <a:spcAft>
                          <a:spcPts val="0"/>
                        </a:spcAft>
                      </a:pPr>
                      <a:r>
                        <a:rPr lang="en-GB" sz="1200" dirty="0" smtClean="0">
                          <a:effectLst/>
                        </a:rPr>
                        <a:t>HOP lesson plans</a:t>
                      </a:r>
                    </a:p>
                    <a:p>
                      <a:pPr>
                        <a:lnSpc>
                          <a:spcPct val="107000"/>
                        </a:lnSpc>
                        <a:spcAft>
                          <a:spcPts val="0"/>
                        </a:spcAft>
                      </a:pPr>
                      <a:r>
                        <a:rPr lang="en-GB" sz="1200" dirty="0" smtClean="0">
                          <a:effectLst/>
                        </a:rPr>
                        <a:t>HOP Growth Sector videos</a:t>
                      </a:r>
                    </a:p>
                    <a:p>
                      <a:pPr>
                        <a:lnSpc>
                          <a:spcPct val="107000"/>
                        </a:lnSpc>
                        <a:spcAft>
                          <a:spcPts val="0"/>
                        </a:spcAft>
                      </a:pPr>
                      <a:r>
                        <a:rPr lang="en-GB" sz="1200" dirty="0" smtClean="0">
                          <a:effectLst/>
                        </a:rPr>
                        <a:t>LMI Video</a:t>
                      </a:r>
                    </a:p>
                    <a:p>
                      <a:pPr>
                        <a:lnSpc>
                          <a:spcPct val="107000"/>
                        </a:lnSpc>
                        <a:spcAft>
                          <a:spcPts val="0"/>
                        </a:spcAft>
                      </a:pPr>
                      <a:r>
                        <a:rPr lang="en-GB" sz="1200" dirty="0" smtClean="0">
                          <a:effectLst/>
                        </a:rPr>
                        <a:t>LMI Posters</a:t>
                      </a:r>
                    </a:p>
                    <a:p>
                      <a:pPr>
                        <a:lnSpc>
                          <a:spcPct val="107000"/>
                        </a:lnSpc>
                        <a:spcAft>
                          <a:spcPts val="0"/>
                        </a:spcAft>
                      </a:pPr>
                      <a:r>
                        <a:rPr lang="en-GB" sz="1200" dirty="0" smtClean="0">
                          <a:effectLst/>
                        </a:rPr>
                        <a:t>LMI Infographics</a:t>
                      </a:r>
                    </a:p>
                    <a:p>
                      <a:pPr>
                        <a:lnSpc>
                          <a:spcPct val="107000"/>
                        </a:lnSpc>
                        <a:spcAft>
                          <a:spcPts val="0"/>
                        </a:spcAft>
                      </a:pPr>
                      <a:r>
                        <a:rPr lang="en-GB" sz="1200" dirty="0" smtClean="0">
                          <a:effectLst/>
                        </a:rPr>
                        <a:t>Careers</a:t>
                      </a:r>
                      <a:r>
                        <a:rPr lang="en-GB" sz="1200" baseline="0" dirty="0" smtClean="0">
                          <a:effectLst/>
                        </a:rPr>
                        <a:t> Map Widget</a:t>
                      </a:r>
                      <a:endParaRPr lang="en-GB" sz="1200" dirty="0" smtClean="0">
                        <a:effectLst/>
                      </a:endParaRPr>
                    </a:p>
                    <a:p>
                      <a:pPr>
                        <a:lnSpc>
                          <a:spcPct val="107000"/>
                        </a:lnSpc>
                        <a:spcAft>
                          <a:spcPts val="0"/>
                        </a:spcAft>
                      </a:pPr>
                      <a:endParaRPr lang="en-GB" sz="1200" dirty="0">
                        <a:effectLst/>
                      </a:endParaRPr>
                    </a:p>
                    <a:p>
                      <a:pPr>
                        <a:lnSpc>
                          <a:spcPct val="107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dirty="0">
                          <a:effectLst/>
                        </a:rPr>
                        <a:t> </a:t>
                      </a:r>
                      <a:r>
                        <a:rPr lang="en-GB" sz="1200" dirty="0" smtClean="0">
                          <a:effectLst/>
                        </a:rPr>
                        <a:t>Caroline &amp;</a:t>
                      </a:r>
                      <a:r>
                        <a:rPr lang="en-GB" sz="1200" baseline="0" dirty="0" smtClean="0">
                          <a:effectLst/>
                        </a:rPr>
                        <a:t> Steve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1831684895"/>
                  </a:ext>
                </a:extLst>
              </a:tr>
              <a:tr h="962763">
                <a:tc>
                  <a:txBody>
                    <a:bodyPr/>
                    <a:lstStyle/>
                    <a:p>
                      <a:pPr>
                        <a:lnSpc>
                          <a:spcPct val="107000"/>
                        </a:lnSpc>
                        <a:spcAft>
                          <a:spcPts val="0"/>
                        </a:spcAft>
                      </a:pPr>
                      <a:r>
                        <a:rPr lang="en-GB" sz="1200" dirty="0" smtClean="0">
                          <a:effectLst/>
                        </a:rPr>
                        <a:t>4.30pm-4.45pm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smtClean="0">
                          <a:effectLst/>
                        </a:rPr>
                        <a:t>Discussions/Reflections</a:t>
                      </a:r>
                      <a:endParaRPr lang="en-GB" sz="1200" dirty="0">
                        <a:effectLst/>
                      </a:endParaRPr>
                    </a:p>
                    <a:p>
                      <a:pPr>
                        <a:lnSpc>
                          <a:spcPct val="107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a:effectLst/>
                        </a:rPr>
                        <a:t>How could your </a:t>
                      </a:r>
                      <a:r>
                        <a:rPr lang="en-GB" sz="1200" dirty="0" smtClean="0">
                          <a:effectLst/>
                        </a:rPr>
                        <a:t>school/college </a:t>
                      </a:r>
                      <a:r>
                        <a:rPr lang="en-GB" sz="1200" dirty="0">
                          <a:effectLst/>
                        </a:rPr>
                        <a:t>best </a:t>
                      </a:r>
                      <a:r>
                        <a:rPr lang="en-GB" sz="1200" dirty="0" smtClean="0">
                          <a:effectLst/>
                        </a:rPr>
                        <a:t>use LMI?</a:t>
                      </a:r>
                    </a:p>
                    <a:p>
                      <a:pPr>
                        <a:lnSpc>
                          <a:spcPct val="107000"/>
                        </a:lnSpc>
                        <a:spcAft>
                          <a:spcPts val="0"/>
                        </a:spcAft>
                      </a:pPr>
                      <a:r>
                        <a:rPr lang="en-GB" sz="1200" baseline="0" dirty="0" smtClean="0">
                          <a:effectLst/>
                        </a:rPr>
                        <a:t>How can/do you share this with: students, teachers and parents? </a:t>
                      </a:r>
                    </a:p>
                    <a:p>
                      <a:pPr>
                        <a:lnSpc>
                          <a:spcPct val="107000"/>
                        </a:lnSpc>
                        <a:spcAft>
                          <a:spcPts val="0"/>
                        </a:spcAft>
                      </a:pPr>
                      <a:endParaRPr lang="en-GB" sz="1200" baseline="0" dirty="0" smtClean="0">
                        <a:effectLst/>
                      </a:endParaRPr>
                    </a:p>
                    <a:p>
                      <a:pPr>
                        <a:lnSpc>
                          <a:spcPct val="107000"/>
                        </a:lnSpc>
                        <a:spcAft>
                          <a:spcPts val="0"/>
                        </a:spcAft>
                      </a:pPr>
                      <a:r>
                        <a:rPr lang="en-GB" sz="1200" dirty="0" smtClean="0">
                          <a:effectLst/>
                        </a:rPr>
                        <a:t>Share best practice –Plus what is missing?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dirty="0" smtClean="0">
                          <a:effectLst/>
                        </a:rPr>
                        <a:t>Steve </a:t>
                      </a:r>
                      <a:r>
                        <a:rPr lang="en-GB" sz="1200" dirty="0">
                          <a:effectLst/>
                        </a:rPr>
                        <a:t>Trotter with input from </a:t>
                      </a:r>
                      <a:r>
                        <a:rPr lang="en-GB" sz="1200" dirty="0" smtClean="0">
                          <a:effectLst/>
                        </a:rPr>
                        <a:t>Careers</a:t>
                      </a:r>
                      <a:r>
                        <a:rPr lang="en-GB" sz="1200" baseline="0" dirty="0" smtClean="0">
                          <a:effectLst/>
                        </a:rPr>
                        <a:t> Leaders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1467558664"/>
                  </a:ext>
                </a:extLst>
              </a:tr>
              <a:tr h="425765">
                <a:tc>
                  <a:txBody>
                    <a:bodyPr/>
                    <a:lstStyle/>
                    <a:p>
                      <a:pPr>
                        <a:lnSpc>
                          <a:spcPct val="107000"/>
                        </a:lnSpc>
                        <a:spcAft>
                          <a:spcPts val="0"/>
                        </a:spcAft>
                      </a:pPr>
                      <a:r>
                        <a:rPr lang="en-GB" sz="1200" dirty="0" smtClean="0">
                          <a:effectLst/>
                        </a:rPr>
                        <a:t>4.45pm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dirty="0" smtClean="0">
                          <a:effectLst/>
                        </a:rPr>
                        <a:t>Future </a:t>
                      </a:r>
                      <a:r>
                        <a:rPr lang="en-GB" sz="1200" dirty="0">
                          <a:effectLst/>
                        </a:rPr>
                        <a:t>event info and close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nSpc>
                          <a:spcPct val="107000"/>
                        </a:lnSpc>
                        <a:spcAft>
                          <a:spcPts val="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tc>
                  <a:txBody>
                    <a:bodyPr/>
                    <a:lstStyle/>
                    <a:p>
                      <a:pPr algn="ctr">
                        <a:lnSpc>
                          <a:spcPct val="107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806" marR="56806" marT="0" marB="0"/>
                </a:tc>
                <a:extLst>
                  <a:ext uri="{0D108BD9-81ED-4DB2-BD59-A6C34878D82A}">
                    <a16:rowId xmlns:a16="http://schemas.microsoft.com/office/drawing/2014/main" val="216172066"/>
                  </a:ext>
                </a:extLst>
              </a:tr>
            </a:tbl>
          </a:graphicData>
        </a:graphic>
      </p:graphicFrame>
      <p:pic>
        <p:nvPicPr>
          <p:cNvPr id="3" name="Picture 2"/>
          <p:cNvPicPr>
            <a:picLocks noChangeAspect="1"/>
          </p:cNvPicPr>
          <p:nvPr/>
        </p:nvPicPr>
        <p:blipFill>
          <a:blip r:embed="rId4"/>
          <a:stretch>
            <a:fillRect/>
          </a:stretch>
        </p:blipFill>
        <p:spPr>
          <a:xfrm>
            <a:off x="8971842" y="2979456"/>
            <a:ext cx="1913888" cy="1592544"/>
          </a:xfrm>
          <a:prstGeom prst="rect">
            <a:avLst/>
          </a:prstGeom>
        </p:spPr>
      </p:pic>
      <p:pic>
        <p:nvPicPr>
          <p:cNvPr id="6" name="Picture 5"/>
          <p:cNvPicPr>
            <a:picLocks noChangeAspect="1"/>
          </p:cNvPicPr>
          <p:nvPr/>
        </p:nvPicPr>
        <p:blipFill>
          <a:blip r:embed="rId5"/>
          <a:stretch>
            <a:fillRect/>
          </a:stretch>
        </p:blipFill>
        <p:spPr>
          <a:xfrm>
            <a:off x="8971842" y="1400117"/>
            <a:ext cx="1921546" cy="1495483"/>
          </a:xfrm>
          <a:prstGeom prst="rect">
            <a:avLst/>
          </a:prstGeom>
        </p:spPr>
      </p:pic>
      <p:pic>
        <p:nvPicPr>
          <p:cNvPr id="7" name="Picture 6"/>
          <p:cNvPicPr>
            <a:picLocks noChangeAspect="1"/>
          </p:cNvPicPr>
          <p:nvPr/>
        </p:nvPicPr>
        <p:blipFill>
          <a:blip r:embed="rId6"/>
          <a:stretch>
            <a:fillRect/>
          </a:stretch>
        </p:blipFill>
        <p:spPr>
          <a:xfrm>
            <a:off x="8901240" y="4655856"/>
            <a:ext cx="2055092" cy="1730078"/>
          </a:xfrm>
          <a:prstGeom prst="rect">
            <a:avLst/>
          </a:prstGeom>
        </p:spPr>
      </p:pic>
      <p:sp>
        <p:nvSpPr>
          <p:cNvPr id="8" name="TextBox 7"/>
          <p:cNvSpPr txBox="1"/>
          <p:nvPr/>
        </p:nvSpPr>
        <p:spPr>
          <a:xfrm>
            <a:off x="7641771" y="1621971"/>
            <a:ext cx="1259469" cy="1015663"/>
          </a:xfrm>
          <a:prstGeom prst="rect">
            <a:avLst/>
          </a:prstGeom>
          <a:noFill/>
        </p:spPr>
        <p:txBody>
          <a:bodyPr wrap="square" rtlCol="0">
            <a:spAutoFit/>
          </a:bodyPr>
          <a:lstStyle/>
          <a:p>
            <a:r>
              <a:rPr lang="en-GB" sz="2000" b="1" dirty="0" smtClean="0"/>
              <a:t>Thurs 11</a:t>
            </a:r>
            <a:r>
              <a:rPr lang="en-GB" sz="2000" b="1" baseline="30000" dirty="0" smtClean="0"/>
              <a:t>th</a:t>
            </a:r>
            <a:r>
              <a:rPr lang="en-GB" sz="2000" b="1" dirty="0" smtClean="0"/>
              <a:t> Nov</a:t>
            </a:r>
          </a:p>
          <a:p>
            <a:r>
              <a:rPr lang="en-GB" sz="2000" b="1" dirty="0" smtClean="0"/>
              <a:t>Agenda</a:t>
            </a:r>
            <a:endParaRPr lang="en-GB" sz="2000" b="1" dirty="0"/>
          </a:p>
        </p:txBody>
      </p:sp>
    </p:spTree>
    <p:extLst>
      <p:ext uri="{BB962C8B-B14F-4D97-AF65-F5344CB8AC3E}">
        <p14:creationId xmlns:p14="http://schemas.microsoft.com/office/powerpoint/2010/main" val="17301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Gatsby Benchmarks</a:t>
            </a:r>
            <a:endParaRPr lang="en-GB" dirty="0"/>
          </a:p>
        </p:txBody>
      </p:sp>
      <p:pic>
        <p:nvPicPr>
          <p:cNvPr id="3" name="Picture 2"/>
          <p:cNvPicPr>
            <a:picLocks noChangeAspect="1"/>
          </p:cNvPicPr>
          <p:nvPr/>
        </p:nvPicPr>
        <p:blipFill>
          <a:blip r:embed="rId2"/>
          <a:stretch>
            <a:fillRect/>
          </a:stretch>
        </p:blipFill>
        <p:spPr>
          <a:xfrm>
            <a:off x="58344" y="1452382"/>
            <a:ext cx="6211167" cy="2581635"/>
          </a:xfrm>
          <a:prstGeom prst="rect">
            <a:avLst/>
          </a:prstGeom>
        </p:spPr>
      </p:pic>
      <p:pic>
        <p:nvPicPr>
          <p:cNvPr id="4" name="Picture 3"/>
          <p:cNvPicPr>
            <a:picLocks noChangeAspect="1"/>
          </p:cNvPicPr>
          <p:nvPr/>
        </p:nvPicPr>
        <p:blipFill>
          <a:blip r:embed="rId3"/>
          <a:stretch>
            <a:fillRect/>
          </a:stretch>
        </p:blipFill>
        <p:spPr>
          <a:xfrm>
            <a:off x="255181" y="3877687"/>
            <a:ext cx="3452078" cy="2847965"/>
          </a:xfrm>
          <a:prstGeom prst="rect">
            <a:avLst/>
          </a:prstGeom>
        </p:spPr>
      </p:pic>
      <p:pic>
        <p:nvPicPr>
          <p:cNvPr id="5" name="Picture 4">
            <a:hlinkClick r:id="rId4"/>
          </p:cNvPr>
          <p:cNvPicPr>
            <a:picLocks noChangeAspect="1"/>
          </p:cNvPicPr>
          <p:nvPr/>
        </p:nvPicPr>
        <p:blipFill>
          <a:blip r:embed="rId5"/>
          <a:stretch>
            <a:fillRect/>
          </a:stretch>
        </p:blipFill>
        <p:spPr>
          <a:xfrm>
            <a:off x="6582186" y="3302810"/>
            <a:ext cx="5457858" cy="2337702"/>
          </a:xfrm>
          <a:prstGeom prst="rect">
            <a:avLst/>
          </a:prstGeom>
        </p:spPr>
      </p:pic>
      <p:sp>
        <p:nvSpPr>
          <p:cNvPr id="6" name="TextBox 5"/>
          <p:cNvSpPr txBox="1"/>
          <p:nvPr/>
        </p:nvSpPr>
        <p:spPr>
          <a:xfrm>
            <a:off x="6640849" y="1452382"/>
            <a:ext cx="4608095" cy="1200329"/>
          </a:xfrm>
          <a:prstGeom prst="rect">
            <a:avLst/>
          </a:prstGeom>
          <a:noFill/>
        </p:spPr>
        <p:txBody>
          <a:bodyPr wrap="square" rtlCol="0">
            <a:spAutoFit/>
          </a:bodyPr>
          <a:lstStyle/>
          <a:p>
            <a:r>
              <a:rPr lang="en-GB" dirty="0" smtClean="0"/>
              <a:t>For more information on the Gatsby Benchmarks visit The Careers and Enterprise Company resource directory by clicking the below page:</a:t>
            </a:r>
            <a:endParaRPr lang="en-GB" dirty="0"/>
          </a:p>
        </p:txBody>
      </p:sp>
      <p:pic>
        <p:nvPicPr>
          <p:cNvPr id="7" name="Picture 6" descr="A picture containing graphical user interface&#10;&#10;Description automatically generated">
            <a:extLst>
              <a:ext uri="{FF2B5EF4-FFF2-40B4-BE49-F238E27FC236}">
                <a16:creationId xmlns:a16="http://schemas.microsoft.com/office/drawing/2014/main" id="{F5635E55-EE59-479A-BCC2-55A63DECCC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6305" y="148065"/>
            <a:ext cx="2312811" cy="1010710"/>
          </a:xfrm>
          <a:prstGeom prst="rect">
            <a:avLst/>
          </a:prstGeom>
        </p:spPr>
      </p:pic>
      <p:sp>
        <p:nvSpPr>
          <p:cNvPr id="10" name="TextBox 9"/>
          <p:cNvSpPr txBox="1"/>
          <p:nvPr/>
        </p:nvSpPr>
        <p:spPr>
          <a:xfrm>
            <a:off x="10033359" y="4880627"/>
            <a:ext cx="1900989" cy="338554"/>
          </a:xfrm>
          <a:prstGeom prst="rect">
            <a:avLst/>
          </a:prstGeom>
          <a:noFill/>
        </p:spPr>
        <p:txBody>
          <a:bodyPr wrap="square" rtlCol="0">
            <a:spAutoFit/>
          </a:bodyPr>
          <a:lstStyle/>
          <a:p>
            <a:endParaRPr lang="en-GB" sz="1600" dirty="0"/>
          </a:p>
        </p:txBody>
      </p:sp>
    </p:spTree>
    <p:extLst>
      <p:ext uri="{BB962C8B-B14F-4D97-AF65-F5344CB8AC3E}">
        <p14:creationId xmlns:p14="http://schemas.microsoft.com/office/powerpoint/2010/main" val="3804516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91B16902-495A-FD44-AD16-FF840625C029}"/>
              </a:ext>
            </a:extLst>
          </p:cNvPr>
          <p:cNvSpPr/>
          <p:nvPr/>
        </p:nvSpPr>
        <p:spPr>
          <a:xfrm>
            <a:off x="0" y="4763"/>
            <a:ext cx="7353300" cy="6848475"/>
          </a:xfrm>
          <a:custGeom>
            <a:avLst/>
            <a:gdLst/>
            <a:ahLst/>
            <a:cxnLst/>
            <a:rect l="l" t="t" r="r" b="b"/>
            <a:pathLst>
              <a:path w="11403330" h="11308715">
                <a:moveTo>
                  <a:pt x="0" y="11308556"/>
                </a:moveTo>
                <a:lnTo>
                  <a:pt x="11402794" y="11308556"/>
                </a:lnTo>
                <a:lnTo>
                  <a:pt x="11402794" y="0"/>
                </a:lnTo>
                <a:lnTo>
                  <a:pt x="0" y="0"/>
                </a:lnTo>
                <a:lnTo>
                  <a:pt x="0" y="11308556"/>
                </a:lnTo>
                <a:close/>
              </a:path>
            </a:pathLst>
          </a:custGeom>
          <a:solidFill>
            <a:srgbClr val="D4ECED"/>
          </a:solidFill>
        </p:spPr>
        <p:txBody>
          <a:bodyPr wrap="square" lIns="0" tIns="0" rIns="0" bIns="0" rtlCol="0"/>
          <a:lstStyle/>
          <a:p>
            <a:endParaRPr sz="1091">
              <a:solidFill>
                <a:schemeClr val="accent5"/>
              </a:solidFill>
            </a:endParaRPr>
          </a:p>
        </p:txBody>
      </p:sp>
      <p:sp>
        <p:nvSpPr>
          <p:cNvPr id="15" name="object 7">
            <a:extLst>
              <a:ext uri="{FF2B5EF4-FFF2-40B4-BE49-F238E27FC236}">
                <a16:creationId xmlns:a16="http://schemas.microsoft.com/office/drawing/2014/main" id="{46400629-7554-9048-BE9E-750D78F8C76F}"/>
              </a:ext>
            </a:extLst>
          </p:cNvPr>
          <p:cNvSpPr txBox="1">
            <a:spLocks/>
          </p:cNvSpPr>
          <p:nvPr/>
        </p:nvSpPr>
        <p:spPr>
          <a:xfrm>
            <a:off x="673319" y="758186"/>
            <a:ext cx="5651281" cy="376709"/>
          </a:xfrm>
          <a:prstGeom prst="rect">
            <a:avLst/>
          </a:prstGeom>
        </p:spPr>
        <p:txBody>
          <a:bodyPr vert="horz" wrap="square" lIns="0" tIns="7306" rIns="0" bIns="0" rtlCol="0">
            <a:spAutoFit/>
          </a:bodyPr>
          <a:lstStyle>
            <a:lvl1pPr>
              <a:defRPr>
                <a:latin typeface="+mj-lt"/>
                <a:ea typeface="+mj-ea"/>
                <a:cs typeface="+mj-cs"/>
              </a:defRPr>
            </a:lvl1pPr>
          </a:lstStyle>
          <a:p>
            <a:pPr marL="7691">
              <a:spcBef>
                <a:spcPts val="58"/>
              </a:spcBef>
            </a:pPr>
            <a:r>
              <a:rPr lang="en-GB" sz="2400" b="1" dirty="0" smtClean="0">
                <a:solidFill>
                  <a:schemeClr val="accent1"/>
                </a:solidFill>
                <a:latin typeface="Lato" panose="020F0502020204030203"/>
              </a:rPr>
              <a:t>GB2</a:t>
            </a:r>
            <a:endParaRPr lang="en-GB" sz="2400" b="1" dirty="0">
              <a:solidFill>
                <a:schemeClr val="accent1"/>
              </a:solidFill>
              <a:latin typeface="Lato" panose="020F0502020204030203"/>
            </a:endParaRPr>
          </a:p>
        </p:txBody>
      </p:sp>
      <p:pic>
        <p:nvPicPr>
          <p:cNvPr id="11" name="Picture 10">
            <a:extLst>
              <a:ext uri="{FF2B5EF4-FFF2-40B4-BE49-F238E27FC236}">
                <a16:creationId xmlns:a16="http://schemas.microsoft.com/office/drawing/2014/main" id="{6FC77D50-C17B-8543-9F46-D7D1389E94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6678" y="758186"/>
            <a:ext cx="1345915" cy="54974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76A16B16-C2CC-4E9F-8ACA-B23C55DD86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1" y="628650"/>
            <a:ext cx="1734608" cy="758033"/>
          </a:xfrm>
          <a:prstGeom prst="rect">
            <a:avLst/>
          </a:prstGeom>
        </p:spPr>
      </p:pic>
      <p:pic>
        <p:nvPicPr>
          <p:cNvPr id="3" name="Picture 2">
            <a:hlinkClick r:id="rId5"/>
          </p:cNvPr>
          <p:cNvPicPr>
            <a:picLocks noChangeAspect="1"/>
          </p:cNvPicPr>
          <p:nvPr/>
        </p:nvPicPr>
        <p:blipFill>
          <a:blip r:embed="rId6"/>
          <a:stretch>
            <a:fillRect/>
          </a:stretch>
        </p:blipFill>
        <p:spPr>
          <a:xfrm>
            <a:off x="393139" y="1533714"/>
            <a:ext cx="8243938" cy="5319523"/>
          </a:xfrm>
          <a:prstGeom prst="rect">
            <a:avLst/>
          </a:prstGeom>
        </p:spPr>
      </p:pic>
    </p:spTree>
    <p:extLst>
      <p:ext uri="{BB962C8B-B14F-4D97-AF65-F5344CB8AC3E}">
        <p14:creationId xmlns:p14="http://schemas.microsoft.com/office/powerpoint/2010/main" val="15886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7">
      <a:dk1>
        <a:srgbClr val="484947"/>
      </a:dk1>
      <a:lt1>
        <a:srgbClr val="FFFFFF"/>
      </a:lt1>
      <a:dk2>
        <a:srgbClr val="00A8A8"/>
      </a:dk2>
      <a:lt2>
        <a:srgbClr val="026891"/>
      </a:lt2>
      <a:accent1>
        <a:srgbClr val="077875"/>
      </a:accent1>
      <a:accent2>
        <a:srgbClr val="114F43"/>
      </a:accent2>
      <a:accent3>
        <a:srgbClr val="B2D1DD"/>
      </a:accent3>
      <a:accent4>
        <a:srgbClr val="4B95B2"/>
      </a:accent4>
      <a:accent5>
        <a:srgbClr val="3286A7"/>
      </a:accent5>
      <a:accent6>
        <a:srgbClr val="17789C"/>
      </a:accent6>
      <a:hlink>
        <a:srgbClr val="FEFFFE"/>
      </a:hlink>
      <a:folHlink>
        <a:srgbClr val="4849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erts LEP">
      <a:dk1>
        <a:srgbClr val="2E2C80"/>
      </a:dk1>
      <a:lt1>
        <a:srgbClr val="FFFFFF"/>
      </a:lt1>
      <a:dk2>
        <a:srgbClr val="44546A"/>
      </a:dk2>
      <a:lt2>
        <a:srgbClr val="E7E6E6"/>
      </a:lt2>
      <a:accent1>
        <a:srgbClr val="2E2C80"/>
      </a:accent1>
      <a:accent2>
        <a:srgbClr val="006E77"/>
      </a:accent2>
      <a:accent3>
        <a:srgbClr val="448A93"/>
      </a:accent3>
      <a:accent4>
        <a:srgbClr val="DAE5E8"/>
      </a:accent4>
      <a:accent5>
        <a:srgbClr val="636363"/>
      </a:accent5>
      <a:accent6>
        <a:srgbClr val="E3E3E3"/>
      </a:accent6>
      <a:hlink>
        <a:srgbClr val="006E77"/>
      </a:hlink>
      <a:folHlink>
        <a:srgbClr val="448A9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LEP_Powerpoint_Template" id="{FD79466B-E898-E34B-AD94-770596D6F480}" vid="{4CC72C04-6F57-684C-BF81-49E554C6CE8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C95F69EFC18A4E9DFF59918354DBDF" ma:contentTypeVersion="11" ma:contentTypeDescription="Create a new document." ma:contentTypeScope="" ma:versionID="404fb2a6f0770c8cace6d41b61c6c9ea">
  <xsd:schema xmlns:xsd="http://www.w3.org/2001/XMLSchema" xmlns:xs="http://www.w3.org/2001/XMLSchema" xmlns:p="http://schemas.microsoft.com/office/2006/metadata/properties" xmlns:ns3="6db00e65-adcc-47c9-b294-648ba6844b66" targetNamespace="http://schemas.microsoft.com/office/2006/metadata/properties" ma:root="true" ma:fieldsID="efb16a8c02931469b00f1ce34df1391c" ns3:_="">
    <xsd:import namespace="6db00e65-adcc-47c9-b294-648ba6844b6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b00e65-adcc-47c9-b294-648ba6844b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EB1A0E-C59B-43FB-95F6-F9AAD9ABF8C2}">
  <ds:schemaRef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purl.org/dc/elements/1.1/"/>
    <ds:schemaRef ds:uri="6db00e65-adcc-47c9-b294-648ba6844b6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E829EAE-CED9-4C43-8C4B-2686CF270D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b00e65-adcc-47c9-b294-648ba6844b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C71918-91A6-42CB-88A4-8F67D1792C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7972</TotalTime>
  <Words>4485</Words>
  <Application>Microsoft Office PowerPoint</Application>
  <PresentationFormat>Widescreen</PresentationFormat>
  <Paragraphs>437</Paragraphs>
  <Slides>44</Slides>
  <Notes>23</Notes>
  <HiddenSlides>6</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44</vt:i4>
      </vt:variant>
    </vt:vector>
  </HeadingPairs>
  <TitlesOfParts>
    <vt:vector size="64" baseType="lpstr">
      <vt:lpstr>AdellePESb</vt:lpstr>
      <vt:lpstr>Aharoni</vt:lpstr>
      <vt:lpstr>Arial</vt:lpstr>
      <vt:lpstr>Arial Black</vt:lpstr>
      <vt:lpstr>Arial Nova</vt:lpstr>
      <vt:lpstr>Arvo</vt:lpstr>
      <vt:lpstr>Calibri</vt:lpstr>
      <vt:lpstr>Calibri Light</vt:lpstr>
      <vt:lpstr>Franklin Gothic Book</vt:lpstr>
      <vt:lpstr>Lato</vt:lpstr>
      <vt:lpstr>Lato-Black</vt:lpstr>
      <vt:lpstr>Lato-Bold</vt:lpstr>
      <vt:lpstr>Raleway</vt:lpstr>
      <vt:lpstr>Roboto</vt:lpstr>
      <vt:lpstr>Roboto Light</vt:lpstr>
      <vt:lpstr>Roboto Slab</vt:lpstr>
      <vt:lpstr>Roboto Slab Medium</vt:lpstr>
      <vt:lpstr>Times New Roman</vt:lpstr>
      <vt:lpstr>Office Theme</vt:lpstr>
      <vt:lpstr>1_Office Theme</vt:lpstr>
      <vt:lpstr>PowerPoint Presentation</vt:lpstr>
      <vt:lpstr>Making use of LMI has never been more important</vt:lpstr>
      <vt:lpstr>Making use of LMI has never been more important</vt:lpstr>
      <vt:lpstr>Making use of LMI has never been more important</vt:lpstr>
      <vt:lpstr>OBJECTIVES OF THIS WORKSHOP</vt:lpstr>
      <vt:lpstr>Agenda</vt:lpstr>
      <vt:lpstr>Agenda</vt:lpstr>
      <vt:lpstr>Gatsby Benchmarks</vt:lpstr>
      <vt:lpstr>PowerPoint Presentation</vt:lpstr>
      <vt:lpstr>GATSBY BENCHMARK 2</vt:lpstr>
      <vt:lpstr>Hertfordshire Skills and Employment  Strategies and Plans</vt:lpstr>
      <vt:lpstr>The Hertfordshire Skills and Employment Landscape</vt:lpstr>
      <vt:lpstr>The Skills Advisory Panel and Local Skills Report</vt:lpstr>
      <vt:lpstr>Key demographics</vt:lpstr>
      <vt:lpstr>Employer skills needs</vt:lpstr>
      <vt:lpstr>Future Skills needs</vt:lpstr>
      <vt:lpstr>PowerPoint Presentation</vt:lpstr>
      <vt:lpstr>PowerPoint Presentation</vt:lpstr>
      <vt:lpstr>Hertfordshire Skills &amp; Employment Strategy 21-24  Key Themes</vt:lpstr>
      <vt:lpstr>Unlocking emerging talent, support for young people aged 16 – 24 years </vt:lpstr>
      <vt:lpstr>Adult learning and employment, working towards full employment, promoting lifelong learning and retraining opportunities </vt:lpstr>
      <vt:lpstr>Skills to grow small and medium size businesses, enabling employers to build their future workforce </vt:lpstr>
      <vt:lpstr>Priority and growth sectors, harnessing the opportunities and investing in skills of the future </vt:lpstr>
      <vt:lpstr>Placemaking, seizing the opportunities of Hertfordshire’s business assets together with the proximity to London and other key economic areas</vt:lpstr>
      <vt:lpstr>As stakeholders in careers education</vt:lpstr>
      <vt:lpstr>PowerPoint Presentation</vt:lpstr>
      <vt:lpstr>HOP</vt:lpstr>
      <vt:lpstr>HOP</vt:lpstr>
      <vt:lpstr>PowerPoint Presentation</vt:lpstr>
      <vt:lpstr>Helping to Achieve Benchmark 2 –  LOCAL LABOUR MARKET  infographics</vt:lpstr>
      <vt:lpstr>Helping to Achieve Benchmark 2 –  Hertfordshire Skills Framework</vt:lpstr>
      <vt:lpstr>HERTFORDSHIRE SKILLS FRAMEWORK</vt:lpstr>
      <vt:lpstr>PowerPoint Presentation</vt:lpstr>
      <vt:lpstr>HOP Growth Sector Videos</vt:lpstr>
      <vt:lpstr>HOP Lesson Plans</vt:lpstr>
      <vt:lpstr>lmi tells us</vt:lpstr>
      <vt:lpstr>Other resources BBC BITESIZE</vt:lpstr>
      <vt:lpstr>Prospects.ac.uk – Where can English Take You? Available For All Subject Areas </vt:lpstr>
      <vt:lpstr>PowerPoint Presentation</vt:lpstr>
      <vt:lpstr>PowerPoint Presentation</vt:lpstr>
      <vt:lpstr>HOW LMI RESOURCES CAN BE USED</vt:lpstr>
      <vt:lpstr>SHARING LMI WITH PARENTS</vt:lpstr>
      <vt:lpstr>Reflections</vt:lpstr>
      <vt:lpstr>Future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Importance of Career Leader role Headlines from Career Leader survey Impact of Career Leaders Alignment with new OFSTED framework importance of engagement of governing body</dc:title>
  <dc:creator>Marie Jobson</dc:creator>
  <cp:lastModifiedBy>Matthew Bridge</cp:lastModifiedBy>
  <cp:revision>401</cp:revision>
  <cp:lastPrinted>2021-04-20T09:03:36Z</cp:lastPrinted>
  <dcterms:created xsi:type="dcterms:W3CDTF">2019-10-11T08:32:51Z</dcterms:created>
  <dcterms:modified xsi:type="dcterms:W3CDTF">2021-11-26T10:13:04Z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0x010100B3C95F69EFC18A4E9DFF59918354DBDF</vt:lpwstr>
  </property>
</Properties>
</file>