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  <p:sldMasterId id="2147483675" r:id="rId5"/>
    <p:sldMasterId id="2147483696" r:id="rId6"/>
    <p:sldMasterId id="2147483709" r:id="rId7"/>
  </p:sldMasterIdLst>
  <p:notesMasterIdLst>
    <p:notesMasterId r:id="rId60"/>
  </p:notesMasterIdLst>
  <p:handoutMasterIdLst>
    <p:handoutMasterId r:id="rId61"/>
  </p:handoutMasterIdLst>
  <p:sldIdLst>
    <p:sldId id="2077" r:id="rId8"/>
    <p:sldId id="2051" r:id="rId9"/>
    <p:sldId id="2078" r:id="rId10"/>
    <p:sldId id="2079" r:id="rId11"/>
    <p:sldId id="2080" r:id="rId12"/>
    <p:sldId id="2081" r:id="rId13"/>
    <p:sldId id="2082" r:id="rId14"/>
    <p:sldId id="2083" r:id="rId15"/>
    <p:sldId id="2084" r:id="rId16"/>
    <p:sldId id="2085" r:id="rId17"/>
    <p:sldId id="2086" r:id="rId18"/>
    <p:sldId id="2087" r:id="rId19"/>
    <p:sldId id="2088" r:id="rId20"/>
    <p:sldId id="2132" r:id="rId21"/>
    <p:sldId id="2148" r:id="rId22"/>
    <p:sldId id="2127" r:id="rId23"/>
    <p:sldId id="2130" r:id="rId24"/>
    <p:sldId id="2131" r:id="rId25"/>
    <p:sldId id="2113" r:id="rId26"/>
    <p:sldId id="2089" r:id="rId27"/>
    <p:sldId id="2090" r:id="rId28"/>
    <p:sldId id="2091" r:id="rId29"/>
    <p:sldId id="2092" r:id="rId30"/>
    <p:sldId id="2093" r:id="rId31"/>
    <p:sldId id="2094" r:id="rId32"/>
    <p:sldId id="2095" r:id="rId33"/>
    <p:sldId id="2096" r:id="rId34"/>
    <p:sldId id="2097" r:id="rId35"/>
    <p:sldId id="2098" r:id="rId36"/>
    <p:sldId id="2099" r:id="rId37"/>
    <p:sldId id="2111" r:id="rId38"/>
    <p:sldId id="2101" r:id="rId39"/>
    <p:sldId id="2102" r:id="rId40"/>
    <p:sldId id="2103" r:id="rId41"/>
    <p:sldId id="2104" r:id="rId42"/>
    <p:sldId id="2031" r:id="rId43"/>
    <p:sldId id="2033" r:id="rId44"/>
    <p:sldId id="1992" r:id="rId45"/>
    <p:sldId id="2105" r:id="rId46"/>
    <p:sldId id="2106" r:id="rId47"/>
    <p:sldId id="2055" r:id="rId48"/>
    <p:sldId id="2024" r:id="rId49"/>
    <p:sldId id="2061" r:id="rId50"/>
    <p:sldId id="2059" r:id="rId51"/>
    <p:sldId id="2068" r:id="rId52"/>
    <p:sldId id="2107" r:id="rId53"/>
    <p:sldId id="2066" r:id="rId54"/>
    <p:sldId id="2108" r:id="rId55"/>
    <p:sldId id="2149" r:id="rId56"/>
    <p:sldId id="2129" r:id="rId57"/>
    <p:sldId id="2109" r:id="rId58"/>
    <p:sldId id="2110" r:id="rId5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a Webster" initials="OW" lastIdx="5" clrIdx="0">
    <p:extLst>
      <p:ext uri="{19B8F6BF-5375-455C-9EA6-DF929625EA0E}">
        <p15:presenceInfo xmlns:p15="http://schemas.microsoft.com/office/powerpoint/2012/main" userId="S::Olivia.Webster@hertfordshire.gov.uk::130b581a-c794-4ed1-9a6b-8f37b05100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7A"/>
    <a:srgbClr val="2B3494"/>
    <a:srgbClr val="11153B"/>
    <a:srgbClr val="009999"/>
    <a:srgbClr val="313996"/>
    <a:srgbClr val="4E5C83"/>
    <a:srgbClr val="D0E0E8"/>
    <a:srgbClr val="E6F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651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55" d="100"/>
        <a:sy n="55" d="100"/>
      </p:scale>
      <p:origin x="0" y="0"/>
    </p:cViewPr>
  </p:notesTextViewPr>
  <p:notesViewPr>
    <p:cSldViewPr snapToGrid="0">
      <p:cViewPr>
        <p:scale>
          <a:sx n="148" d="100"/>
          <a:sy n="148" d="100"/>
        </p:scale>
        <p:origin x="624" y="-30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A2FF5-E4FD-4CD3-BE89-B9E9A6494D35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9AB8F-55D7-4CB0-97BC-040172DD4B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35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7D01C-DA09-4B14-B171-C13322B062B1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424AD-1440-4BF6-8E70-F6F88E8EA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0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BA29-4BA3-43DB-BDCB-6C28C7531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8D295-5C12-4FAD-A66E-18DCED655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3857E-3AD0-47D6-9496-55D5BBD8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CD9D0-F629-4EDD-9C6E-A2EDA8C0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28997-FE75-438A-A778-0B062AB1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4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5983-6015-40F0-9461-6BCEAEC4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2072B-033D-460C-A01E-46EA2494D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643D3-63DA-42C4-9D37-3D3E6BE4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8E683-E3AA-4C57-B4D3-B923B7D8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1DE35-C458-4D91-BBD1-4EDFF7EC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04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E7CA9-210C-44F7-9779-C81AC34E5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E2413-31AA-40AE-B1CF-7989A52F3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FB374-4C0E-4E9B-8211-C2B2CDBD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462A-32E8-4584-B569-29D81546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2188C-4DA3-4196-ABEA-6BED2391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12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4;p7"/>
          <p:cNvSpPr/>
          <p:nvPr userDrawn="1"/>
        </p:nvSpPr>
        <p:spPr>
          <a:xfrm>
            <a:off x="6369844" y="133350"/>
            <a:ext cx="702505" cy="247646"/>
          </a:xfrm>
          <a:prstGeom prst="triangle">
            <a:avLst>
              <a:gd name="adj" fmla="val 32425"/>
            </a:avLst>
          </a:prstGeom>
          <a:solidFill>
            <a:srgbClr val="111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7" name="Google Shape;105;p7"/>
          <p:cNvGrpSpPr/>
          <p:nvPr userDrawn="1"/>
        </p:nvGrpSpPr>
        <p:grpSpPr>
          <a:xfrm rot="10800000" flipH="1">
            <a:off x="3" y="40"/>
            <a:ext cx="6756168" cy="1327315"/>
            <a:chOff x="-2168138" y="330075"/>
            <a:chExt cx="8650663" cy="1699506"/>
          </a:xfrm>
          <a:solidFill>
            <a:srgbClr val="00767A"/>
          </a:solidFill>
        </p:grpSpPr>
        <p:sp>
          <p:nvSpPr>
            <p:cNvPr id="8" name="Google Shape;106;p7"/>
            <p:cNvSpPr/>
            <p:nvPr/>
          </p:nvSpPr>
          <p:spPr>
            <a:xfrm>
              <a:off x="-2168138" y="330081"/>
              <a:ext cx="6958200" cy="1699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9" name="Google Shape;107;p7"/>
            <p:cNvSpPr/>
            <p:nvPr/>
          </p:nvSpPr>
          <p:spPr>
            <a:xfrm>
              <a:off x="4783025" y="330075"/>
              <a:ext cx="1699500" cy="1699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0" name="Google Shape;108;p7"/>
          <p:cNvGrpSpPr/>
          <p:nvPr userDrawn="1"/>
        </p:nvGrpSpPr>
        <p:grpSpPr>
          <a:xfrm rot="10800000" flipH="1">
            <a:off x="-4" y="381007"/>
            <a:ext cx="7072430" cy="771744"/>
            <a:chOff x="-9092084" y="330075"/>
            <a:chExt cx="15574609" cy="1699501"/>
          </a:xfrm>
          <a:solidFill>
            <a:srgbClr val="2B3494"/>
          </a:solidFill>
        </p:grpSpPr>
        <p:sp>
          <p:nvSpPr>
            <p:cNvPr id="11" name="Google Shape;109;p7"/>
            <p:cNvSpPr/>
            <p:nvPr/>
          </p:nvSpPr>
          <p:spPr>
            <a:xfrm>
              <a:off x="-9092084" y="330076"/>
              <a:ext cx="13882200" cy="1699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2" name="Google Shape;110;p7"/>
            <p:cNvSpPr/>
            <p:nvPr/>
          </p:nvSpPr>
          <p:spPr>
            <a:xfrm>
              <a:off x="4783025" y="330075"/>
              <a:ext cx="1699500" cy="1699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13" name="Google Shape;119;p7"/>
          <p:cNvSpPr txBox="1">
            <a:spLocks noGrp="1"/>
          </p:cNvSpPr>
          <p:nvPr>
            <p:ph type="title"/>
          </p:nvPr>
        </p:nvSpPr>
        <p:spPr>
          <a:xfrm>
            <a:off x="255181" y="392575"/>
            <a:ext cx="5817494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38" y="342667"/>
            <a:ext cx="1595298" cy="642010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55588" y="1524000"/>
            <a:ext cx="5816600" cy="50831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00683" y="2448606"/>
            <a:ext cx="5357812" cy="353853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787" y="291831"/>
            <a:ext cx="1809708" cy="79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43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/>
          <a:stretch/>
        </p:blipFill>
        <p:spPr>
          <a:xfrm>
            <a:off x="-11448" y="2821572"/>
            <a:ext cx="5481179" cy="3827396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64731" y="4039394"/>
            <a:ext cx="3840480" cy="666849"/>
          </a:xfrm>
        </p:spPr>
        <p:txBody>
          <a:bodyPr anchor="b" anchorCtr="0">
            <a:no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992" y="243667"/>
            <a:ext cx="1922280" cy="711063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65601" y="5055445"/>
            <a:ext cx="3250057" cy="246221"/>
          </a:xfrm>
        </p:spPr>
        <p:txBody>
          <a:bodyPr vert="horz" lIns="0" tIns="0" rIns="0" bIns="0" rtlCol="0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lang="en-US" i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606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64731" y="4039394"/>
            <a:ext cx="6672384" cy="666849"/>
          </a:xfrm>
        </p:spPr>
        <p:txBody>
          <a:bodyPr anchor="b" anchorCtr="0">
            <a:no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2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heading style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65601" y="5055445"/>
            <a:ext cx="6671252" cy="246221"/>
          </a:xfr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lang="en-US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subheading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992" y="243667"/>
            <a:ext cx="1922280" cy="7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3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4730" y="1921345"/>
            <a:ext cx="6672121" cy="666849"/>
          </a:xfrm>
        </p:spPr>
        <p:txBody>
          <a:bodyPr anchor="b" anchorCtr="0">
            <a:no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2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heading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992" y="243667"/>
            <a:ext cx="1922280" cy="711063"/>
          </a:xfrm>
          <a:prstGeom prst="rect">
            <a:avLst/>
          </a:prstGeom>
        </p:spPr>
      </p:pic>
      <p:sp>
        <p:nvSpPr>
          <p:cNvPr id="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65601" y="2937396"/>
            <a:ext cx="6671252" cy="246221"/>
          </a:xfr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lang="en-US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647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500097" y="1177489"/>
            <a:ext cx="11217769" cy="4658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99872" y="6058087"/>
            <a:ext cx="11261093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404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499873" y="1533526"/>
            <a:ext cx="11224684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9873" y="1179577"/>
            <a:ext cx="11224684" cy="246221"/>
          </a:xfrm>
        </p:spPr>
        <p:txBody>
          <a:bodyPr anchor="t" anchorCtr="0"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/>
              <a:t>Subheading here if required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99872" y="6058087"/>
            <a:ext cx="11261093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689628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9872" y="6058087"/>
            <a:ext cx="11261093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2"/>
          </p:nvPr>
        </p:nvSpPr>
        <p:spPr>
          <a:xfrm>
            <a:off x="500097" y="1177489"/>
            <a:ext cx="11217769" cy="4658549"/>
          </a:xfr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 sz="24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400">
                <a:solidFill>
                  <a:schemeClr val="accent2"/>
                </a:solidFill>
              </a:defRPr>
            </a:lvl4pPr>
            <a:lvl5pPr>
              <a:defRPr sz="2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35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99871" y="1177489"/>
            <a:ext cx="5327904" cy="467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9872" y="6058087"/>
            <a:ext cx="528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377553" y="6058087"/>
            <a:ext cx="528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8"/>
          </p:nvPr>
        </p:nvSpPr>
        <p:spPr>
          <a:xfrm>
            <a:off x="6377553" y="1177489"/>
            <a:ext cx="5327904" cy="4674256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60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7CD0-DAB2-4EC0-AEBD-86D777C5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79554-7F1E-40FB-80A6-384A4C3EA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2B646-F51A-4F9B-BDD9-E1E92DD3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4BC3-D4A3-458D-90FE-E07DE31B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A927F-7B4E-477F-889A-7657BFA0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99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99872" y="1176541"/>
            <a:ext cx="5327904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 here if required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499873" y="1524001"/>
            <a:ext cx="532390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377553" y="1176541"/>
            <a:ext cx="5327904" cy="246221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Subheading here if required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6377553" y="1524001"/>
            <a:ext cx="5327904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9872" y="6058087"/>
            <a:ext cx="528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377553" y="6058087"/>
            <a:ext cx="5280000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/>
              <a:t>Insert Source text here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76053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1680002" y="1190625"/>
            <a:ext cx="8831997" cy="4968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on the film icon to insert your Standard (4x3 video)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760114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/>
          </p:cNvSpPr>
          <p:nvPr>
            <p:ph type="media" sz="quarter" idx="12" hasCustomPrompt="1"/>
          </p:nvPr>
        </p:nvSpPr>
        <p:spPr>
          <a:xfrm>
            <a:off x="491067" y="1381125"/>
            <a:ext cx="11222567" cy="4734000"/>
          </a:xfrm>
        </p:spPr>
        <p:txBody>
          <a:bodyPr lIns="108000" tIns="108000"/>
          <a:lstStyle>
            <a:lvl1pPr marL="0" indent="0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on the film icon to insert your widescreen (16x9)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160653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No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9871" y="1181101"/>
            <a:ext cx="5327904" cy="5033087"/>
          </a:xfrm>
        </p:spPr>
        <p:txBody>
          <a:bodyPr/>
          <a:lstStyle>
            <a:lvl1pPr marL="0" indent="0">
              <a:buNone/>
              <a:defRPr/>
            </a:lvl1pPr>
            <a:lvl2pPr marL="268163" indent="0">
              <a:buNone/>
              <a:defRPr/>
            </a:lvl2pPr>
            <a:lvl3pPr marL="540000" indent="0">
              <a:buNone/>
              <a:defRPr/>
            </a:lvl3pPr>
            <a:lvl4pPr marL="811088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401508" y="1181098"/>
            <a:ext cx="5327904" cy="5048039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/>
              <a:t>Click on the picture icon to insert your picture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464551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9871" y="1181101"/>
            <a:ext cx="5327904" cy="5033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401508" y="1181098"/>
            <a:ext cx="5327904" cy="5048039"/>
          </a:xfrm>
        </p:spPr>
        <p:txBody>
          <a:bodyPr lIns="0" tIns="0"/>
          <a:lstStyle>
            <a:lvl1pPr marL="0" indent="0">
              <a:buNone/>
              <a:defRPr sz="1100" baseline="0"/>
            </a:lvl1pPr>
          </a:lstStyle>
          <a:p>
            <a:r>
              <a:rPr lang="en-GB"/>
              <a:t>Click on the picture icon to insert your picture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662694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9871" y="1181100"/>
            <a:ext cx="5327904" cy="467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8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401508" y="1180570"/>
            <a:ext cx="5327904" cy="2051304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on the picture icon to insert your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401508" y="3310468"/>
            <a:ext cx="532790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Enter your image caption text here</a:t>
            </a:r>
          </a:p>
        </p:txBody>
      </p:sp>
      <p:sp>
        <p:nvSpPr>
          <p:cNvPr id="15" name="Picture Placeholder 8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401508" y="3754437"/>
            <a:ext cx="5327904" cy="2051304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on the picture icon to insert your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401508" y="5884335"/>
            <a:ext cx="5327904" cy="301625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accent1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Enter your image caption text here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212605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98764" y="294810"/>
            <a:ext cx="10090920" cy="338554"/>
          </a:xfrm>
        </p:spPr>
        <p:txBody>
          <a:bodyPr/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95" y="692554"/>
            <a:ext cx="10118404" cy="234950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600" i="0">
                <a:latin typeface="+mn-lt"/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279918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499534" y="6323289"/>
            <a:ext cx="1122163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4x3 core 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582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ORAN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6270" y="5041972"/>
            <a:ext cx="11249789" cy="338554"/>
          </a:xfrm>
        </p:spPr>
        <p:txBody>
          <a:bodyPr wrap="square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200" i="0">
                <a:solidFill>
                  <a:schemeClr val="bg2"/>
                </a:solidFill>
                <a:latin typeface="+mn-lt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6269" y="4147425"/>
            <a:ext cx="11249791" cy="73096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5700"/>
              </a:lnSpc>
              <a:spcAft>
                <a:spcPts val="0"/>
              </a:spcAft>
              <a:buNone/>
              <a:defRPr sz="5500" b="1">
                <a:solidFill>
                  <a:schemeClr val="bg2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Heading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860" y="358385"/>
            <a:ext cx="739200" cy="47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099" y="243157"/>
            <a:ext cx="990885" cy="7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7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 with 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6270" y="5041972"/>
            <a:ext cx="11249789" cy="338554"/>
          </a:xfrm>
        </p:spPr>
        <p:txBody>
          <a:bodyPr wrap="square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200" i="0">
                <a:solidFill>
                  <a:schemeClr val="tx1"/>
                </a:solidFill>
                <a:latin typeface="+mn-lt"/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GB"/>
              <a:t>Supporting heading</a:t>
            </a:r>
            <a:r>
              <a:rPr lang="en-US"/>
              <a:t> here if required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6269" y="4147425"/>
            <a:ext cx="11249791" cy="73096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ts val="5700"/>
              </a:lnSpc>
              <a:spcAft>
                <a:spcPts val="0"/>
              </a:spcAft>
              <a:buNone/>
              <a:defRPr sz="5500" b="1">
                <a:solidFill>
                  <a:schemeClr val="tx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Heading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099" y="243157"/>
            <a:ext cx="990885" cy="7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7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7FB0-867E-450B-87B7-C6AB4B7F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B067D-5FE9-497C-9510-C93548BE7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42E63-F67B-44FE-A11F-AAF95518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96D42-7B07-4B21-ABFB-B8FFFFDD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A5408-FD39-41C3-9718-E9AACC72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571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NOV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466270" y="4147424"/>
            <a:ext cx="10497013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sz="7000">
                <a:solidFill>
                  <a:schemeClr val="accent5"/>
                </a:solidFill>
              </a:rPr>
              <a:t>Innovation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099" y="243157"/>
            <a:ext cx="990885" cy="7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9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ERFORMA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455800" y="4140348"/>
            <a:ext cx="10497013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7000">
                <a:solidFill>
                  <a:schemeClr val="accent4"/>
                </a:solidFill>
              </a:rPr>
              <a:t>Pe</a:t>
            </a:r>
            <a:r>
              <a:rPr lang="en-US" sz="7000" spc="500" baseline="0">
                <a:solidFill>
                  <a:schemeClr val="accent4"/>
                </a:solidFill>
              </a:rPr>
              <a:t>r</a:t>
            </a:r>
            <a:r>
              <a:rPr lang="en-US" sz="7000">
                <a:solidFill>
                  <a:schemeClr val="accent4"/>
                </a:solidFill>
              </a:rPr>
              <a:t>formance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099" y="243157"/>
            <a:ext cx="990885" cy="7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3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RU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466270" y="4147424"/>
            <a:ext cx="10497013" cy="92333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tabLst/>
              <a:defRPr sz="7000" b="1" baseline="0">
                <a:solidFill>
                  <a:schemeClr val="bg1"/>
                </a:solidFill>
              </a:defRPr>
            </a:lvl1pPr>
            <a:lvl2pPr marL="271463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5pPr>
            <a:lvl6pPr marL="162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6pPr>
            <a:lvl7pPr marL="180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7pPr>
            <a:lvl8pPr marL="207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8pPr>
            <a:lvl9pPr marL="2340000" indent="-2700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1200"/>
            </a:lvl9pPr>
          </a:lstStyle>
          <a:p>
            <a:pPr lvl="0"/>
            <a:r>
              <a:rPr lang="en-US" sz="7000">
                <a:solidFill>
                  <a:schemeClr val="accent3"/>
                </a:solidFill>
              </a:rPr>
              <a:t>Trust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099" y="243157"/>
            <a:ext cx="990885" cy="7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96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BA29-4BA3-43DB-BDCB-6C28C7531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8D295-5C12-4FAD-A66E-18DCED655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3857E-3AD0-47D6-9496-55D5BBD8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CD9D0-F629-4EDD-9C6E-A2EDA8C0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28997-FE75-438A-A778-0B062AB1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667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7CD0-DAB2-4EC0-AEBD-86D777C5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79554-7F1E-40FB-80A6-384A4C3EA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2B646-F51A-4F9B-BDD9-E1E92DD3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4BC3-D4A3-458D-90FE-E07DE31B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A927F-7B4E-477F-889A-7657BFA0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43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7FB0-867E-450B-87B7-C6AB4B7F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B067D-5FE9-497C-9510-C93548BE7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42E63-F67B-44FE-A11F-AAF95518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96D42-7B07-4B21-ABFB-B8FFFFDD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A5408-FD39-41C3-9718-E9AACC72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996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7708-994B-4B1F-96F9-4631BB51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6895-93BA-4112-8BF7-B466A522D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D1B11-DDA4-44E7-BD73-3052F4E94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D2B90-5ABD-4374-BEDD-36D78F06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44413-F167-4D43-9585-B5F98D4D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D96A7-8D1A-4ACF-A6E0-6523A00E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8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7B44-CDE3-47CF-9C59-3536F114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4544F-EEF9-4B74-B8A1-B8167253F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78048-557E-4A9D-82C1-4250B3A51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610F9-903D-4739-B072-A4227010A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C0A31-9325-4E81-8BF3-DED966FE4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4AD27D-28CD-44E1-8FE4-6287A233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BE6158-EAE3-47C7-A055-8982BB75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35654-01E4-43F5-8B3C-C721F534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355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E091-2662-4A88-B2B1-971E67DA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BB56C-55A5-445A-99A6-C4D85928C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874C2-596E-44DA-84F5-DEDDC66F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FC3C5-B76D-40C0-9E2E-02DDC798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724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CF3A4-C381-4E4E-B255-F496C5F1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CAE7E-1C72-4A37-A50C-004DCC25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5368E-4DD0-45EB-93FB-689649E8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25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7708-994B-4B1F-96F9-4631BB51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6895-93BA-4112-8BF7-B466A522D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D1B11-DDA4-44E7-BD73-3052F4E94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D2B90-5ABD-4374-BEDD-36D78F06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44413-F167-4D43-9585-B5F98D4D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D96A7-8D1A-4ACF-A6E0-6523A00E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044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E1CC6-8FBC-409E-9CE4-3E6CC119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81B6-D74C-4867-BE0D-18F9AD705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3BB61-CD41-4F54-AA51-50F9D82B4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69EDD-9F62-4D62-A044-4B81CDFB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71FC3-B7FA-49CE-838B-CA40284B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FF3D4-5194-45CF-9245-AB0847A3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740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CB31-1B76-446A-A2A8-5C614185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2D00AB-6FB7-44E6-A204-C7D3960DF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FBD20-8B08-4245-BB8E-00AE9467F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34A90-84A1-46FA-A861-5F18D851F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4C1DA-182D-4C80-8933-84EDE376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ACCF9-D95D-4C5D-9B33-D33D5AB6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019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5983-6015-40F0-9461-6BCEAEC4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2072B-033D-460C-A01E-46EA2494D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643D3-63DA-42C4-9D37-3D3E6BE4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8E683-E3AA-4C57-B4D3-B923B7D8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1DE35-C458-4D91-BBD1-4EDFF7EC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579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E7CA9-210C-44F7-9779-C81AC34E5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E2413-31AA-40AE-B1CF-7989A52F3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FB374-4C0E-4E9B-8211-C2B2CDBD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462A-32E8-4584-B569-29D81546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2188C-4DA3-4196-ABEA-6BED2391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593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4;p7"/>
          <p:cNvSpPr/>
          <p:nvPr userDrawn="1"/>
        </p:nvSpPr>
        <p:spPr>
          <a:xfrm>
            <a:off x="6369844" y="133350"/>
            <a:ext cx="702505" cy="247646"/>
          </a:xfrm>
          <a:prstGeom prst="triangle">
            <a:avLst>
              <a:gd name="adj" fmla="val 32425"/>
            </a:avLst>
          </a:prstGeom>
          <a:solidFill>
            <a:srgbClr val="111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7" name="Google Shape;105;p7"/>
          <p:cNvGrpSpPr/>
          <p:nvPr userDrawn="1"/>
        </p:nvGrpSpPr>
        <p:grpSpPr>
          <a:xfrm rot="10800000" flipH="1">
            <a:off x="3" y="40"/>
            <a:ext cx="6756168" cy="1327315"/>
            <a:chOff x="-2168138" y="330075"/>
            <a:chExt cx="8650663" cy="1699506"/>
          </a:xfrm>
          <a:solidFill>
            <a:srgbClr val="00767A"/>
          </a:solidFill>
        </p:grpSpPr>
        <p:sp>
          <p:nvSpPr>
            <p:cNvPr id="8" name="Google Shape;106;p7"/>
            <p:cNvSpPr/>
            <p:nvPr/>
          </p:nvSpPr>
          <p:spPr>
            <a:xfrm>
              <a:off x="-2168138" y="330081"/>
              <a:ext cx="6958200" cy="1699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9" name="Google Shape;107;p7"/>
            <p:cNvSpPr/>
            <p:nvPr/>
          </p:nvSpPr>
          <p:spPr>
            <a:xfrm>
              <a:off x="4783025" y="330075"/>
              <a:ext cx="1699500" cy="1699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0" name="Google Shape;108;p7"/>
          <p:cNvGrpSpPr/>
          <p:nvPr userDrawn="1"/>
        </p:nvGrpSpPr>
        <p:grpSpPr>
          <a:xfrm rot="10800000" flipH="1">
            <a:off x="-4" y="381007"/>
            <a:ext cx="7072430" cy="771744"/>
            <a:chOff x="-9092084" y="330075"/>
            <a:chExt cx="15574609" cy="1699501"/>
          </a:xfrm>
          <a:solidFill>
            <a:srgbClr val="2B3494"/>
          </a:solidFill>
        </p:grpSpPr>
        <p:sp>
          <p:nvSpPr>
            <p:cNvPr id="11" name="Google Shape;109;p7"/>
            <p:cNvSpPr/>
            <p:nvPr/>
          </p:nvSpPr>
          <p:spPr>
            <a:xfrm>
              <a:off x="-9092084" y="330076"/>
              <a:ext cx="13882200" cy="1699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2" name="Google Shape;110;p7"/>
            <p:cNvSpPr/>
            <p:nvPr/>
          </p:nvSpPr>
          <p:spPr>
            <a:xfrm>
              <a:off x="4783025" y="330075"/>
              <a:ext cx="1699500" cy="1699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99" y="342667"/>
            <a:ext cx="1918476" cy="642010"/>
          </a:xfrm>
          <a:prstGeom prst="rect">
            <a:avLst/>
          </a:prstGeom>
        </p:spPr>
      </p:pic>
      <p:sp>
        <p:nvSpPr>
          <p:cNvPr id="13" name="Google Shape;119;p7"/>
          <p:cNvSpPr txBox="1">
            <a:spLocks noGrp="1"/>
          </p:cNvSpPr>
          <p:nvPr>
            <p:ph type="title"/>
          </p:nvPr>
        </p:nvSpPr>
        <p:spPr>
          <a:xfrm>
            <a:off x="255181" y="392575"/>
            <a:ext cx="5817494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38" y="342667"/>
            <a:ext cx="1595298" cy="642010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55588" y="1524000"/>
            <a:ext cx="5816600" cy="50831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00683" y="2448606"/>
            <a:ext cx="5357812" cy="353853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0710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BA29-4BA3-43DB-BDCB-6C28C7531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8D295-5C12-4FAD-A66E-18DCED655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3857E-3AD0-47D6-9496-55D5BBD8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CD9D0-F629-4EDD-9C6E-A2EDA8C0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28997-FE75-438A-A778-0B062AB1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38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7CD0-DAB2-4EC0-AEBD-86D777C5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79554-7F1E-40FB-80A6-384A4C3EA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2B646-F51A-4F9B-BDD9-E1E92DD3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4BC3-D4A3-458D-90FE-E07DE31B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A927F-7B4E-477F-889A-7657BFA0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029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7FB0-867E-450B-87B7-C6AB4B7F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B067D-5FE9-497C-9510-C93548BE7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42E63-F67B-44FE-A11F-AAF95518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96D42-7B07-4B21-ABFB-B8FFFFDD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A5408-FD39-41C3-9718-E9AACC72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497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7708-994B-4B1F-96F9-4631BB51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6895-93BA-4112-8BF7-B466A522D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D1B11-DDA4-44E7-BD73-3052F4E94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D2B90-5ABD-4374-BEDD-36D78F06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44413-F167-4D43-9585-B5F98D4D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D96A7-8D1A-4ACF-A6E0-6523A00E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104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7B44-CDE3-47CF-9C59-3536F114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4544F-EEF9-4B74-B8A1-B8167253F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78048-557E-4A9D-82C1-4250B3A51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610F9-903D-4739-B072-A4227010A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C0A31-9325-4E81-8BF3-DED966FE4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4AD27D-28CD-44E1-8FE4-6287A233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BE6158-EAE3-47C7-A055-8982BB75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35654-01E4-43F5-8B3C-C721F534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76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7B44-CDE3-47CF-9C59-3536F114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4544F-EEF9-4B74-B8A1-B8167253F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78048-557E-4A9D-82C1-4250B3A51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610F9-903D-4739-B072-A4227010A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C0A31-9325-4E81-8BF3-DED966FE4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4AD27D-28CD-44E1-8FE4-6287A233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BE6158-EAE3-47C7-A055-8982BB75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35654-01E4-43F5-8B3C-C721F534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19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E091-2662-4A88-B2B1-971E67DA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BB56C-55A5-445A-99A6-C4D85928C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874C2-596E-44DA-84F5-DEDDC66F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FC3C5-B76D-40C0-9E2E-02DDC798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738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CF3A4-C381-4E4E-B255-F496C5F1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CAE7E-1C72-4A37-A50C-004DCC25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5368E-4DD0-45EB-93FB-689649E8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3142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E1CC6-8FBC-409E-9CE4-3E6CC119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81B6-D74C-4867-BE0D-18F9AD705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3BB61-CD41-4F54-AA51-50F9D82B4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69EDD-9F62-4D62-A044-4B81CDFB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71FC3-B7FA-49CE-838B-CA40284B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FF3D4-5194-45CF-9245-AB0847A3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83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CB31-1B76-446A-A2A8-5C614185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2D00AB-6FB7-44E6-A204-C7D3960DF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FBD20-8B08-4245-BB8E-00AE9467F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34A90-84A1-46FA-A861-5F18D851F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4C1DA-182D-4C80-8933-84EDE376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ACCF9-D95D-4C5D-9B33-D33D5AB6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948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5983-6015-40F0-9461-6BCEAEC4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2072B-033D-460C-A01E-46EA2494D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643D3-63DA-42C4-9D37-3D3E6BE4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8E683-E3AA-4C57-B4D3-B923B7D8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1DE35-C458-4D91-BBD1-4EDFF7EC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029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E7CA9-210C-44F7-9779-C81AC34E5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E2413-31AA-40AE-B1CF-7989A52F3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FB374-4C0E-4E9B-8211-C2B2CDBD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462A-32E8-4584-B569-29D81546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2188C-4DA3-4196-ABEA-6BED2391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13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4;p7"/>
          <p:cNvSpPr/>
          <p:nvPr userDrawn="1"/>
        </p:nvSpPr>
        <p:spPr>
          <a:xfrm>
            <a:off x="6369844" y="133350"/>
            <a:ext cx="702505" cy="247646"/>
          </a:xfrm>
          <a:prstGeom prst="triangle">
            <a:avLst>
              <a:gd name="adj" fmla="val 32425"/>
            </a:avLst>
          </a:prstGeom>
          <a:solidFill>
            <a:srgbClr val="111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7" name="Google Shape;105;p7"/>
          <p:cNvGrpSpPr/>
          <p:nvPr userDrawn="1"/>
        </p:nvGrpSpPr>
        <p:grpSpPr>
          <a:xfrm rot="10800000" flipH="1">
            <a:off x="3" y="40"/>
            <a:ext cx="6756168" cy="1327315"/>
            <a:chOff x="-2168138" y="330075"/>
            <a:chExt cx="8650663" cy="1699506"/>
          </a:xfrm>
          <a:solidFill>
            <a:srgbClr val="00767A"/>
          </a:solidFill>
        </p:grpSpPr>
        <p:sp>
          <p:nvSpPr>
            <p:cNvPr id="8" name="Google Shape;106;p7"/>
            <p:cNvSpPr/>
            <p:nvPr/>
          </p:nvSpPr>
          <p:spPr>
            <a:xfrm>
              <a:off x="-2168138" y="330081"/>
              <a:ext cx="6958200" cy="1699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9" name="Google Shape;107;p7"/>
            <p:cNvSpPr/>
            <p:nvPr/>
          </p:nvSpPr>
          <p:spPr>
            <a:xfrm>
              <a:off x="4783025" y="330075"/>
              <a:ext cx="1699500" cy="1699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0" name="Google Shape;108;p7"/>
          <p:cNvGrpSpPr/>
          <p:nvPr userDrawn="1"/>
        </p:nvGrpSpPr>
        <p:grpSpPr>
          <a:xfrm rot="10800000" flipH="1">
            <a:off x="-4" y="381007"/>
            <a:ext cx="7072430" cy="771744"/>
            <a:chOff x="-9092084" y="330075"/>
            <a:chExt cx="15574609" cy="1699501"/>
          </a:xfrm>
          <a:solidFill>
            <a:srgbClr val="2B3494"/>
          </a:solidFill>
        </p:grpSpPr>
        <p:sp>
          <p:nvSpPr>
            <p:cNvPr id="11" name="Google Shape;109;p7"/>
            <p:cNvSpPr/>
            <p:nvPr/>
          </p:nvSpPr>
          <p:spPr>
            <a:xfrm>
              <a:off x="-9092084" y="330076"/>
              <a:ext cx="13882200" cy="1699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2" name="Google Shape;110;p7"/>
            <p:cNvSpPr/>
            <p:nvPr/>
          </p:nvSpPr>
          <p:spPr>
            <a:xfrm>
              <a:off x="4783025" y="330075"/>
              <a:ext cx="1699500" cy="16995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13" name="Google Shape;119;p7"/>
          <p:cNvSpPr txBox="1">
            <a:spLocks noGrp="1"/>
          </p:cNvSpPr>
          <p:nvPr>
            <p:ph type="title"/>
          </p:nvPr>
        </p:nvSpPr>
        <p:spPr>
          <a:xfrm>
            <a:off x="255181" y="392575"/>
            <a:ext cx="5817494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38" y="342667"/>
            <a:ext cx="1595298" cy="642010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55588" y="1524000"/>
            <a:ext cx="5816600" cy="50831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00683" y="2448606"/>
            <a:ext cx="5357812" cy="353853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160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787" y="291831"/>
            <a:ext cx="1809708" cy="79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8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E091-2662-4A88-B2B1-971E67DA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BB56C-55A5-445A-99A6-C4D85928C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874C2-596E-44DA-84F5-DEDDC66F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FC3C5-B76D-40C0-9E2E-02DDC798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60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CF3A4-C381-4E4E-B255-F496C5F1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CAE7E-1C72-4A37-A50C-004DCC25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5368E-4DD0-45EB-93FB-689649E8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E1CC6-8FBC-409E-9CE4-3E6CC119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81B6-D74C-4867-BE0D-18F9AD705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3BB61-CD41-4F54-AA51-50F9D82B4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69EDD-9F62-4D62-A044-4B81CDFB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71FC3-B7FA-49CE-838B-CA40284B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FF3D4-5194-45CF-9245-AB0847A3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04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CB31-1B76-446A-A2A8-5C614185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2D00AB-6FB7-44E6-A204-C7D3960DF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FBD20-8B08-4245-BB8E-00AE9467F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34A90-84A1-46FA-A861-5F18D851F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4C1DA-182D-4C80-8933-84EDE376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ACCF9-D95D-4C5D-9B33-D33D5AB6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77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65ED9-D444-4DDB-9873-51B610D1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37D95-6FCA-4030-A4D4-89EB3A34D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E160-3EAF-4D7D-AF9B-B95B9D492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0B8D3-1F56-4E5E-91F5-E86F54095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345FB-B3FF-46A7-AEC1-D9AF6A758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26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872" y="1179577"/>
            <a:ext cx="11218995" cy="4665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534" y="6437314"/>
            <a:ext cx="339936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en-GB"/>
              <a:t>4x3 core presentation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06803" y="6437314"/>
            <a:ext cx="1106831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99873" y="294810"/>
            <a:ext cx="1010285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heading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3980329" y="6437314"/>
            <a:ext cx="4219640" cy="365125"/>
          </a:xfrm>
          <a:prstGeom prst="rect">
            <a:avLst/>
          </a:prstGeom>
        </p:spPr>
        <p:txBody>
          <a:bodyPr vert="horz" lIns="72000" tIns="0" rIns="72000" bIns="0" rtlCol="0" anchor="t" anchorCtr="1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/>
              <a:t>Insert your date / confidentiality text here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9534" y="6323289"/>
            <a:ext cx="1122163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99534" y="1075533"/>
            <a:ext cx="1122163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099" y="243157"/>
            <a:ext cx="990885" cy="7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7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1088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b="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65ED9-D444-4DDB-9873-51B610D1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37D95-6FCA-4030-A4D4-89EB3A34D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E160-3EAF-4D7D-AF9B-B95B9D492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0B8D3-1F56-4E5E-91F5-E86F54095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345FB-B3FF-46A7-AEC1-D9AF6A758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09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65ED9-D444-4DDB-9873-51B610D1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37D95-6FCA-4030-A4D4-89EB3A34D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E160-3EAF-4D7D-AF9B-B95B9D492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6362-8F18-4496-B8D5-E0DC12B55A13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0B8D3-1F56-4E5E-91F5-E86F54095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345FB-B3FF-46A7-AEC1-D9AF6A758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6B02B-F345-47B6-AA3B-3C36245F5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0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hyperlink" Target="https://youtu.be/pluN1FJL7V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pluN1FJL7Vk?si=w-JTOj9SAK41gKBq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isawishblog.com/2017/11/20/10-things-youll-only-understand-if-youre-obsessed-with-tea-20-n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G-4G4_W5kk8?si=27SHSERXjwbKUR6x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hyperlink" Target="https://www.careersandenterprise.co.uk/schools-colleges/tools" TargetMode="Externa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4.png"/><Relationship Id="rId4" Type="http://schemas.openxmlformats.org/officeDocument/2006/relationships/hyperlink" Target="https://youtu.be/_gOrel4ye6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sandenterprise.co.uk/fe-skills/provider-access-legislation/" TargetMode="External"/><Relationship Id="rId2" Type="http://schemas.openxmlformats.org/officeDocument/2006/relationships/hyperlink" Target="https://www.hopinto.co.uk/questions/labour-market-information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hyperlink" Target="https://www.dropbox.com/sh/7gdcj61s15sff0n/AACloesud9X_pM-yEGZmK5RCa/EC%20Resources/5.%20Careers%20education%20resources/Careers%20education%20landscape?dl=0&amp;preview=Gatsby+Benchmark+FAQs.pdf&amp;subfolder_nav_tracking=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hyperlink" Target="https://resources.careersandenterprise.co.uk/browse-category/gatsby-benchmarks" TargetMode="Externa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sandenterprise.co.uk/employers/the-digital-hub/schools-special-schools-colleges-and-itp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ZP1zMLQztVw?si=EQiwhqmAqa8Mg13a" TargetMode="Externa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B0RUJI-g0uw?si=pKVTWoJk4ZYbkfKQ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 fontScale="90000"/>
          </a:bodyPr>
          <a:lstStyle/>
          <a:p>
            <a:br>
              <a:rPr lang="en-GB" sz="24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24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Enterprise Adviser Induction </a:t>
            </a:r>
            <a:br>
              <a:rPr lang="en-GB" sz="2400" b="1" dirty="0">
                <a:solidFill>
                  <a:schemeClr val="tx2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endParaRPr lang="en-GB" sz="2400" b="1" dirty="0">
              <a:latin typeface="+mn-lt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0" y="1443408"/>
            <a:ext cx="5271247" cy="283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2966" y="3964651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52809"/>
            <a:endParaRPr lang="en-US" sz="2000" b="1" dirty="0">
              <a:solidFill>
                <a:srgbClr val="00B2B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52809"/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52809"/>
            <a:endParaRPr lang="en-US" b="1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52809"/>
            <a:endParaRPr lang="en-US" b="1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52809"/>
            <a:endParaRPr lang="en-US" sz="2400" b="1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52809"/>
            <a:r>
              <a:rPr lang="en-US" sz="2400" b="1" dirty="0">
                <a:ea typeface="Lato" panose="020F0502020204030203" pitchFamily="34" charset="0"/>
                <a:cs typeface="Lato" panose="020F0502020204030203" pitchFamily="34" charset="0"/>
              </a:rPr>
              <a:t>Steve Trotter</a:t>
            </a:r>
          </a:p>
          <a:p>
            <a:pPr defTabSz="952809"/>
            <a:r>
              <a:rPr lang="en-US" sz="2400" dirty="0">
                <a:ea typeface="Lato" panose="020F0502020204030203" pitchFamily="34" charset="0"/>
                <a:cs typeface="Lato" panose="020F0502020204030203" pitchFamily="34" charset="0"/>
              </a:rPr>
              <a:t>Careers Hub Operations Lead Hertfordshire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566" y="4860815"/>
            <a:ext cx="826263" cy="861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8D27A-078C-4890-9EF0-58913AE6D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43408"/>
            <a:ext cx="5514491" cy="28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2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 fontScale="90000"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What is an Enterprise Adviser? </a:t>
            </a:r>
            <a:b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Please click short video for more info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0" y="4176725"/>
            <a:ext cx="9129072" cy="2312564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57" y="1614999"/>
            <a:ext cx="4370482" cy="2509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E8DE7A-C549-4D67-B1B4-66330A09ACD0}"/>
              </a:ext>
            </a:extLst>
          </p:cNvPr>
          <p:cNvSpPr/>
          <p:nvPr/>
        </p:nvSpPr>
        <p:spPr>
          <a:xfrm>
            <a:off x="5168726" y="1614999"/>
            <a:ext cx="70232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Develop your skills in communication and strategy development</a:t>
            </a:r>
          </a:p>
          <a:p>
            <a:r>
              <a:rPr lang="en-GB" dirty="0"/>
              <a:t>Support your local school or college to deliver world class careers guidance to their students.</a:t>
            </a:r>
          </a:p>
          <a:p>
            <a:r>
              <a:rPr lang="en-GB" dirty="0"/>
              <a:t>Build strong working relationships with your local school or college and provide insight into your organisation/industry</a:t>
            </a:r>
          </a:p>
          <a:p>
            <a:r>
              <a:rPr lang="en-GB" dirty="0"/>
              <a:t>Join a national and local network to develop your own skills. </a:t>
            </a:r>
          </a:p>
          <a:p>
            <a:r>
              <a:rPr lang="en-GB" dirty="0"/>
              <a:t>Give back to your local community.</a:t>
            </a:r>
          </a:p>
          <a:p>
            <a:r>
              <a:rPr lang="en-GB" dirty="0"/>
              <a:t>Better understand the education sector and the challenges faced</a:t>
            </a:r>
          </a:p>
        </p:txBody>
      </p:sp>
    </p:spTree>
    <p:extLst>
      <p:ext uri="{BB962C8B-B14F-4D97-AF65-F5344CB8AC3E}">
        <p14:creationId xmlns:p14="http://schemas.microsoft.com/office/powerpoint/2010/main" val="33894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Why volunteer as an EA?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7859C7-8D26-4C5C-8ED1-BBC76D49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218" y="1334789"/>
            <a:ext cx="7493385" cy="2292468"/>
          </a:xfrm>
          <a:prstGeom prst="rect">
            <a:avLst/>
          </a:prstGeom>
        </p:spPr>
      </p:pic>
      <p:pic>
        <p:nvPicPr>
          <p:cNvPr id="7" name="Online Media 6">
            <a:hlinkClick r:id="" action="ppaction://media"/>
            <a:extLst>
              <a:ext uri="{FF2B5EF4-FFF2-40B4-BE49-F238E27FC236}">
                <a16:creationId xmlns:a16="http://schemas.microsoft.com/office/drawing/2014/main" id="{83837BE7-ADCD-4CA0-9A15-CDEA37D375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76443" y="3689475"/>
            <a:ext cx="5632933" cy="3168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D7AD9B-ABA1-411E-AE98-5D51471FD828}"/>
              </a:ext>
            </a:extLst>
          </p:cNvPr>
          <p:cNvSpPr/>
          <p:nvPr/>
        </p:nvSpPr>
        <p:spPr>
          <a:xfrm>
            <a:off x="3149674" y="1334789"/>
            <a:ext cx="52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https://youtu.be/pluN1FJL7Vk?si=AoDRhYQl4PG3PgTa</a:t>
            </a:r>
          </a:p>
        </p:txBody>
      </p:sp>
    </p:spTree>
    <p:extLst>
      <p:ext uri="{BB962C8B-B14F-4D97-AF65-F5344CB8AC3E}">
        <p14:creationId xmlns:p14="http://schemas.microsoft.com/office/powerpoint/2010/main" val="2601886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What does an EA do?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75" y="1158775"/>
            <a:ext cx="10981763" cy="56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9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Structure of what we do: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36814"/>
            <a:ext cx="2218151" cy="5843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004" y="1207131"/>
            <a:ext cx="4691154" cy="5510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679" y="2952143"/>
            <a:ext cx="3641724" cy="20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9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Structure of what we do: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9D068B-C169-4772-96D2-E8028C625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0" y="1448469"/>
            <a:ext cx="9488843" cy="510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37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What we do: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D9BFD-460A-4DF3-BC1C-03DD9FDEB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7778"/>
            <a:ext cx="9508966" cy="46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94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Key deliverables</a:t>
            </a:r>
          </a:p>
        </p:txBody>
      </p:sp>
      <p:pic>
        <p:nvPicPr>
          <p:cNvPr id="6" name="Picture 5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85" y="1158775"/>
            <a:ext cx="2796511" cy="13312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5626" y="1781619"/>
            <a:ext cx="7548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Compass Plus &amp; Future Skills Questionnaire Training Tues 21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November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your Careers Leaders and Careers Admin Smile Building Tesco WGC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EBF0C-92E9-40BF-917B-073ED21430F8}"/>
              </a:ext>
            </a:extLst>
          </p:cNvPr>
          <p:cNvSpPr txBox="1"/>
          <p:nvPr/>
        </p:nvSpPr>
        <p:spPr>
          <a:xfrm>
            <a:off x="255181" y="2335617"/>
            <a:ext cx="4128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many schools using Compass Plus and the Future Skills Questionnaire as possible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1A843-E684-4AAE-B210-FBA5E05E3A3C}"/>
              </a:ext>
            </a:extLst>
          </p:cNvPr>
          <p:cNvSpPr txBox="1"/>
          <p:nvPr/>
        </p:nvSpPr>
        <p:spPr>
          <a:xfrm>
            <a:off x="255181" y="3525625"/>
            <a:ext cx="4052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Hosting Teacher Encounters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Careers Leader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36FBB-BA24-460F-B660-9AA4C98A1C76}"/>
              </a:ext>
            </a:extLst>
          </p:cNvPr>
          <p:cNvSpPr txBox="1"/>
          <p:nvPr/>
        </p:nvSpPr>
        <p:spPr>
          <a:xfrm>
            <a:off x="4703975" y="3429000"/>
            <a:ext cx="72645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Getting Teachers out to visit employers and gather real world scenarios and bring the curriculum to life in the classroom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Careers Leader short courses and full FREE Level 6 Training (Has your Careers Leader signed up to this?)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working on a bid to help get more meaningful experiences of the workplace in Herts, and also research new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want to boost more  varied types of placements can your EAs help?</a:t>
            </a:r>
          </a:p>
        </p:txBody>
      </p:sp>
    </p:spTree>
    <p:extLst>
      <p:ext uri="{BB962C8B-B14F-4D97-AF65-F5344CB8AC3E}">
        <p14:creationId xmlns:p14="http://schemas.microsoft.com/office/powerpoint/2010/main" val="3190496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New Enterprise Adviser structure</a:t>
            </a:r>
          </a:p>
        </p:txBody>
      </p:sp>
      <p:pic>
        <p:nvPicPr>
          <p:cNvPr id="6" name="Picture 5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55626" y="1781619"/>
            <a:ext cx="754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36FBB-BA24-460F-B660-9AA4C98A1C76}"/>
              </a:ext>
            </a:extLst>
          </p:cNvPr>
          <p:cNvSpPr txBox="1"/>
          <p:nvPr/>
        </p:nvSpPr>
        <p:spPr>
          <a:xfrm>
            <a:off x="4703975" y="3429000"/>
            <a:ext cx="7264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59827-992B-418A-B83C-F1E155342D5E}"/>
              </a:ext>
            </a:extLst>
          </p:cNvPr>
          <p:cNvSpPr txBox="1"/>
          <p:nvPr/>
        </p:nvSpPr>
        <p:spPr>
          <a:xfrm>
            <a:off x="255181" y="1630837"/>
            <a:ext cx="88416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the last 7 years we have matched EA(s) to one school or college (1-2-1 support)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Careers and Enterprise and Hertfordshire Careers Hub are happy for that to continue, but also move towards a more flexible approach where EAs can work with more than one school or in certain ways and match skills and needs e.g.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EA may be more strategic and help a school working on their Careers Strategy, whilst also still supporting their current school (Targeted </a:t>
            </a:r>
            <a:r>
              <a:rPr lang="en-GB" dirty="0">
                <a:solidFill>
                  <a:srgbClr val="484947"/>
                </a:solidFill>
                <a:latin typeface="Calibri" panose="020F0502020204030204"/>
              </a:rPr>
              <a:t>S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upport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EA who has capacity to be operational can help multiple schools in an ad hoc way for example support two schools with a provider access talk on apprenticeships and some other schools with mock interviews etc. (Agile EA)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also moving towards more local networking sessions supported by an employer, training providers/local college and in term time Careers Leaders as well as EAs</a:t>
            </a:r>
          </a:p>
        </p:txBody>
      </p:sp>
    </p:spTree>
    <p:extLst>
      <p:ext uri="{BB962C8B-B14F-4D97-AF65-F5344CB8AC3E}">
        <p14:creationId xmlns:p14="http://schemas.microsoft.com/office/powerpoint/2010/main" val="1316585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b="1" dirty="0">
                <a:latin typeface="+mn-lt"/>
              </a:rPr>
              <a:t>New Cornerstone Employer and Employer Journey</a:t>
            </a:r>
          </a:p>
        </p:txBody>
      </p:sp>
      <p:pic>
        <p:nvPicPr>
          <p:cNvPr id="6" name="Picture 5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55626" y="1781619"/>
            <a:ext cx="754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36FBB-BA24-460F-B660-9AA4C98A1C76}"/>
              </a:ext>
            </a:extLst>
          </p:cNvPr>
          <p:cNvSpPr txBox="1"/>
          <p:nvPr/>
        </p:nvSpPr>
        <p:spPr>
          <a:xfrm>
            <a:off x="4703975" y="3429000"/>
            <a:ext cx="7264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59827-992B-418A-B83C-F1E155342D5E}"/>
              </a:ext>
            </a:extLst>
          </p:cNvPr>
          <p:cNvSpPr txBox="1"/>
          <p:nvPr/>
        </p:nvSpPr>
        <p:spPr>
          <a:xfrm>
            <a:off x="255181" y="1630837"/>
            <a:ext cx="884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0E460-37D2-4417-BAFE-CCBA1E6B3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5503"/>
            <a:ext cx="11710406" cy="32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2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New f2f Networking sessions</a:t>
            </a:r>
          </a:p>
        </p:txBody>
      </p:sp>
      <p:pic>
        <p:nvPicPr>
          <p:cNvPr id="6" name="Picture 5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1361991"/>
            <a:ext cx="111021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 events to include Careers Leaders and Enterprise Advisers: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drop in when you can and stay as long as you are able to…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East Herts &amp; Broxbourne IMI Thurs 28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Sept 3pm-5pm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Welwyn, Hatfield &amp; Hertsmere Morgan Sindall Wed 11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3.30pm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Watford Mon 9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3.45 Warner Bros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Tbc Hemel and Dacorum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Tbc St Albans and Harpenden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Tbc Stevenage and North Herts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rgbClr val="484947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484947"/>
                </a:solidFill>
                <a:latin typeface="Calibri" panose="020F0502020204030204"/>
              </a:rPr>
              <a:t>Tbc SEND networking session tbc Wed 8</a:t>
            </a:r>
            <a:r>
              <a:rPr lang="en-GB" sz="2000" baseline="30000" dirty="0">
                <a:solidFill>
                  <a:srgbClr val="484947"/>
                </a:solidFill>
                <a:latin typeface="Calibri" panose="020F0502020204030204"/>
              </a:rPr>
              <a:t>th</a:t>
            </a:r>
            <a:r>
              <a:rPr lang="en-GB" sz="2000" dirty="0">
                <a:solidFill>
                  <a:srgbClr val="484947"/>
                </a:solidFill>
                <a:latin typeface="Calibri" panose="020F0502020204030204"/>
              </a:rPr>
              <a:t> November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153" y="1960774"/>
            <a:ext cx="3986285" cy="26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Welcome new Enterprise Advisers (EAs)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66"/>
            <a:ext cx="9508966" cy="52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4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Careers Leaders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54" y="1327471"/>
            <a:ext cx="8778307" cy="51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82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Careers Leader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5" y="1373872"/>
            <a:ext cx="6229848" cy="48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2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48" y="270020"/>
            <a:ext cx="9179897" cy="52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29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484"/>
            <a:ext cx="9753600" cy="46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85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" y="80432"/>
            <a:ext cx="9429943" cy="44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61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" y="281913"/>
            <a:ext cx="9417622" cy="519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40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5064"/>
            <a:ext cx="9310255" cy="43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48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9835" y="1894215"/>
            <a:ext cx="1141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Please take a few minutes to have a comfort break and grab a drink</a:t>
            </a:r>
          </a:p>
        </p:txBody>
      </p:sp>
      <p:pic>
        <p:nvPicPr>
          <p:cNvPr id="6" name="Picture 2" descr="Image result for would you like a cup of tea father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01" y="2970854"/>
            <a:ext cx="3839920" cy="23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67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500"/>
            <a:ext cx="9508966" cy="52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41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 fontScale="90000"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8 Gatsby Benchmarks-Please click video below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533382" y="5349386"/>
            <a:ext cx="3195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https://youtu.be/G-4G4_W5kk8</a:t>
            </a:r>
          </a:p>
        </p:txBody>
      </p:sp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C81BD6BC-E275-4FE9-B752-178172EC4A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58775"/>
            <a:ext cx="7463130" cy="419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Agenda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54002"/>
            <a:ext cx="12112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/>
          </a:p>
          <a:p>
            <a:endParaRPr lang="en-GB" dirty="0"/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180" y="1638888"/>
            <a:ext cx="6096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marR="301466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tabLst>
                <a:tab pos="437674" algn="l"/>
                <a:tab pos="438626" algn="l"/>
              </a:tabLst>
            </a:pPr>
            <a:r>
              <a:rPr lang="en-GB" b="1" dirty="0">
                <a:solidFill>
                  <a:schemeClr val="tx2"/>
                </a:solidFill>
                <a:ea typeface="Lato" panose="020F0502020204030203" pitchFamily="34" charset="0"/>
                <a:cs typeface="Lato" panose="020F0502020204030203" pitchFamily="34" charset="0"/>
              </a:rPr>
              <a:t>Today will cover:</a:t>
            </a:r>
          </a:p>
          <a:p>
            <a:pPr marL="9525" marR="301466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tabLst>
                <a:tab pos="437674" algn="l"/>
                <a:tab pos="438626" algn="l"/>
              </a:tabLst>
            </a:pPr>
            <a:endParaRPr lang="en-GB" b="1" dirty="0">
              <a:solidFill>
                <a:schemeClr val="bg2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Who The Careers &amp; Enterprise Company are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The roles of the Enterprise Adviser &amp; Careers Leader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The eight Gatsby Benchmarks 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Performance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HOP, Local Labour Market Information and LEP priorities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ea typeface="Lato" panose="020F0502020204030203" pitchFamily="34" charset="0"/>
                <a:cs typeface="Lato" panose="020F0502020204030203" pitchFamily="34" charset="0"/>
              </a:rPr>
              <a:t>Problem-solving, resources and key dates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17" y="4331074"/>
            <a:ext cx="1638211" cy="13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272" y="1432162"/>
            <a:ext cx="2619475" cy="2088379"/>
          </a:xfrm>
          <a:prstGeom prst="rect">
            <a:avLst/>
          </a:prstGeom>
        </p:spPr>
      </p:pic>
      <p:pic>
        <p:nvPicPr>
          <p:cNvPr id="8" name="Content Placeholder 20">
            <a:hlinkClick r:id="rId5"/>
            <a:extLst>
              <a:ext uri="{FF2B5EF4-FFF2-40B4-BE49-F238E27FC236}">
                <a16:creationId xmlns:a16="http://schemas.microsoft.com/office/drawing/2014/main" id="{B0AFC9B5-24F6-174C-AF15-969F759783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1683" y="2670043"/>
            <a:ext cx="2415773" cy="77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959" y="4262378"/>
            <a:ext cx="3556041" cy="1380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DD6E86-BEB2-AD49-938B-FD420CA5B3C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5430" y="1954324"/>
            <a:ext cx="2750344" cy="6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" y="263266"/>
            <a:ext cx="9656943" cy="56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18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Compass Data July 23 out of 8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391563" y="5624645"/>
            <a:ext cx="2974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4644 schools in England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111 in Hertfordshire including SEND, Colleges and ESC’s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8966" y="4424315"/>
            <a:ext cx="2230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Hertfordshire currently averaging 6.40 up from 5.90 Gatsby Benchmarks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33" y="4696191"/>
            <a:ext cx="5339677" cy="1856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8775"/>
            <a:ext cx="12056400" cy="32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78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 fontScale="90000"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Ask to see your school/college’s compass report: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0" y="1190208"/>
            <a:ext cx="5166565" cy="54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77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500"/>
            <a:ext cx="7539426" cy="536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58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173"/>
            <a:ext cx="9744364" cy="54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5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What type of EA do you think you will be?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775"/>
            <a:ext cx="6372692" cy="4061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7848"/>
          <a:stretch/>
        </p:blipFill>
        <p:spPr>
          <a:xfrm>
            <a:off x="6372692" y="1585365"/>
            <a:ext cx="5311308" cy="37677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346" y="5486095"/>
            <a:ext cx="6872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It is good to work through the careers programme for the year ahead</a:t>
            </a:r>
          </a:p>
          <a:p>
            <a:r>
              <a:rPr lang="en-GB" dirty="0"/>
              <a:t>Look at or complete compass together once per school term</a:t>
            </a:r>
          </a:p>
          <a:p>
            <a:r>
              <a:rPr lang="en-GB" dirty="0"/>
              <a:t>Look at/revisit careers strategic plan-what are the main aims this year?</a:t>
            </a:r>
          </a:p>
        </p:txBody>
      </p:sp>
    </p:spTree>
    <p:extLst>
      <p:ext uri="{BB962C8B-B14F-4D97-AF65-F5344CB8AC3E}">
        <p14:creationId xmlns:p14="http://schemas.microsoft.com/office/powerpoint/2010/main" val="2599482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b="1" dirty="0">
                <a:latin typeface="+mn-lt"/>
              </a:rPr>
              <a:t>HOP- Herts Opportunities Portal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41" y="1472515"/>
            <a:ext cx="9550935" cy="5306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1253" y="1355647"/>
            <a:ext cx="211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 descr="Hertfordshire-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380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Labour Market Information Video and lesson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097" y="181744"/>
            <a:ext cx="2100921" cy="906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620" y="1767829"/>
            <a:ext cx="2552831" cy="990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181" y="1742817"/>
            <a:ext cx="8805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Herts LMI Video</a:t>
            </a:r>
          </a:p>
          <a:p>
            <a:pPr lvl="0"/>
            <a:r>
              <a:rPr lang="en-GB" b="1" dirty="0">
                <a:solidFill>
                  <a:srgbClr val="484947"/>
                </a:solidFill>
              </a:rPr>
              <a:t>https://www.hopinto.co.uk/questions/labour-market-information/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dirty="0">
                <a:solidFill>
                  <a:srgbClr val="484947"/>
                </a:solidFill>
                <a:latin typeface="Calibri" panose="020F0502020204030204"/>
              </a:rPr>
              <a:t>Quiz to go with it</a:t>
            </a:r>
            <a:r>
              <a:rPr lang="en-GB" dirty="0">
                <a:solidFill>
                  <a:srgbClr val="484947"/>
                </a:solidFill>
              </a:rPr>
              <a:t>: https://www.hopinto.co.uk/media/2531/lmi-video-guidelines-and-discussion-points.pdf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484947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778" y="2832460"/>
            <a:ext cx="7547428" cy="37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72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b="1" dirty="0">
                <a:latin typeface="+mn-lt"/>
              </a:rPr>
              <a:t>New Labour Market Information posters and growth sector posters on 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254" y="1358859"/>
            <a:ext cx="8623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</a:t>
            </a:r>
            <a:r>
              <a:rPr lang="en-GB" b="1" dirty="0"/>
              <a:t>Gatsby Benchmark 2 Labour Market Information</a:t>
            </a:r>
            <a:r>
              <a:rPr lang="en-GB" dirty="0"/>
              <a:t>/National Careers Week we have new Herts labour market information (LMI) posters to use with your students, parents and teachers with hard copies being sent to your Head: </a:t>
            </a:r>
            <a:r>
              <a:rPr lang="en-GB" dirty="0">
                <a:solidFill>
                  <a:srgbClr val="009999"/>
                </a:solidFill>
              </a:rPr>
              <a:t>https://www.hopinto.co.uk/questions/labour-market-information/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080"/>
            <a:ext cx="6085364" cy="4269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827" y="1290112"/>
            <a:ext cx="2917166" cy="1080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364" y="2588080"/>
            <a:ext cx="6106636" cy="42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63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Hertfordshire Skills Framework: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309"/>
            <a:ext cx="6213012" cy="48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65" y="1678283"/>
            <a:ext cx="5906836" cy="415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0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Our missions: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180" y="1529764"/>
            <a:ext cx="6096000" cy="44601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701" lvl="0">
              <a:spcBef>
                <a:spcPts val="58"/>
              </a:spcBef>
              <a:defRPr/>
            </a:pPr>
            <a:endParaRPr lang="en-GB" b="1" kern="0" spc="-6" dirty="0">
              <a:solidFill>
                <a:srgbClr val="00999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93501" lvl="0" indent="-685800">
              <a:spcBef>
                <a:spcPts val="58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kern="0" spc="-6" dirty="0">
                <a:solidFill>
                  <a:srgbClr val="009999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To inspire and support young people in the transition to the fast-changing world of work</a:t>
            </a:r>
          </a:p>
          <a:p>
            <a:pPr marL="7701" lvl="0">
              <a:spcBef>
                <a:spcPts val="58"/>
              </a:spcBef>
              <a:defRPr/>
            </a:pPr>
            <a:endParaRPr lang="en-GB" sz="2000" b="1" kern="0" spc="-6" dirty="0">
              <a:solidFill>
                <a:srgbClr val="009999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693501" lvl="0" indent="-685800">
              <a:spcBef>
                <a:spcPts val="58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spc="6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Strengthen the links between education and employment</a:t>
            </a:r>
          </a:p>
          <a:p>
            <a:pPr marL="7701" lvl="0">
              <a:spcBef>
                <a:spcPts val="58"/>
              </a:spcBef>
              <a:defRPr/>
            </a:pPr>
            <a:endParaRPr lang="en-GB" sz="2000" b="1" spc="6" dirty="0">
              <a:solidFill>
                <a:srgbClr val="0099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93501" lvl="0" indent="-685800">
              <a:spcBef>
                <a:spcPts val="58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spc="6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Raise the profile and quality of Careers Education in schools and colleges by backing the 8 Gatsby Benchmarks</a:t>
            </a:r>
          </a:p>
          <a:p>
            <a:pPr marL="7701" lvl="0">
              <a:spcBef>
                <a:spcPts val="58"/>
              </a:spcBef>
              <a:defRPr/>
            </a:pPr>
            <a:endParaRPr lang="en-GB" sz="2000" b="1" spc="6" dirty="0">
              <a:solidFill>
                <a:srgbClr val="0099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93501" lvl="0" indent="-685800">
              <a:spcBef>
                <a:spcPts val="58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spc="6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Raise aspirations among young people in Hertfordshire and help every young person find their best next step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DC70E-744C-4A70-BEEE-8680D2984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13" y="2018515"/>
            <a:ext cx="2747449" cy="257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b="1" dirty="0">
                <a:latin typeface="+mn-lt"/>
              </a:rPr>
              <a:t>Generation Careers Fair Events-</a:t>
            </a: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Reach local young talent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5181" y="1727200"/>
            <a:ext cx="323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15436"/>
            <a:ext cx="81002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GENERATION EVENTS BROUGHT TO YOU BY HOP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CONNECTING EMPLOYERS TO LOCAL TALENT IN DACORUM, HERTSMERE, WELWYN/HATFIELD BROXBOURNE &amp; STEVENAGE AREAS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Dacorum (Wednesday 27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September - Shendish Manor)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Lesley.Leggett@hertfordshire.gov.uk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Hertsmere (Wednesday 15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November - Double Tree Hilton Borehamwood)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Shea.Costello@hertfordshire.gov.uk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Welwyn &amp; Hatfield (Friday </a:t>
            </a:r>
            <a:r>
              <a:rPr lang="en-GB" sz="1400" dirty="0">
                <a:solidFill>
                  <a:srgbClr val="009999"/>
                </a:solidFill>
                <a:latin typeface="Calibri" panose="020F0502020204030204"/>
              </a:rPr>
              <a:t>9</a:t>
            </a:r>
            <a:r>
              <a:rPr kumimoji="0" lang="en-GB" sz="1400" i="0" u="none" strike="noStrike" kern="1200" cap="none" spc="0" normalizeH="0" baseline="3000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February-Fielder Centre Hatfield)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Gareth.Dace@hertfordshirelep.co.uk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 Broxbourne (</a:t>
            </a:r>
            <a:r>
              <a:rPr lang="en-GB" sz="1400" dirty="0">
                <a:solidFill>
                  <a:srgbClr val="009999"/>
                </a:solidFill>
                <a:latin typeface="Calibri" panose="020F0502020204030204"/>
              </a:rPr>
              <a:t>W</a:t>
            </a:r>
            <a:r>
              <a:rPr kumimoji="0" lang="en-GB" sz="1400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ednesday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1400" dirty="0">
                <a:solidFill>
                  <a:srgbClr val="009999"/>
                </a:solidFill>
                <a:latin typeface="Calibri" panose="020F0502020204030204"/>
              </a:rPr>
              <a:t>6</a:t>
            </a:r>
            <a:r>
              <a:rPr kumimoji="0" lang="en-GB" sz="1400" i="0" u="none" strike="noStrike" kern="1200" cap="none" spc="0" normalizeH="0" baseline="3000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March - Spotlight Theatre Hoddesdon)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Chris.Dowton@hertfordshirelep.co.uk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Organised in association with the local councils and Hertfordshire Careers Hub we have some exciting events to highlight job opportunities open in these areas now and in the near future: these events will give young people an opportunity to meet employers with schools and colleges having slots during the day.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events also operate a Twilight session from 4-6pm and any local school or college students are welcome to attend to meet with local employers and learn about the many career opportunities available. Parents/Carers are also more than welcome to accompany their child.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Attending one of these events will: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young people gain meaningful encounters with employers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Highlight to young people about a variety of local jobs and industries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Informing students about the varied routes into 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821" y="1523288"/>
            <a:ext cx="3314326" cy="1228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476" y="3143249"/>
            <a:ext cx="3854905" cy="1839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66" y="5788478"/>
            <a:ext cx="5541415" cy="7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4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Generation Careers Fair Events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5181" y="1727200"/>
            <a:ext cx="323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821" y="1523288"/>
            <a:ext cx="3314326" cy="1228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476" y="3143249"/>
            <a:ext cx="3854905" cy="1839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66" y="5788478"/>
            <a:ext cx="5541415" cy="79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3" y="1372636"/>
            <a:ext cx="1948873" cy="5485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031" y="1523288"/>
            <a:ext cx="1927260" cy="5223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5599" y="1727200"/>
            <a:ext cx="38885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of the employers attending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Twilight session for all year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48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Provider Access Legislation (PAL)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364" y="1579418"/>
            <a:ext cx="1203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hlinkClick r:id="rId2"/>
              </a:rPr>
              <a:t>https://www.hopinto.co.uk/questions/labour-market-information/</a:t>
            </a:r>
            <a:endParaRPr lang="en-GB" sz="1400" dirty="0"/>
          </a:p>
          <a:p>
            <a:r>
              <a:rPr lang="en-GB" sz="1400" dirty="0"/>
              <a:t> </a:t>
            </a:r>
          </a:p>
          <a:p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5184" y="1427926"/>
            <a:ext cx="12034981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9999"/>
                </a:solidFill>
              </a:rPr>
              <a:t>What is the provider access legislation?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The provider access legislation introduced in January 2018 requires all maintained schools and academies to publish a policy statement setting out opportunities for providers of technical education and apprenticeships to access Year 8-13 pupils, and to make sure the statement is followed. </a:t>
            </a:r>
          </a:p>
          <a:p>
            <a:endParaRPr lang="en-GB" sz="1200" dirty="0">
              <a:solidFill>
                <a:srgbClr val="009999"/>
              </a:solidFill>
            </a:endParaRPr>
          </a:p>
          <a:p>
            <a:r>
              <a:rPr lang="en-GB" sz="1600" b="1" dirty="0">
                <a:solidFill>
                  <a:srgbClr val="009999"/>
                </a:solidFill>
              </a:rPr>
              <a:t>What are the new requirements of the provider access legislation?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The updated provider access legislation specifies schools must provide at least six encounters for all their students:</a:t>
            </a:r>
          </a:p>
          <a:p>
            <a:endParaRPr lang="en-GB" sz="600" dirty="0">
              <a:solidFill>
                <a:srgbClr val="009999"/>
              </a:solidFill>
            </a:endParaRPr>
          </a:p>
          <a:p>
            <a:r>
              <a:rPr lang="en-GB" sz="1450" dirty="0">
                <a:solidFill>
                  <a:srgbClr val="009999"/>
                </a:solidFill>
              </a:rPr>
              <a:t>   •  Two encounters for pupils during the ‘first key phase’ (Year 8 or 9) that are mandatory for all pupils to attend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   •  Two encounters for pupils during the ‘second key phase’ (Year 10 or 11) that are mandatory for all pupils to attend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   •  Two encounters for pupils during the ‘third key phase’ (Year 12 or 13) that are mandatory for the school to put on but optional for students</a:t>
            </a:r>
          </a:p>
          <a:p>
            <a:endParaRPr lang="en-GB" sz="1200" dirty="0">
              <a:solidFill>
                <a:srgbClr val="009999"/>
              </a:solidFill>
            </a:endParaRPr>
          </a:p>
          <a:p>
            <a:r>
              <a:rPr lang="en-GB" sz="1450" dirty="0">
                <a:solidFill>
                  <a:srgbClr val="009999"/>
                </a:solidFill>
              </a:rPr>
              <a:t>To promote the quality and consistency of provider encounters, the legislation includes a new set of minimum information that the school must ask the provider to give pupils during each encounter. </a:t>
            </a:r>
          </a:p>
          <a:p>
            <a:endParaRPr lang="en-GB" sz="1200" dirty="0">
              <a:solidFill>
                <a:srgbClr val="009999"/>
              </a:solidFill>
            </a:endParaRPr>
          </a:p>
          <a:p>
            <a:r>
              <a:rPr lang="en-GB" sz="1600" b="1" dirty="0">
                <a:solidFill>
                  <a:srgbClr val="009999"/>
                </a:solidFill>
              </a:rPr>
              <a:t>When will the updated provider access legislation be enacted?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The updated provider access legislation came into force on 1 January 2023. </a:t>
            </a:r>
          </a:p>
          <a:p>
            <a:endParaRPr lang="en-GB" sz="1200" dirty="0">
              <a:solidFill>
                <a:srgbClr val="009999"/>
              </a:solidFill>
            </a:endParaRPr>
          </a:p>
          <a:p>
            <a:r>
              <a:rPr lang="en-GB" sz="1600" b="1" dirty="0">
                <a:solidFill>
                  <a:srgbClr val="009999"/>
                </a:solidFill>
              </a:rPr>
              <a:t>What support is available to Careers Leaders to help meet the requirement?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   •  Several resources will be released in November to support your understanding and implementation of PAL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   •  Compass+, the online self-evaluation tool will also be updated to enable you to record, track and evidence against the new requirement 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   •  If your school is in a hub, your Enterprise Coordinator is available to help signpost you to relevant information and support conversations about PAL with </a:t>
            </a:r>
          </a:p>
          <a:p>
            <a:r>
              <a:rPr lang="en-GB" sz="1450" dirty="0">
                <a:solidFill>
                  <a:srgbClr val="009999"/>
                </a:solidFill>
              </a:rPr>
              <a:t>       your Senior Leadership Team. More info will become available here: https://www.careersandenterprise.co.uk/fe-skills/provider-access-legislation/</a:t>
            </a:r>
          </a:p>
          <a:p>
            <a:endParaRPr lang="en-GB" sz="600" dirty="0">
              <a:solidFill>
                <a:srgbClr val="009999"/>
              </a:solidFill>
            </a:endParaRPr>
          </a:p>
          <a:p>
            <a:r>
              <a:rPr lang="en-GB" sz="1450" dirty="0">
                <a:solidFill>
                  <a:srgbClr val="009999"/>
                </a:solidFill>
              </a:rPr>
              <a:t>If you have any further questions, please do not hesitate to contact:  provideraccess@careersandenterprise.co.uk 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7715" r="7841" b="7904"/>
          <a:stretch/>
        </p:blipFill>
        <p:spPr>
          <a:xfrm>
            <a:off x="9851398" y="4139292"/>
            <a:ext cx="1284687" cy="12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75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b="1" dirty="0">
                <a:latin typeface="+mn-lt"/>
              </a:rPr>
              <a:t>Theme weeks NAPW Feb</a:t>
            </a: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NCW March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398"/>
            <a:ext cx="8100291" cy="5365128"/>
          </a:xfrm>
          <a:prstGeom prst="rect">
            <a:avLst/>
          </a:prstGeom>
        </p:spPr>
      </p:pic>
      <p:pic>
        <p:nvPicPr>
          <p:cNvPr id="4" name="Picture 3" descr="Hertfordshire-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23564" y="1736436"/>
            <a:ext cx="28355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National Apprenticeships Week 2024 (NAPW) 7</a:t>
            </a:r>
            <a:r>
              <a:rPr lang="en-GB" baseline="30000" dirty="0"/>
              <a:t>th</a:t>
            </a:r>
            <a:r>
              <a:rPr lang="en-GB" dirty="0"/>
              <a:t> Feb</a:t>
            </a:r>
          </a:p>
          <a:p>
            <a:endParaRPr lang="en-GB" dirty="0"/>
          </a:p>
          <a:p>
            <a:r>
              <a:rPr lang="en-GB" dirty="0"/>
              <a:t>National Careers Week 2024 (NCW) 4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  <a:p>
            <a:endParaRPr lang="en-GB" dirty="0"/>
          </a:p>
          <a:p>
            <a:r>
              <a:rPr lang="en-GB" dirty="0"/>
              <a:t>International Women’s Day 2024</a:t>
            </a:r>
          </a:p>
          <a:p>
            <a:endParaRPr lang="en-GB" dirty="0"/>
          </a:p>
          <a:p>
            <a:r>
              <a:rPr lang="en-GB" dirty="0"/>
              <a:t>Friday 8</a:t>
            </a:r>
            <a:r>
              <a:rPr lang="en-GB" baseline="30000" dirty="0"/>
              <a:t>th</a:t>
            </a:r>
            <a:r>
              <a:rPr lang="en-GB" dirty="0"/>
              <a:t> March 2024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58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Further research if of interest</a:t>
            </a:r>
          </a:p>
        </p:txBody>
      </p:sp>
      <p:pic>
        <p:nvPicPr>
          <p:cNvPr id="6" name="Picture 5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" y="1452382"/>
            <a:ext cx="6211167" cy="2581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1" y="3877687"/>
            <a:ext cx="3452078" cy="2847965"/>
          </a:xfrm>
          <a:prstGeom prst="rect">
            <a:avLst/>
          </a:prstGeom>
        </p:spPr>
      </p:pic>
      <p:pic>
        <p:nvPicPr>
          <p:cNvPr id="11" name="Picture 10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148" y="2755230"/>
            <a:ext cx="4666758" cy="1998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40849" y="1452382"/>
            <a:ext cx="4608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information on the Gatsby Benchmarks visit The Careers and Enterprise Company resource directory by clicking the below page: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42396" y="5030307"/>
            <a:ext cx="3260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Another useful resource is the Gatsby Benchmark FAQs please click on this thumbnail for more info:</a:t>
            </a:r>
          </a:p>
        </p:txBody>
      </p:sp>
      <p:pic>
        <p:nvPicPr>
          <p:cNvPr id="14" name="Picture 1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2953" y="4816331"/>
            <a:ext cx="1847147" cy="18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10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FREE Careers Leader Induction Modules:</a:t>
            </a:r>
          </a:p>
        </p:txBody>
      </p:sp>
      <p:pic>
        <p:nvPicPr>
          <p:cNvPr id="6" name="Picture 5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464" y="3847455"/>
            <a:ext cx="3530781" cy="2654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81" y="1466573"/>
            <a:ext cx="4292821" cy="53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2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Careers Programs some schools use</a:t>
            </a:r>
          </a:p>
        </p:txBody>
      </p:sp>
      <p:pic>
        <p:nvPicPr>
          <p:cNvPr id="6" name="Picture 5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65629"/>
            <a:ext cx="10043585" cy="426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39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b="1" dirty="0">
                <a:latin typeface="+mn-lt"/>
              </a:rPr>
              <a:t>Quick Quiz</a:t>
            </a:r>
          </a:p>
        </p:txBody>
      </p:sp>
      <p:pic>
        <p:nvPicPr>
          <p:cNvPr id="6" name="Picture 5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181" y="1546613"/>
            <a:ext cx="6096000" cy="4993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Q: What does EC stand for?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A: Enterprise Co-Ordinator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solidFill>
                <a:srgbClr val="4E5C8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Q: What is Gatsby Benchmark 4?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A: Careers in the curriculum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solidFill>
                <a:srgbClr val="4E5C8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Q: How many Gatsby Benchmarks in Hertfordshire currently hitting on average out of 8?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A: 6.40/8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solidFill>
                <a:srgbClr val="4E5C8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Can you name a role of an EA?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solidFill>
                <a:srgbClr val="4E5C8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Q: Roughly how long does the Compass Audit take?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A: 20-30mins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dirty="0">
              <a:solidFill>
                <a:srgbClr val="4E5C8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Q: Can you name a skill from the Hertfordshire Skills</a:t>
            </a:r>
          </a:p>
          <a:p>
            <a:pPr marL="9525" marR="301466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tabLst>
                <a:tab pos="437674" algn="l"/>
                <a:tab pos="438626" algn="l"/>
              </a:tabLst>
            </a:pPr>
            <a:r>
              <a:rPr lang="en-GB" dirty="0">
                <a:solidFill>
                  <a:srgbClr val="4E5C83"/>
                </a:solidFill>
                <a:ea typeface="Lato" panose="020F0502020204030203" pitchFamily="34" charset="0"/>
                <a:cs typeface="Lato" panose="020F0502020204030203" pitchFamily="34" charset="0"/>
              </a:rPr>
              <a:t>      Framework?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02" y="287923"/>
            <a:ext cx="6542025" cy="3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7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Hertfordshire Skills Framework: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309"/>
            <a:ext cx="6213012" cy="48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65" y="1678283"/>
            <a:ext cx="5906836" cy="415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466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459736"/>
            <a:ext cx="6136383" cy="766200"/>
          </a:xfrm>
        </p:spPr>
        <p:txBody>
          <a:bodyPr>
            <a:normAutofit fontScale="90000"/>
          </a:bodyPr>
          <a:lstStyle/>
          <a:p>
            <a:pPr marL="7701">
              <a:spcBef>
                <a:spcPts val="58"/>
              </a:spcBef>
              <a:defRPr/>
            </a:pPr>
            <a:r>
              <a:rPr lang="en-GB" sz="2700" b="1" dirty="0">
                <a:latin typeface="+mn-lt"/>
              </a:rPr>
              <a:t>Why are Enterprise Advisers so important to our mission</a:t>
            </a:r>
            <a:br>
              <a:rPr lang="en-GB" b="1" dirty="0"/>
            </a:b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D3087B99-22D6-4814-91D2-CB283FEA57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5180" y="1593130"/>
            <a:ext cx="8869966" cy="4989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DED82-349F-4DCC-943E-252F4FD2A52E}"/>
              </a:ext>
            </a:extLst>
          </p:cNvPr>
          <p:cNvSpPr/>
          <p:nvPr/>
        </p:nvSpPr>
        <p:spPr>
          <a:xfrm>
            <a:off x="945713" y="6582485"/>
            <a:ext cx="5445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https://youtu.be/ZP1zMLQztVw?si=gk2LZH45yPu0D_Hb</a:t>
            </a:r>
          </a:p>
        </p:txBody>
      </p:sp>
    </p:spTree>
    <p:extLst>
      <p:ext uri="{BB962C8B-B14F-4D97-AF65-F5344CB8AC3E}">
        <p14:creationId xmlns:p14="http://schemas.microsoft.com/office/powerpoint/2010/main" val="3365991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Our Vision: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95563" y="1849508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09E9A"/>
                </a:solidFill>
              </a:rPr>
              <a:t>Help provide modern high quality, 21st Century careers education for all young people in Hertfordshire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2000" b="1" dirty="0">
              <a:solidFill>
                <a:srgbClr val="009E9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09E9A"/>
                </a:solidFill>
              </a:rPr>
              <a:t>Support schools and colleges as much as possible to deliver brilliant careers education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2000" b="1" dirty="0">
              <a:solidFill>
                <a:srgbClr val="009E9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09E9A"/>
                </a:solidFill>
              </a:rPr>
              <a:t>We want to support employers to engage with education with purpose and for the long-term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2000" b="1" dirty="0">
              <a:solidFill>
                <a:srgbClr val="009E9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09E9A"/>
                </a:solidFill>
              </a:rPr>
              <a:t>We want to involve every young person in careers education regardless of their starting point or circumstances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057" y="2274678"/>
            <a:ext cx="3517494" cy="22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4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Employer Standards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015635" y="4025713"/>
            <a:ext cx="39528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late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23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need Hertfordshire employers to complete the Employer Standards (like Compass/Gatsby for employers)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Cornerstones to complete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3508"/>
            <a:ext cx="6391563" cy="1670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2651"/>
            <a:ext cx="6391563" cy="1618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3318"/>
            <a:ext cx="3888509" cy="590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56179"/>
            <a:ext cx="3888509" cy="616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7653" y="1471479"/>
            <a:ext cx="2475073" cy="598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013" y="2069736"/>
            <a:ext cx="5603987" cy="1357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88013" y="3588467"/>
            <a:ext cx="6317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https://resources.careersandenterprise.co.uk/employer-standards-resource-directory</a:t>
            </a:r>
          </a:p>
        </p:txBody>
      </p:sp>
    </p:spTree>
    <p:extLst>
      <p:ext uri="{BB962C8B-B14F-4D97-AF65-F5344CB8AC3E}">
        <p14:creationId xmlns:p14="http://schemas.microsoft.com/office/powerpoint/2010/main" val="916307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Next Steps: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2748" y="1306711"/>
            <a:ext cx="6096000" cy="46653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sz="16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Read the safeguarding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 provided, EA Roadmap and Compass results for your school/college</a:t>
            </a:r>
          </a:p>
          <a:p>
            <a:pPr marL="9525" marR="301466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tabLst>
                <a:tab pos="437674" algn="l"/>
                <a:tab pos="438626" algn="l"/>
              </a:tabLst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sz="16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a signed MOU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Data Sharing Agreement to your LEP and CEC</a:t>
            </a:r>
          </a:p>
          <a:p>
            <a:pPr marL="9525" marR="301466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tabLst>
                <a:tab pos="437674" algn="l"/>
                <a:tab pos="438626" algn="l"/>
              </a:tabLst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Send the LEP any information not yet submitted for your DBS check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Check the CEC website for the resources referenced in your resources list https://resources.careersandenterprise.co.uk/</a:t>
            </a:r>
          </a:p>
          <a:p>
            <a:pPr marL="9525" marR="301466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tabLst>
                <a:tab pos="437674" algn="l"/>
                <a:tab pos="438626" algn="l"/>
              </a:tabLst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 for your first meeting with your matched school and college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Look on HOP Hertfordshire Opportunities Portal for resources and ideas https://www.hopinto.co.uk/</a:t>
            </a:r>
          </a:p>
          <a:p>
            <a:pPr marL="295275" marR="301466" indent="-285750">
              <a:lnSpc>
                <a:spcPct val="100200"/>
              </a:lnSpc>
              <a:spcBef>
                <a:spcPts val="7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37674" algn="l"/>
                <a:tab pos="438626" algn="l"/>
              </a:tabLst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Invites to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01921-B4A7-4DDA-8979-8F6FF339C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145" y="1189448"/>
            <a:ext cx="2191984" cy="1489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251" y="2755520"/>
            <a:ext cx="4110495" cy="36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17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Good luck and thanks for volunteering </a:t>
            </a: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</a:t>
            </a: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378" y="1802906"/>
            <a:ext cx="6553537" cy="3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2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 fontScale="90000"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dirty="0"/>
              <a:t>Our priorities and coordinated actions:</a:t>
            </a:r>
            <a:endParaRPr lang="en-GB" sz="2400" b="1" kern="0" spc="-6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2245" y="1369763"/>
            <a:ext cx="32890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help every young person find their best next step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84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 high quality, 21st Century careers education for everyone; everywhere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849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D6E86-BEB2-AD49-938B-FD420CA5B3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772" y="2326555"/>
            <a:ext cx="2750344" cy="616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38968" y="3392129"/>
            <a:ext cx="221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Encourage schools to start using the future skills questionnaire on Compass Plus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1E2850-B7B7-4FC7-9195-827F4EDDD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620652"/>
            <a:ext cx="8663232" cy="422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1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Our role: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5" y="2018521"/>
            <a:ext cx="5490267" cy="4311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93" y="2742841"/>
            <a:ext cx="2889504" cy="29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9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Please click the video thumbnail or link below: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DC70E-744C-4A70-BEEE-8680D2984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320" y="1865526"/>
            <a:ext cx="2747449" cy="257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268" y="5078023"/>
            <a:ext cx="4151698" cy="1643961"/>
          </a:xfrm>
          <a:prstGeom prst="rect">
            <a:avLst/>
          </a:prstGeom>
        </p:spPr>
      </p:pic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C7DC8D16-2B3C-4ACB-A618-35578BCBBF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1158775"/>
            <a:ext cx="7032396" cy="39557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57C348-F148-4BE2-81DA-E199246DEF6D}"/>
              </a:ext>
            </a:extLst>
          </p:cNvPr>
          <p:cNvSpPr/>
          <p:nvPr/>
        </p:nvSpPr>
        <p:spPr>
          <a:xfrm>
            <a:off x="82771" y="5116763"/>
            <a:ext cx="520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https://youtu.be/B0RUJI-g0uw?si=b-yFxMXSPIN97ql1</a:t>
            </a:r>
          </a:p>
        </p:txBody>
      </p:sp>
    </p:spTree>
    <p:extLst>
      <p:ext uri="{BB962C8B-B14F-4D97-AF65-F5344CB8AC3E}">
        <p14:creationId xmlns:p14="http://schemas.microsoft.com/office/powerpoint/2010/main" val="230087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180" y="392575"/>
            <a:ext cx="6136383" cy="766200"/>
          </a:xfrm>
        </p:spPr>
        <p:txBody>
          <a:bodyPr>
            <a:normAutofit/>
          </a:bodyPr>
          <a:lstStyle/>
          <a:p>
            <a:pPr marL="7701" lvl="0">
              <a:spcBef>
                <a:spcPts val="58"/>
              </a:spcBef>
              <a:defRPr/>
            </a:pPr>
            <a:r>
              <a:rPr lang="en-GB" sz="2400" b="1" kern="0" spc="-6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Herts Careers Hub Team Structure:</a:t>
            </a:r>
          </a:p>
        </p:txBody>
      </p:sp>
      <p:pic>
        <p:nvPicPr>
          <p:cNvPr id="5" name="Picture 4" descr="Hertfordshire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6" y="5486095"/>
            <a:ext cx="2459561" cy="1200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27819" y="163235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Gareth Dace- </a:t>
            </a:r>
            <a:r>
              <a:rPr lang="en-GB" dirty="0"/>
              <a:t>Careers Hub Strategic Lead-Hertfordshire LEP</a:t>
            </a:r>
          </a:p>
          <a:p>
            <a:endParaRPr lang="en-GB" dirty="0"/>
          </a:p>
          <a:p>
            <a:r>
              <a:rPr lang="en-GB" b="1" dirty="0"/>
              <a:t>Steve Trotter-</a:t>
            </a:r>
            <a:r>
              <a:rPr lang="en-GB" dirty="0"/>
              <a:t> Careers Hub Operations Lead-Hertfordshire LEP, plus EC to Welwyn &amp; Hatfield schools</a:t>
            </a:r>
          </a:p>
          <a:p>
            <a:endParaRPr lang="en-GB" dirty="0"/>
          </a:p>
          <a:p>
            <a:r>
              <a:rPr lang="en-GB" b="1" dirty="0"/>
              <a:t>Chris Dowton- </a:t>
            </a:r>
            <a:r>
              <a:rPr lang="en-GB" dirty="0"/>
              <a:t>Enterprise Co-Ordinator Hertfordshire LEP, Broxbourne &amp; East Herts</a:t>
            </a:r>
          </a:p>
          <a:p>
            <a:endParaRPr lang="en-GB" dirty="0"/>
          </a:p>
          <a:p>
            <a:r>
              <a:rPr lang="en-GB" b="1" dirty="0"/>
              <a:t>NEW Enterprise Co-Ordinator tbc- </a:t>
            </a:r>
            <a:r>
              <a:rPr lang="en-GB" dirty="0"/>
              <a:t>HCC, Stevenage and North Herts schools </a:t>
            </a:r>
          </a:p>
          <a:p>
            <a:endParaRPr lang="en-GB" dirty="0"/>
          </a:p>
          <a:p>
            <a:r>
              <a:rPr lang="en-GB" b="1" dirty="0"/>
              <a:t>Shea Costello-</a:t>
            </a:r>
            <a:r>
              <a:rPr lang="en-GB" dirty="0"/>
              <a:t>Enterprise Co-Ordinator-HCC, Watford, Three Rivers &amp; Hertsmere schools</a:t>
            </a:r>
          </a:p>
          <a:p>
            <a:endParaRPr lang="en-GB" dirty="0"/>
          </a:p>
          <a:p>
            <a:r>
              <a:rPr lang="en-GB" b="1" dirty="0"/>
              <a:t>Lesley Leggett- </a:t>
            </a:r>
            <a:r>
              <a:rPr lang="en-GB" dirty="0"/>
              <a:t>Enterprise Co-Ordinator-HCC,  St. Albans &amp; </a:t>
            </a:r>
            <a:r>
              <a:rPr lang="en-GB" dirty="0" err="1"/>
              <a:t>Dacorum</a:t>
            </a:r>
            <a:r>
              <a:rPr lang="en-GB" dirty="0"/>
              <a:t> schools</a:t>
            </a:r>
          </a:p>
          <a:p>
            <a:endParaRPr lang="en-GB" dirty="0"/>
          </a:p>
          <a:p>
            <a:r>
              <a:rPr lang="en-GB" b="1" dirty="0"/>
              <a:t>Jacquie Gascoigne- </a:t>
            </a:r>
            <a:r>
              <a:rPr lang="en-GB" dirty="0"/>
              <a:t>Enterprise Co-Ordinator-HCC, SEND schools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563" y="974876"/>
            <a:ext cx="687663" cy="986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573" y="1828334"/>
            <a:ext cx="636993" cy="836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913" y="2499997"/>
            <a:ext cx="634633" cy="876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819" y="3980496"/>
            <a:ext cx="688258" cy="1202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512" y="4997489"/>
            <a:ext cx="756054" cy="977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600" y="5712827"/>
            <a:ext cx="803434" cy="97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6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484947"/>
      </a:dk1>
      <a:lt1>
        <a:srgbClr val="FFFFFF"/>
      </a:lt1>
      <a:dk2>
        <a:srgbClr val="00A8A8"/>
      </a:dk2>
      <a:lt2>
        <a:srgbClr val="026891"/>
      </a:lt2>
      <a:accent1>
        <a:srgbClr val="077875"/>
      </a:accent1>
      <a:accent2>
        <a:srgbClr val="114F43"/>
      </a:accent2>
      <a:accent3>
        <a:srgbClr val="B2D1DD"/>
      </a:accent3>
      <a:accent4>
        <a:srgbClr val="4B95B2"/>
      </a:accent4>
      <a:accent5>
        <a:srgbClr val="3286A7"/>
      </a:accent5>
      <a:accent6>
        <a:srgbClr val="17789C"/>
      </a:accent6>
      <a:hlink>
        <a:srgbClr val="FEFFFE"/>
      </a:hlink>
      <a:folHlink>
        <a:srgbClr val="4849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SK ">
  <a:themeElements>
    <a:clrScheme name="GSK 2017 3">
      <a:dk1>
        <a:srgbClr val="544F40"/>
      </a:dk1>
      <a:lt1>
        <a:srgbClr val="FFFFFF"/>
      </a:lt1>
      <a:dk2>
        <a:srgbClr val="15717D"/>
      </a:dk2>
      <a:lt2>
        <a:srgbClr val="F36633"/>
      </a:lt2>
      <a:accent1>
        <a:srgbClr val="F36633"/>
      </a:accent1>
      <a:accent2>
        <a:srgbClr val="544F40"/>
      </a:accent2>
      <a:accent3>
        <a:srgbClr val="008A00"/>
      </a:accent3>
      <a:accent4>
        <a:srgbClr val="BC1077"/>
      </a:accent4>
      <a:accent5>
        <a:srgbClr val="40488D"/>
      </a:accent5>
      <a:accent6>
        <a:srgbClr val="ED003C"/>
      </a:accent6>
      <a:hlink>
        <a:srgbClr val="F36633"/>
      </a:hlink>
      <a:folHlink>
        <a:srgbClr val="F36633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algn="ctr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buClr>
            <a:schemeClr val="tx1"/>
          </a:buCl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K_4x3 PowerPoint_V1_20170629" id="{4327DFF5-D6CA-4D1D-96F3-60EE21FE45C3}" vid="{01C49635-BE77-43AA-92BF-7AE2D7F000BC}"/>
    </a:ext>
  </a:extLst>
</a:theme>
</file>

<file path=ppt/theme/theme3.xml><?xml version="1.0" encoding="utf-8"?>
<a:theme xmlns:a="http://schemas.openxmlformats.org/drawingml/2006/main" name="1_Office Theme">
  <a:themeElements>
    <a:clrScheme name="Custom 7">
      <a:dk1>
        <a:srgbClr val="484947"/>
      </a:dk1>
      <a:lt1>
        <a:srgbClr val="FFFFFF"/>
      </a:lt1>
      <a:dk2>
        <a:srgbClr val="00A8A8"/>
      </a:dk2>
      <a:lt2>
        <a:srgbClr val="026891"/>
      </a:lt2>
      <a:accent1>
        <a:srgbClr val="077875"/>
      </a:accent1>
      <a:accent2>
        <a:srgbClr val="114F43"/>
      </a:accent2>
      <a:accent3>
        <a:srgbClr val="B2D1DD"/>
      </a:accent3>
      <a:accent4>
        <a:srgbClr val="4B95B2"/>
      </a:accent4>
      <a:accent5>
        <a:srgbClr val="3286A7"/>
      </a:accent5>
      <a:accent6>
        <a:srgbClr val="17789C"/>
      </a:accent6>
      <a:hlink>
        <a:srgbClr val="FEFFFE"/>
      </a:hlink>
      <a:folHlink>
        <a:srgbClr val="4849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7">
      <a:dk1>
        <a:srgbClr val="484947"/>
      </a:dk1>
      <a:lt1>
        <a:srgbClr val="FFFFFF"/>
      </a:lt1>
      <a:dk2>
        <a:srgbClr val="00A8A8"/>
      </a:dk2>
      <a:lt2>
        <a:srgbClr val="026891"/>
      </a:lt2>
      <a:accent1>
        <a:srgbClr val="077875"/>
      </a:accent1>
      <a:accent2>
        <a:srgbClr val="114F43"/>
      </a:accent2>
      <a:accent3>
        <a:srgbClr val="B2D1DD"/>
      </a:accent3>
      <a:accent4>
        <a:srgbClr val="4B95B2"/>
      </a:accent4>
      <a:accent5>
        <a:srgbClr val="3286A7"/>
      </a:accent5>
      <a:accent6>
        <a:srgbClr val="17789C"/>
      </a:accent6>
      <a:hlink>
        <a:srgbClr val="FEFFFE"/>
      </a:hlink>
      <a:folHlink>
        <a:srgbClr val="4849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95a72a-1e94-4ef8-a692-d940a39d477a">
      <Terms xmlns="http://schemas.microsoft.com/office/infopath/2007/PartnerControls"/>
    </lcf76f155ced4ddcb4097134ff3c332f>
    <TaxCatchAll xmlns="a015b839-8707-4a90-b8b6-4d24512f9d1a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1B927E17615A4CA5DDE5DC09E5D0FB" ma:contentTypeVersion="14" ma:contentTypeDescription="Create a new document." ma:contentTypeScope="" ma:versionID="7776eb10718d9f1ca32bca6ca34605db">
  <xsd:schema xmlns:xsd="http://www.w3.org/2001/XMLSchema" xmlns:xs="http://www.w3.org/2001/XMLSchema" xmlns:p="http://schemas.microsoft.com/office/2006/metadata/properties" xmlns:ns2="0795a72a-1e94-4ef8-a692-d940a39d477a" xmlns:ns3="a015b839-8707-4a90-b8b6-4d24512f9d1a" targetNamespace="http://schemas.microsoft.com/office/2006/metadata/properties" ma:root="true" ma:fieldsID="52442b33f3c9541fd62905acdefd2c35" ns2:_="" ns3:_="">
    <xsd:import namespace="0795a72a-1e94-4ef8-a692-d940a39d477a"/>
    <xsd:import namespace="a015b839-8707-4a90-b8b6-4d24512f9d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5a72a-1e94-4ef8-a692-d940a39d4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5591295-653a-4c86-a119-b5bc809d1a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15b839-8707-4a90-b8b6-4d24512f9d1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73b94cf-8fa9-49da-8127-43e217e5555c}" ma:internalName="TaxCatchAll" ma:showField="CatchAllData" ma:web="a015b839-8707-4a90-b8b6-4d24512f9d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EB1A0E-C59B-43FB-95F6-F9AAD9ABF8C2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a015b839-8707-4a90-b8b6-4d24512f9d1a"/>
    <ds:schemaRef ds:uri="0795a72a-1e94-4ef8-a692-d940a39d477a"/>
  </ds:schemaRefs>
</ds:datastoreItem>
</file>

<file path=customXml/itemProps2.xml><?xml version="1.0" encoding="utf-8"?>
<ds:datastoreItem xmlns:ds="http://schemas.openxmlformats.org/officeDocument/2006/customXml" ds:itemID="{45C71918-91A6-42CB-88A4-8F67D1792C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45957-920A-4CB3-B3AB-B0747DB629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95a72a-1e94-4ef8-a692-d940a39d477a"/>
    <ds:schemaRef ds:uri="a015b839-8707-4a90-b8b6-4d24512f9d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54466</TotalTime>
  <Words>2052</Words>
  <Application>Microsoft Office PowerPoint</Application>
  <PresentationFormat>Widescreen</PresentationFormat>
  <Paragraphs>258</Paragraphs>
  <Slides>52</Slides>
  <Notes>0</Notes>
  <HiddenSlides>4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Arial Black</vt:lpstr>
      <vt:lpstr>Arvo</vt:lpstr>
      <vt:lpstr>Calibri</vt:lpstr>
      <vt:lpstr>Calibri Light</vt:lpstr>
      <vt:lpstr>Lato</vt:lpstr>
      <vt:lpstr>Wingdings</vt:lpstr>
      <vt:lpstr>Office Theme</vt:lpstr>
      <vt:lpstr>GSK </vt:lpstr>
      <vt:lpstr>1_Office Theme</vt:lpstr>
      <vt:lpstr>2_Office Theme</vt:lpstr>
      <vt:lpstr> Enterprise Adviser Induction  </vt:lpstr>
      <vt:lpstr>Welcome new Enterprise Advisers (EAs)</vt:lpstr>
      <vt:lpstr>Agenda</vt:lpstr>
      <vt:lpstr>Our missions:</vt:lpstr>
      <vt:lpstr>Our Vision:</vt:lpstr>
      <vt:lpstr>Our priorities and coordinated actions:</vt:lpstr>
      <vt:lpstr>Our role:</vt:lpstr>
      <vt:lpstr>Please click the video thumbnail or link below:</vt:lpstr>
      <vt:lpstr>Herts Careers Hub Team Structure:</vt:lpstr>
      <vt:lpstr>What is an Enterprise Adviser?  Please click short video for more info</vt:lpstr>
      <vt:lpstr>Why volunteer as an EA?</vt:lpstr>
      <vt:lpstr>What does an EA do?</vt:lpstr>
      <vt:lpstr>Structure of what we do:</vt:lpstr>
      <vt:lpstr>Structure of what we do:</vt:lpstr>
      <vt:lpstr>What we do:</vt:lpstr>
      <vt:lpstr>Key deliverables</vt:lpstr>
      <vt:lpstr>New Enterprise Adviser structure</vt:lpstr>
      <vt:lpstr>New Cornerstone Employer and Employer Journey</vt:lpstr>
      <vt:lpstr>New f2f Networking sessions</vt:lpstr>
      <vt:lpstr>Careers Leaders</vt:lpstr>
      <vt:lpstr>Careers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8 Gatsby Benchmarks-Please click video below</vt:lpstr>
      <vt:lpstr>PowerPoint Presentation</vt:lpstr>
      <vt:lpstr>Compass Data July 23 out of 8</vt:lpstr>
      <vt:lpstr>Ask to see your school/college’s compass report:</vt:lpstr>
      <vt:lpstr>:</vt:lpstr>
      <vt:lpstr>:</vt:lpstr>
      <vt:lpstr>What type of EA do you think you will be?</vt:lpstr>
      <vt:lpstr>HOP- Herts Opportunities Portal</vt:lpstr>
      <vt:lpstr>New Labour Market Information Video and lesson plan</vt:lpstr>
      <vt:lpstr>New Labour Market Information posters and growth sector posters on HOP</vt:lpstr>
      <vt:lpstr>Hertfordshire Skills Framework:</vt:lpstr>
      <vt:lpstr>Generation Careers Fair Events- Reach local young talent</vt:lpstr>
      <vt:lpstr>Generation Careers Fair Events</vt:lpstr>
      <vt:lpstr>Provider Access Legislation (PAL)</vt:lpstr>
      <vt:lpstr>Theme weeks NAPW Feb NCW March</vt:lpstr>
      <vt:lpstr>Further research if of interest</vt:lpstr>
      <vt:lpstr>FREE Careers Leader Induction Modules:</vt:lpstr>
      <vt:lpstr>Careers Programs some schools use</vt:lpstr>
      <vt:lpstr>Quick Quiz</vt:lpstr>
      <vt:lpstr>Hertfordshire Skills Framework:</vt:lpstr>
      <vt:lpstr>Why are Enterprise Advisers so important to our mission </vt:lpstr>
      <vt:lpstr>Employer Standards</vt:lpstr>
      <vt:lpstr>Next Steps:</vt:lpstr>
      <vt:lpstr>Good luck and thanks for volunteering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Importance of Career Leader role Headlines from Career Leader survey Impact of Career Leaders Alignment with new OFSTED framework importance of engagement of governing body</dc:title>
  <dc:creator>Marie Jobson</dc:creator>
  <cp:lastModifiedBy>Steve Trotter</cp:lastModifiedBy>
  <cp:revision>1083</cp:revision>
  <cp:lastPrinted>2023-02-06T14:00:30Z</cp:lastPrinted>
  <dcterms:created xsi:type="dcterms:W3CDTF">2019-10-11T08:32:51Z</dcterms:created>
  <dcterms:modified xsi:type="dcterms:W3CDTF">2023-09-06T11:20:47Z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0x010100E91B927E17615A4CA5DDE5DC09E5D0FB</vt:lpwstr>
  </property>
  <property fmtid="{D5CDD505-2E9C-101B-9397-08002B2CF9AE}" pid="3" name="MediaServiceImageTags">
    <vt:lpwstr/>
  </property>
</Properties>
</file>