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24.jpg" ContentType="image/png"/>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8" r:id="rId5"/>
    <p:sldId id="280" r:id="rId6"/>
    <p:sldId id="283" r:id="rId7"/>
    <p:sldId id="274" r:id="rId8"/>
    <p:sldId id="282" r:id="rId9"/>
    <p:sldId id="278" r:id="rId10"/>
    <p:sldId id="273" r:id="rId11"/>
    <p:sldId id="279" r:id="rId12"/>
    <p:sldId id="285" r:id="rId13"/>
    <p:sldId id="286" r:id="rId14"/>
    <p:sldId id="276" r:id="rId15"/>
    <p:sldId id="277" r:id="rId16"/>
    <p:sldId id="270"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ia Vernon" initials="GV" lastIdx="1" clrIdx="0">
    <p:extLst>
      <p:ext uri="{19B8F6BF-5375-455C-9EA6-DF929625EA0E}">
        <p15:presenceInfo xmlns:p15="http://schemas.microsoft.com/office/powerpoint/2012/main" userId="S::Georgia.Vernon@pdms.com::26dc2e7f-406e-4f1b-8e29-ae44f6f487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7B"/>
    <a:srgbClr val="00A39E"/>
    <a:srgbClr val="FD621D"/>
    <a:srgbClr val="2F22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BB3625-352A-4E29-B860-A5B535472D68}" v="75" dt="2025-01-08T17:00:30.0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63293" autoAdjust="0"/>
  </p:normalViewPr>
  <p:slideViewPr>
    <p:cSldViewPr snapToGrid="0">
      <p:cViewPr varScale="1">
        <p:scale>
          <a:sx n="42" d="100"/>
          <a:sy n="42" d="100"/>
        </p:scale>
        <p:origin x="1612" y="40"/>
      </p:cViewPr>
      <p:guideLst/>
    </p:cSldViewPr>
  </p:slideViewPr>
  <p:notesTextViewPr>
    <p:cViewPr>
      <p:scale>
        <a:sx n="3" d="2"/>
        <a:sy n="3" d="2"/>
      </p:scale>
      <p:origin x="0" y="0"/>
    </p:cViewPr>
  </p:notesTextViewPr>
  <p:notesViewPr>
    <p:cSldViewPr snapToGrid="0">
      <p:cViewPr varScale="1">
        <p:scale>
          <a:sx n="87" d="100"/>
          <a:sy n="87" d="100"/>
        </p:scale>
        <p:origin x="286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E8D109-A150-46E8-8B8B-CEEAE3992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6092FF-9257-4549-82F1-D9DE8820CB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D9BDA8-39A7-4B75-A8C0-F5F3C938B004}" type="datetimeFigureOut">
              <a:rPr lang="en-GB" smtClean="0"/>
              <a:t>09/01/2025</a:t>
            </a:fld>
            <a:endParaRPr lang="en-GB"/>
          </a:p>
        </p:txBody>
      </p:sp>
      <p:sp>
        <p:nvSpPr>
          <p:cNvPr id="4" name="Footer Placeholder 3">
            <a:extLst>
              <a:ext uri="{FF2B5EF4-FFF2-40B4-BE49-F238E27FC236}">
                <a16:creationId xmlns:a16="http://schemas.microsoft.com/office/drawing/2014/main" id="{B294E07D-E246-495D-9BB0-3F8107C222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6C56CB9-1EDF-4A06-968B-8C5370FC098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9C794-E27E-41FB-8A8E-E7F4154D9EAD}" type="slidenum">
              <a:rPr lang="en-GB" smtClean="0"/>
              <a:t>‹#›</a:t>
            </a:fld>
            <a:endParaRPr lang="en-GB"/>
          </a:p>
        </p:txBody>
      </p:sp>
    </p:spTree>
    <p:extLst>
      <p:ext uri="{BB962C8B-B14F-4D97-AF65-F5344CB8AC3E}">
        <p14:creationId xmlns:p14="http://schemas.microsoft.com/office/powerpoint/2010/main" val="2713603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F104A-0360-4E1B-861D-47F6C8C443BC}" type="datetimeFigureOut">
              <a:rPr lang="en-GB" smtClean="0"/>
              <a:t>09/01/2025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278F4-41FF-4897-9697-D99FBF3BA87B}" type="slidenum">
              <a:rPr lang="en-GB" smtClean="0"/>
              <a:t>‹#›</a:t>
            </a:fld>
            <a:endParaRPr lang="en-GB"/>
          </a:p>
        </p:txBody>
      </p:sp>
    </p:spTree>
    <p:extLst>
      <p:ext uri="{BB962C8B-B14F-4D97-AF65-F5344CB8AC3E}">
        <p14:creationId xmlns:p14="http://schemas.microsoft.com/office/powerpoint/2010/main" val="164104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Julie </a:t>
            </a:r>
          </a:p>
        </p:txBody>
      </p:sp>
      <p:sp>
        <p:nvSpPr>
          <p:cNvPr id="4" name="Slide Number Placeholder 3"/>
          <p:cNvSpPr>
            <a:spLocks noGrp="1"/>
          </p:cNvSpPr>
          <p:nvPr>
            <p:ph type="sldNum" sz="quarter" idx="5"/>
          </p:nvPr>
        </p:nvSpPr>
        <p:spPr/>
        <p:txBody>
          <a:bodyPr/>
          <a:lstStyle/>
          <a:p>
            <a:fld id="{DF2278F4-41FF-4897-9697-D99FBF3BA87B}" type="slidenum">
              <a:rPr lang="en-GB" smtClean="0"/>
              <a:t>1</a:t>
            </a:fld>
            <a:endParaRPr lang="en-GB"/>
          </a:p>
        </p:txBody>
      </p:sp>
    </p:spTree>
    <p:extLst>
      <p:ext uri="{BB962C8B-B14F-4D97-AF65-F5344CB8AC3E}">
        <p14:creationId xmlns:p14="http://schemas.microsoft.com/office/powerpoint/2010/main" val="2609195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I will pass you over to Kasia from Bowman &amp; Kirkland who will tell you about some of their local projects.</a:t>
            </a:r>
          </a:p>
        </p:txBody>
      </p:sp>
      <p:sp>
        <p:nvSpPr>
          <p:cNvPr id="4" name="Slide Number Placeholder 3"/>
          <p:cNvSpPr>
            <a:spLocks noGrp="1"/>
          </p:cNvSpPr>
          <p:nvPr>
            <p:ph type="sldNum" sz="quarter" idx="5"/>
          </p:nvPr>
        </p:nvSpPr>
        <p:spPr/>
        <p:txBody>
          <a:bodyPr/>
          <a:lstStyle/>
          <a:p>
            <a:fld id="{DF2278F4-41FF-4897-9697-D99FBF3BA87B}" type="slidenum">
              <a:rPr lang="en-GB" smtClean="0"/>
              <a:t>10</a:t>
            </a:fld>
            <a:endParaRPr lang="en-GB"/>
          </a:p>
        </p:txBody>
      </p:sp>
    </p:spTree>
    <p:extLst>
      <p:ext uri="{BB962C8B-B14F-4D97-AF65-F5344CB8AC3E}">
        <p14:creationId xmlns:p14="http://schemas.microsoft.com/office/powerpoint/2010/main" val="1234431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Roles in demand</a:t>
            </a:r>
          </a:p>
          <a:p>
            <a:r>
              <a:rPr lang="en-GB" dirty="0"/>
              <a:t>Trades/ On-site</a:t>
            </a:r>
          </a:p>
          <a:p>
            <a:r>
              <a:rPr lang="en-GB" dirty="0"/>
              <a:t>Groundworkers </a:t>
            </a:r>
          </a:p>
          <a:p>
            <a:r>
              <a:rPr lang="en-GB" dirty="0"/>
              <a:t>Bricklayers </a:t>
            </a:r>
          </a:p>
          <a:p>
            <a:r>
              <a:rPr lang="en-GB" dirty="0"/>
              <a:t>Mechanical and Electrical </a:t>
            </a:r>
          </a:p>
          <a:p>
            <a:r>
              <a:rPr lang="en-GB" dirty="0"/>
              <a:t>Drylining</a:t>
            </a:r>
          </a:p>
          <a:p>
            <a:r>
              <a:rPr lang="en-GB" dirty="0"/>
              <a:t>Roofers 	</a:t>
            </a:r>
          </a:p>
          <a:p>
            <a:r>
              <a:rPr lang="en-GB" dirty="0"/>
              <a:t>Labourers 	</a:t>
            </a:r>
          </a:p>
          <a:p>
            <a:r>
              <a:rPr lang="en-GB" dirty="0"/>
              <a:t>Off-site/ White Collar</a:t>
            </a:r>
          </a:p>
          <a:p>
            <a:r>
              <a:rPr lang="en-GB" dirty="0"/>
              <a:t>Site Managers/ Project Managers </a:t>
            </a:r>
          </a:p>
          <a:p>
            <a:r>
              <a:rPr lang="en-GB" dirty="0"/>
              <a:t>Design Managers </a:t>
            </a:r>
          </a:p>
          <a:p>
            <a:r>
              <a:rPr lang="en-GB" dirty="0"/>
              <a:t>Quantity Surveyors </a:t>
            </a:r>
          </a:p>
          <a:p>
            <a:r>
              <a:rPr lang="en-GB" dirty="0"/>
              <a:t>Engineers </a:t>
            </a:r>
          </a:p>
          <a:p>
            <a:r>
              <a:rPr lang="en-GB" dirty="0"/>
              <a:t>H+S Officers </a:t>
            </a:r>
          </a:p>
          <a:p>
            <a:endParaRPr lang="en-GB" dirty="0"/>
          </a:p>
        </p:txBody>
      </p:sp>
      <p:sp>
        <p:nvSpPr>
          <p:cNvPr id="4" name="Slide Number Placeholder 3"/>
          <p:cNvSpPr>
            <a:spLocks noGrp="1"/>
          </p:cNvSpPr>
          <p:nvPr>
            <p:ph type="sldNum" sz="quarter" idx="5"/>
          </p:nvPr>
        </p:nvSpPr>
        <p:spPr/>
        <p:txBody>
          <a:bodyPr/>
          <a:lstStyle/>
          <a:p>
            <a:fld id="{DF2278F4-41FF-4897-9697-D99FBF3BA87B}" type="slidenum">
              <a:rPr lang="en-GB" smtClean="0"/>
              <a:t>11</a:t>
            </a:fld>
            <a:endParaRPr lang="en-GB"/>
          </a:p>
        </p:txBody>
      </p:sp>
    </p:spTree>
    <p:extLst>
      <p:ext uri="{BB962C8B-B14F-4D97-AF65-F5344CB8AC3E}">
        <p14:creationId xmlns:p14="http://schemas.microsoft.com/office/powerpoint/2010/main" val="2167442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Pass back to Julie </a:t>
            </a:r>
            <a:r>
              <a:rPr lang="en-GB"/>
              <a:t>to Wrap up?</a:t>
            </a:r>
            <a:endParaRPr lang="en-GB" dirty="0"/>
          </a:p>
        </p:txBody>
      </p:sp>
      <p:sp>
        <p:nvSpPr>
          <p:cNvPr id="4" name="Slide Number Placeholder 3"/>
          <p:cNvSpPr>
            <a:spLocks noGrp="1"/>
          </p:cNvSpPr>
          <p:nvPr>
            <p:ph type="sldNum" sz="quarter" idx="5"/>
          </p:nvPr>
        </p:nvSpPr>
        <p:spPr/>
        <p:txBody>
          <a:bodyPr/>
          <a:lstStyle/>
          <a:p>
            <a:fld id="{DF2278F4-41FF-4897-9697-D99FBF3BA87B}" type="slidenum">
              <a:rPr lang="en-GB" smtClean="0"/>
              <a:t>12</a:t>
            </a:fld>
            <a:endParaRPr lang="en-GB"/>
          </a:p>
        </p:txBody>
      </p:sp>
    </p:spTree>
    <p:extLst>
      <p:ext uri="{BB962C8B-B14F-4D97-AF65-F5344CB8AC3E}">
        <p14:creationId xmlns:p14="http://schemas.microsoft.com/office/powerpoint/2010/main" val="2129542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2278F4-41FF-4897-9697-D99FBF3BA87B}" type="slidenum">
              <a:rPr lang="en-GB" smtClean="0"/>
              <a:t>14</a:t>
            </a:fld>
            <a:endParaRPr lang="en-GB"/>
          </a:p>
        </p:txBody>
      </p:sp>
    </p:spTree>
    <p:extLst>
      <p:ext uri="{BB962C8B-B14F-4D97-AF65-F5344CB8AC3E}">
        <p14:creationId xmlns:p14="http://schemas.microsoft.com/office/powerpoint/2010/main" val="2986077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2278F4-41FF-4897-9697-D99FBF3BA87B}" type="slidenum">
              <a:rPr lang="en-GB" smtClean="0"/>
              <a:t>2</a:t>
            </a:fld>
            <a:endParaRPr lang="en-GB"/>
          </a:p>
        </p:txBody>
      </p:sp>
    </p:spTree>
    <p:extLst>
      <p:ext uri="{BB962C8B-B14F-4D97-AF65-F5344CB8AC3E}">
        <p14:creationId xmlns:p14="http://schemas.microsoft.com/office/powerpoint/2010/main" val="1404975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construction industry has many opportunities, from onsite Labour to Site Management, Project Managers, Quantity Surveyors, Design teams, Marketing, Finance, HR, social value, and more...</a:t>
            </a:r>
          </a:p>
          <a:p>
            <a:endParaRPr lang="en-GB" dirty="0"/>
          </a:p>
          <a:p>
            <a:r>
              <a:rPr lang="en-GB" dirty="0"/>
              <a:t>Getting involved in the industry: </a:t>
            </a:r>
          </a:p>
          <a:p>
            <a:r>
              <a:rPr lang="en-GB" dirty="0"/>
              <a:t>Apprenticeships, Degree Apprenticeships, full-time university degree with work experience</a:t>
            </a:r>
          </a:p>
          <a:p>
            <a:endParaRPr lang="en-GB" dirty="0"/>
          </a:p>
          <a:p>
            <a:r>
              <a:rPr lang="en-GB" dirty="0"/>
              <a:t>I will now pass you over to Euan from Bam who will go over some myth busters.</a:t>
            </a:r>
          </a:p>
          <a:p>
            <a:endParaRPr lang="en-GB" dirty="0"/>
          </a:p>
        </p:txBody>
      </p:sp>
      <p:sp>
        <p:nvSpPr>
          <p:cNvPr id="4" name="Slide Number Placeholder 3"/>
          <p:cNvSpPr>
            <a:spLocks noGrp="1"/>
          </p:cNvSpPr>
          <p:nvPr>
            <p:ph type="sldNum" sz="quarter" idx="5"/>
          </p:nvPr>
        </p:nvSpPr>
        <p:spPr/>
        <p:txBody>
          <a:bodyPr/>
          <a:lstStyle/>
          <a:p>
            <a:fld id="{DF2278F4-41FF-4897-9697-D99FBF3BA87B}" type="slidenum">
              <a:rPr lang="en-GB" smtClean="0"/>
              <a:t>3</a:t>
            </a:fld>
            <a:endParaRPr lang="en-GB"/>
          </a:p>
        </p:txBody>
      </p:sp>
    </p:spTree>
    <p:extLst>
      <p:ext uri="{BB962C8B-B14F-4D97-AF65-F5344CB8AC3E}">
        <p14:creationId xmlns:p14="http://schemas.microsoft.com/office/powerpoint/2010/main" val="897083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2278F4-41FF-4897-9697-D99FBF3BA87B}" type="slidenum">
              <a:rPr lang="en-GB" smtClean="0"/>
              <a:t>4</a:t>
            </a:fld>
            <a:endParaRPr lang="en-GB"/>
          </a:p>
        </p:txBody>
      </p:sp>
    </p:spTree>
    <p:extLst>
      <p:ext uri="{BB962C8B-B14F-4D97-AF65-F5344CB8AC3E}">
        <p14:creationId xmlns:p14="http://schemas.microsoft.com/office/powerpoint/2010/main" val="3765624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mention the importance of CSCS cards </a:t>
            </a:r>
          </a:p>
          <a:p>
            <a:endParaRPr lang="en-GB" dirty="0"/>
          </a:p>
          <a:p>
            <a:r>
              <a:rPr lang="en-GB" dirty="0"/>
              <a:t>I will now pass you over to Joanna from CITB</a:t>
            </a:r>
          </a:p>
        </p:txBody>
      </p:sp>
      <p:sp>
        <p:nvSpPr>
          <p:cNvPr id="4" name="Slide Number Placeholder 3"/>
          <p:cNvSpPr>
            <a:spLocks noGrp="1"/>
          </p:cNvSpPr>
          <p:nvPr>
            <p:ph type="sldNum" sz="quarter" idx="5"/>
          </p:nvPr>
        </p:nvSpPr>
        <p:spPr/>
        <p:txBody>
          <a:bodyPr/>
          <a:lstStyle/>
          <a:p>
            <a:fld id="{DF2278F4-41FF-4897-9697-D99FBF3BA87B}" type="slidenum">
              <a:rPr lang="en-GB" smtClean="0"/>
              <a:t>5</a:t>
            </a:fld>
            <a:endParaRPr lang="en-GB"/>
          </a:p>
        </p:txBody>
      </p:sp>
    </p:spTree>
    <p:extLst>
      <p:ext uri="{BB962C8B-B14F-4D97-AF65-F5344CB8AC3E}">
        <p14:creationId xmlns:p14="http://schemas.microsoft.com/office/powerpoint/2010/main" val="3438140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2278F4-41FF-4897-9697-D99FBF3BA87B}" type="slidenum">
              <a:rPr lang="en-GB" smtClean="0"/>
              <a:t>6</a:t>
            </a:fld>
            <a:endParaRPr lang="en-GB"/>
          </a:p>
        </p:txBody>
      </p:sp>
    </p:spTree>
    <p:extLst>
      <p:ext uri="{BB962C8B-B14F-4D97-AF65-F5344CB8AC3E}">
        <p14:creationId xmlns:p14="http://schemas.microsoft.com/office/powerpoint/2010/main" val="3586402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 Bricklayer – Up to £50k		 ▫ Carpenter – Up to £45k </a:t>
            </a:r>
          </a:p>
          <a:p>
            <a:r>
              <a:rPr lang="en-GB" dirty="0"/>
              <a:t>▫ Civil Engineer – Up to £80k		 ▫ Construction Director - £100k </a:t>
            </a:r>
          </a:p>
          <a:p>
            <a:r>
              <a:rPr lang="en-GB" dirty="0"/>
              <a:t>▫ Crane Driver – Up to £35k		 ▫ Painter – Up to £50k</a:t>
            </a:r>
          </a:p>
          <a:p>
            <a:r>
              <a:rPr lang="en-GB" dirty="0"/>
              <a:t>▫ Plasterer – Up to £35k		 ▫ Scaffolder – Up to £50k</a:t>
            </a:r>
          </a:p>
          <a:p>
            <a:r>
              <a:rPr lang="en-GB" dirty="0"/>
              <a:t>▫ Site Manager – Up to £50k</a:t>
            </a:r>
          </a:p>
          <a:p>
            <a:endParaRPr lang="en-GB" dirty="0"/>
          </a:p>
        </p:txBody>
      </p:sp>
      <p:sp>
        <p:nvSpPr>
          <p:cNvPr id="4" name="Slide Number Placeholder 3"/>
          <p:cNvSpPr>
            <a:spLocks noGrp="1"/>
          </p:cNvSpPr>
          <p:nvPr>
            <p:ph type="sldNum" sz="quarter" idx="5"/>
          </p:nvPr>
        </p:nvSpPr>
        <p:spPr/>
        <p:txBody>
          <a:bodyPr/>
          <a:lstStyle/>
          <a:p>
            <a:fld id="{DF2278F4-41FF-4897-9697-D99FBF3BA87B}" type="slidenum">
              <a:rPr lang="en-GB" smtClean="0"/>
              <a:t>7</a:t>
            </a:fld>
            <a:endParaRPr lang="en-GB"/>
          </a:p>
        </p:txBody>
      </p:sp>
    </p:spTree>
    <p:extLst>
      <p:ext uri="{BB962C8B-B14F-4D97-AF65-F5344CB8AC3E}">
        <p14:creationId xmlns:p14="http://schemas.microsoft.com/office/powerpoint/2010/main" val="2152173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2278F4-41FF-4897-9697-D99FBF3BA87B}" type="slidenum">
              <a:rPr lang="en-GB" smtClean="0"/>
              <a:t>8</a:t>
            </a:fld>
            <a:endParaRPr lang="en-GB"/>
          </a:p>
        </p:txBody>
      </p:sp>
    </p:spTree>
    <p:extLst>
      <p:ext uri="{BB962C8B-B14F-4D97-AF65-F5344CB8AC3E}">
        <p14:creationId xmlns:p14="http://schemas.microsoft.com/office/powerpoint/2010/main" val="1232295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2278F4-41FF-4897-9697-D99FBF3BA87B}" type="slidenum">
              <a:rPr lang="en-GB" smtClean="0"/>
              <a:t>9</a:t>
            </a:fld>
            <a:endParaRPr lang="en-GB"/>
          </a:p>
        </p:txBody>
      </p:sp>
    </p:spTree>
    <p:extLst>
      <p:ext uri="{BB962C8B-B14F-4D97-AF65-F5344CB8AC3E}">
        <p14:creationId xmlns:p14="http://schemas.microsoft.com/office/powerpoint/2010/main" val="1823253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5A3A46-BE5D-4EBA-BF17-6EC80BE8C9E5}"/>
              </a:ext>
            </a:extLst>
          </p:cNvPr>
          <p:cNvSpPr/>
          <p:nvPr userDrawn="1"/>
        </p:nvSpPr>
        <p:spPr>
          <a:xfrm>
            <a:off x="-217279" y="-244444"/>
            <a:ext cx="10701192" cy="7346887"/>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rgbClr val="00807B"/>
              </a:solidFill>
            </a:endParaRPr>
          </a:p>
        </p:txBody>
      </p:sp>
      <p:sp>
        <p:nvSpPr>
          <p:cNvPr id="14" name="Picture Placeholder 13">
            <a:extLst>
              <a:ext uri="{FF2B5EF4-FFF2-40B4-BE49-F238E27FC236}">
                <a16:creationId xmlns:a16="http://schemas.microsoft.com/office/drawing/2014/main" id="{5AA25267-7D73-49BF-9C43-6A8B67978D44}"/>
              </a:ext>
            </a:extLst>
          </p:cNvPr>
          <p:cNvSpPr>
            <a:spLocks noGrp="1"/>
          </p:cNvSpPr>
          <p:nvPr>
            <p:ph type="pic" sz="quarter" idx="10"/>
          </p:nvPr>
        </p:nvSpPr>
        <p:spPr>
          <a:xfrm>
            <a:off x="5800431" y="443302"/>
            <a:ext cx="5905794" cy="5965825"/>
          </a:xfrm>
        </p:spPr>
        <p:txBody>
          <a:bodyPr/>
          <a:lstStyle/>
          <a:p>
            <a:endParaRPr lang="en-GB" dirty="0"/>
          </a:p>
        </p:txBody>
      </p:sp>
      <p:sp>
        <p:nvSpPr>
          <p:cNvPr id="3" name="Subtitle 2">
            <a:extLst>
              <a:ext uri="{FF2B5EF4-FFF2-40B4-BE49-F238E27FC236}">
                <a16:creationId xmlns:a16="http://schemas.microsoft.com/office/drawing/2014/main" id="{908B7C4C-37F3-41CA-B294-479ADDB30CD0}"/>
              </a:ext>
            </a:extLst>
          </p:cNvPr>
          <p:cNvSpPr>
            <a:spLocks noGrp="1"/>
          </p:cNvSpPr>
          <p:nvPr>
            <p:ph type="subTitle" idx="1" hasCustomPrompt="1"/>
          </p:nvPr>
        </p:nvSpPr>
        <p:spPr>
          <a:xfrm>
            <a:off x="1560057" y="5590874"/>
            <a:ext cx="3812864" cy="981942"/>
          </a:xfrm>
        </p:spPr>
        <p:txBody>
          <a:bodyPr/>
          <a:lstStyle>
            <a:lvl1pPr marL="0" indent="0" algn="r">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a:t>
            </a:r>
          </a:p>
          <a:p>
            <a:r>
              <a:rPr lang="en-US" dirty="0"/>
              <a:t>Date</a:t>
            </a:r>
            <a:endParaRPr lang="en-GB" dirty="0"/>
          </a:p>
        </p:txBody>
      </p:sp>
      <p:sp>
        <p:nvSpPr>
          <p:cNvPr id="12" name="Rectangle 11">
            <a:extLst>
              <a:ext uri="{FF2B5EF4-FFF2-40B4-BE49-F238E27FC236}">
                <a16:creationId xmlns:a16="http://schemas.microsoft.com/office/drawing/2014/main" id="{C0CB5452-B0AB-4241-A083-94FB14DEF609}"/>
              </a:ext>
            </a:extLst>
          </p:cNvPr>
          <p:cNvSpPr/>
          <p:nvPr userDrawn="1"/>
        </p:nvSpPr>
        <p:spPr>
          <a:xfrm>
            <a:off x="-298760" y="2559866"/>
            <a:ext cx="7342356" cy="1738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le 1">
            <a:extLst>
              <a:ext uri="{FF2B5EF4-FFF2-40B4-BE49-F238E27FC236}">
                <a16:creationId xmlns:a16="http://schemas.microsoft.com/office/drawing/2014/main" id="{39E08203-CA13-4FC2-8967-98475ED06839}"/>
              </a:ext>
            </a:extLst>
          </p:cNvPr>
          <p:cNvSpPr>
            <a:spLocks noGrp="1"/>
          </p:cNvSpPr>
          <p:nvPr>
            <p:ph type="ctrTitle" hasCustomPrompt="1"/>
          </p:nvPr>
        </p:nvSpPr>
        <p:spPr>
          <a:xfrm>
            <a:off x="235380" y="2733015"/>
            <a:ext cx="5926648" cy="1391970"/>
          </a:xfrm>
          <a:noFill/>
        </p:spPr>
        <p:txBody>
          <a:bodyPr>
            <a:normAutofit fontScale="90000"/>
          </a:bodyPr>
          <a:lstStyle>
            <a:lvl1pPr>
              <a:defRPr>
                <a:solidFill>
                  <a:srgbClr val="00A39E"/>
                </a:solidFill>
                <a:latin typeface="Nobel Black" panose="02000603040000020004" pitchFamily="50" charset="0"/>
              </a:defRPr>
            </a:lvl1pPr>
          </a:lstStyle>
          <a:p>
            <a:r>
              <a:rPr lang="en-US" sz="4800" dirty="0">
                <a:latin typeface="Nobel Black" panose="02000603040000020004" pitchFamily="50" charset="0"/>
              </a:rPr>
              <a:t>PRESENTATION TITLE HERE</a:t>
            </a:r>
            <a:endParaRPr lang="en-GB" sz="4800" dirty="0">
              <a:latin typeface="Nobel Black" panose="02000603040000020004" pitchFamily="50" charset="0"/>
            </a:endParaRPr>
          </a:p>
        </p:txBody>
      </p:sp>
      <p:pic>
        <p:nvPicPr>
          <p:cNvPr id="17" name="Picture 16" descr="A picture containing text, clipart&#10;&#10;Description automatically generated">
            <a:extLst>
              <a:ext uri="{FF2B5EF4-FFF2-40B4-BE49-F238E27FC236}">
                <a16:creationId xmlns:a16="http://schemas.microsoft.com/office/drawing/2014/main" id="{B5F08DBC-2609-4730-9BF0-AE3FDFD4C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557" y="5739093"/>
            <a:ext cx="1424904" cy="521814"/>
          </a:xfrm>
          <a:prstGeom prst="rect">
            <a:avLst/>
          </a:prstGeom>
        </p:spPr>
      </p:pic>
    </p:spTree>
    <p:extLst>
      <p:ext uri="{BB962C8B-B14F-4D97-AF65-F5344CB8AC3E}">
        <p14:creationId xmlns:p14="http://schemas.microsoft.com/office/powerpoint/2010/main" val="64366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BF8EB-9C4B-40AA-9A57-405EB08BA016}"/>
              </a:ext>
            </a:extLst>
          </p:cNvPr>
          <p:cNvSpPr/>
          <p:nvPr userDrawn="1"/>
        </p:nvSpPr>
        <p:spPr>
          <a:xfrm>
            <a:off x="1" y="0"/>
            <a:ext cx="12192000" cy="6858000"/>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554880B-8BFB-451D-A8FD-C1A4B782BE52}"/>
              </a:ext>
            </a:extLst>
          </p:cNvPr>
          <p:cNvSpPr>
            <a:spLocks noGrp="1"/>
          </p:cNvSpPr>
          <p:nvPr>
            <p:ph type="title" hasCustomPrompt="1"/>
          </p:nvPr>
        </p:nvSpPr>
        <p:spPr>
          <a:xfrm>
            <a:off x="360457" y="338432"/>
            <a:ext cx="5007322" cy="1325563"/>
          </a:xfrm>
        </p:spPr>
        <p:txBody>
          <a:bodyPr/>
          <a:lstStyle>
            <a:lvl1pPr>
              <a:defRPr>
                <a:solidFill>
                  <a:schemeClr val="bg1"/>
                </a:solidFill>
                <a:latin typeface="Nobel Black" panose="02000603040000020004" pitchFamily="50" charset="0"/>
              </a:defRPr>
            </a:lvl1pPr>
          </a:lstStyle>
          <a:p>
            <a:r>
              <a:rPr lang="en-US" dirty="0"/>
              <a:t>CONTACT SLIDE</a:t>
            </a:r>
            <a:endParaRPr lang="en-GB" dirty="0"/>
          </a:p>
        </p:txBody>
      </p:sp>
      <p:sp>
        <p:nvSpPr>
          <p:cNvPr id="3" name="Content Placeholder 2">
            <a:extLst>
              <a:ext uri="{FF2B5EF4-FFF2-40B4-BE49-F238E27FC236}">
                <a16:creationId xmlns:a16="http://schemas.microsoft.com/office/drawing/2014/main" id="{F8A3237A-A1A6-44CC-A02C-A37F1394A3B8}"/>
              </a:ext>
            </a:extLst>
          </p:cNvPr>
          <p:cNvSpPr>
            <a:spLocks noGrp="1"/>
          </p:cNvSpPr>
          <p:nvPr>
            <p:ph idx="1" hasCustomPrompt="1"/>
          </p:nvPr>
        </p:nvSpPr>
        <p:spPr>
          <a:xfrm>
            <a:off x="360458" y="2461404"/>
            <a:ext cx="5007321" cy="417788"/>
          </a:xfrm>
        </p:spPr>
        <p:txBody>
          <a:bodyPr/>
          <a:lstStyle>
            <a:lvl1pPr marL="0">
              <a:buNone/>
              <a:defRPr>
                <a:solidFill>
                  <a:schemeClr val="bg1"/>
                </a:solidFill>
                <a:latin typeface="Nobel Black" panose="02000603040000020004" pitchFamily="50"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EMAIL</a:t>
            </a:r>
            <a:endParaRPr lang="en-GB" dirty="0"/>
          </a:p>
        </p:txBody>
      </p: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www.hopinto.co.uk</a:t>
            </a: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cxnSp>
        <p:nvCxnSpPr>
          <p:cNvPr id="13" name="Straight Connector 12">
            <a:extLst>
              <a:ext uri="{FF2B5EF4-FFF2-40B4-BE49-F238E27FC236}">
                <a16:creationId xmlns:a16="http://schemas.microsoft.com/office/drawing/2014/main" id="{2C5B0B54-B8CA-4852-8D96-EDE4519F2854}"/>
              </a:ext>
            </a:extLst>
          </p:cNvPr>
          <p:cNvCxnSpPr>
            <a:cxnSpLocks/>
          </p:cNvCxnSpPr>
          <p:nvPr userDrawn="1"/>
        </p:nvCxnSpPr>
        <p:spPr>
          <a:xfrm>
            <a:off x="360457" y="6509442"/>
            <a:ext cx="8944769" cy="0"/>
          </a:xfrm>
          <a:prstGeom prst="line">
            <a:avLst/>
          </a:prstGeom>
          <a:ln w="25400">
            <a:solidFill>
              <a:schemeClr val="bg1"/>
            </a:solidFill>
          </a:ln>
        </p:spPr>
        <p:style>
          <a:lnRef idx="3">
            <a:schemeClr val="dk1"/>
          </a:lnRef>
          <a:fillRef idx="0">
            <a:schemeClr val="dk1"/>
          </a:fillRef>
          <a:effectRef idx="2">
            <a:schemeClr val="dk1"/>
          </a:effectRef>
          <a:fontRef idx="minor">
            <a:schemeClr val="tx1"/>
          </a:fontRef>
        </p:style>
      </p:cxnSp>
      <p:sp>
        <p:nvSpPr>
          <p:cNvPr id="9" name="Content Placeholder 2">
            <a:extLst>
              <a:ext uri="{FF2B5EF4-FFF2-40B4-BE49-F238E27FC236}">
                <a16:creationId xmlns:a16="http://schemas.microsoft.com/office/drawing/2014/main" id="{1939767A-DD8B-4A94-B418-14BA9F81A58C}"/>
              </a:ext>
            </a:extLst>
          </p:cNvPr>
          <p:cNvSpPr>
            <a:spLocks noGrp="1"/>
          </p:cNvSpPr>
          <p:nvPr>
            <p:ph idx="11" hasCustomPrompt="1"/>
          </p:nvPr>
        </p:nvSpPr>
        <p:spPr>
          <a:xfrm>
            <a:off x="360458" y="3063858"/>
            <a:ext cx="5007321" cy="417788"/>
          </a:xfrm>
        </p:spPr>
        <p:txBody>
          <a:bodyPr/>
          <a:lstStyle>
            <a:lvl1pPr marL="0">
              <a:buNone/>
              <a:defRPr>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Add in email address</a:t>
            </a:r>
            <a:endParaRPr lang="en-GB" dirty="0"/>
          </a:p>
        </p:txBody>
      </p:sp>
      <p:sp>
        <p:nvSpPr>
          <p:cNvPr id="18" name="Content Placeholder 2">
            <a:extLst>
              <a:ext uri="{FF2B5EF4-FFF2-40B4-BE49-F238E27FC236}">
                <a16:creationId xmlns:a16="http://schemas.microsoft.com/office/drawing/2014/main" id="{418C101D-CF3D-4EF6-8ED1-55CA6F9DD3BA}"/>
              </a:ext>
            </a:extLst>
          </p:cNvPr>
          <p:cNvSpPr>
            <a:spLocks noGrp="1"/>
          </p:cNvSpPr>
          <p:nvPr>
            <p:ph idx="12" hasCustomPrompt="1"/>
          </p:nvPr>
        </p:nvSpPr>
        <p:spPr>
          <a:xfrm>
            <a:off x="360457" y="3832849"/>
            <a:ext cx="5007321" cy="417788"/>
          </a:xfrm>
        </p:spPr>
        <p:txBody>
          <a:bodyPr/>
          <a:lstStyle>
            <a:lvl1pPr marL="0">
              <a:buNone/>
              <a:defRPr>
                <a:solidFill>
                  <a:schemeClr val="bg1"/>
                </a:solidFill>
                <a:latin typeface="Nobel Black" panose="02000603040000020004" pitchFamily="50"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TELEPHONE</a:t>
            </a:r>
            <a:endParaRPr lang="en-GB" dirty="0"/>
          </a:p>
        </p:txBody>
      </p:sp>
      <p:sp>
        <p:nvSpPr>
          <p:cNvPr id="19" name="Content Placeholder 2">
            <a:extLst>
              <a:ext uri="{FF2B5EF4-FFF2-40B4-BE49-F238E27FC236}">
                <a16:creationId xmlns:a16="http://schemas.microsoft.com/office/drawing/2014/main" id="{FDFF395C-115B-4FDE-8309-82AC02B75606}"/>
              </a:ext>
            </a:extLst>
          </p:cNvPr>
          <p:cNvSpPr>
            <a:spLocks noGrp="1"/>
          </p:cNvSpPr>
          <p:nvPr>
            <p:ph idx="13" hasCustomPrompt="1"/>
          </p:nvPr>
        </p:nvSpPr>
        <p:spPr>
          <a:xfrm>
            <a:off x="360457" y="4435303"/>
            <a:ext cx="5007321" cy="417788"/>
          </a:xfrm>
        </p:spPr>
        <p:txBody>
          <a:bodyPr/>
          <a:lstStyle>
            <a:lvl1pPr marL="0">
              <a:buNone/>
              <a:defRPr>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Add in telephone number</a:t>
            </a:r>
            <a:endParaRPr lang="en-GB" dirty="0"/>
          </a:p>
        </p:txBody>
      </p:sp>
      <p:pic>
        <p:nvPicPr>
          <p:cNvPr id="20" name="Picture 19" descr="A picture containing text, clipart&#10;&#10;Description automatically generated">
            <a:extLst>
              <a:ext uri="{FF2B5EF4-FFF2-40B4-BE49-F238E27FC236}">
                <a16:creationId xmlns:a16="http://schemas.microsoft.com/office/drawing/2014/main" id="{19B0B2E1-FC73-4769-ACAC-E998240213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7429" y="2709782"/>
            <a:ext cx="3927900" cy="1438436"/>
          </a:xfrm>
          <a:prstGeom prst="rect">
            <a:avLst/>
          </a:prstGeom>
        </p:spPr>
      </p:pic>
      <p:sp>
        <p:nvSpPr>
          <p:cNvPr id="21" name="Content Placeholder 2">
            <a:extLst>
              <a:ext uri="{FF2B5EF4-FFF2-40B4-BE49-F238E27FC236}">
                <a16:creationId xmlns:a16="http://schemas.microsoft.com/office/drawing/2014/main" id="{FE4BCC41-BE84-4595-BFE1-3C612941F967}"/>
              </a:ext>
            </a:extLst>
          </p:cNvPr>
          <p:cNvSpPr>
            <a:spLocks noGrp="1"/>
          </p:cNvSpPr>
          <p:nvPr>
            <p:ph idx="14" hasCustomPrompt="1"/>
          </p:nvPr>
        </p:nvSpPr>
        <p:spPr>
          <a:xfrm>
            <a:off x="360456" y="5531557"/>
            <a:ext cx="5007321" cy="417788"/>
          </a:xfrm>
        </p:spPr>
        <p:txBody>
          <a:bodyPr>
            <a:noAutofit/>
          </a:bodyPr>
          <a:lstStyle>
            <a:lvl1pPr marL="0">
              <a:buNone/>
              <a:defRPr sz="4000">
                <a:solidFill>
                  <a:schemeClr val="bg1"/>
                </a:solidFill>
                <a:effectLst/>
                <a:latin typeface="Font Awesome 5 Brands Regular" panose="02000503000000000000" pitchFamily="50"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  </a:t>
            </a:r>
            <a:endParaRPr lang="en-GB" dirty="0"/>
          </a:p>
        </p:txBody>
      </p:sp>
    </p:spTree>
    <p:extLst>
      <p:ext uri="{BB962C8B-B14F-4D97-AF65-F5344CB8AC3E}">
        <p14:creationId xmlns:p14="http://schemas.microsoft.com/office/powerpoint/2010/main" val="1122217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double 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880B-8BFB-451D-A8FD-C1A4B782BE52}"/>
              </a:ext>
            </a:extLst>
          </p:cNvPr>
          <p:cNvSpPr>
            <a:spLocks noGrp="1"/>
          </p:cNvSpPr>
          <p:nvPr>
            <p:ph type="title" hasCustomPrompt="1"/>
          </p:nvPr>
        </p:nvSpPr>
        <p:spPr>
          <a:xfrm>
            <a:off x="6346478" y="365125"/>
            <a:ext cx="5007322" cy="1325563"/>
          </a:xfrm>
        </p:spPr>
        <p:txBody>
          <a:bodyPr/>
          <a:lstStyle>
            <a:lvl1pPr>
              <a:defRPr>
                <a:solidFill>
                  <a:srgbClr val="00A39E"/>
                </a:solidFill>
                <a:latin typeface="Nobel Black" panose="02000603040000020004" pitchFamily="50" charset="0"/>
              </a:defRPr>
            </a:lvl1pPr>
          </a:lstStyle>
          <a:p>
            <a:r>
              <a:rPr lang="en-US" dirty="0"/>
              <a:t>SLIDE TITLE</a:t>
            </a:r>
            <a:endParaRPr lang="en-GB" dirty="0"/>
          </a:p>
        </p:txBody>
      </p:sp>
      <p:sp>
        <p:nvSpPr>
          <p:cNvPr id="7" name="Rectangle 6">
            <a:extLst>
              <a:ext uri="{FF2B5EF4-FFF2-40B4-BE49-F238E27FC236}">
                <a16:creationId xmlns:a16="http://schemas.microsoft.com/office/drawing/2014/main" id="{70EBF8EB-9C4B-40AA-9A57-405EB08BA016}"/>
              </a:ext>
            </a:extLst>
          </p:cNvPr>
          <p:cNvSpPr/>
          <p:nvPr userDrawn="1"/>
        </p:nvSpPr>
        <p:spPr>
          <a:xfrm>
            <a:off x="-217279" y="-244444"/>
            <a:ext cx="6313279" cy="6421407"/>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F8A3237A-A1A6-44CC-A02C-A37F1394A3B8}"/>
              </a:ext>
            </a:extLst>
          </p:cNvPr>
          <p:cNvSpPr>
            <a:spLocks noGrp="1"/>
          </p:cNvSpPr>
          <p:nvPr>
            <p:ph idx="1" hasCustomPrompt="1"/>
          </p:nvPr>
        </p:nvSpPr>
        <p:spPr>
          <a:xfrm>
            <a:off x="6346478" y="1825625"/>
            <a:ext cx="5007321" cy="4351338"/>
          </a:xfrm>
        </p:spPr>
        <p:txBody>
          <a:bodyPr/>
          <a:lstStyle>
            <a:lvl1pPr marL="0">
              <a:buNone/>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This area can be used for body text and slide content.</a:t>
            </a:r>
            <a:endParaRPr lang="en-GB" dirty="0"/>
          </a:p>
        </p:txBody>
      </p:sp>
      <p:sp>
        <p:nvSpPr>
          <p:cNvPr id="9" name="Picture Placeholder 8">
            <a:extLst>
              <a:ext uri="{FF2B5EF4-FFF2-40B4-BE49-F238E27FC236}">
                <a16:creationId xmlns:a16="http://schemas.microsoft.com/office/drawing/2014/main" id="{5D656F1F-D89A-4BA2-BE73-DAD59F5A8518}"/>
              </a:ext>
            </a:extLst>
          </p:cNvPr>
          <p:cNvSpPr>
            <a:spLocks noGrp="1"/>
          </p:cNvSpPr>
          <p:nvPr>
            <p:ph type="pic" sz="quarter" idx="10"/>
          </p:nvPr>
        </p:nvSpPr>
        <p:spPr>
          <a:xfrm>
            <a:off x="-217488" y="0"/>
            <a:ext cx="3151188" cy="5295900"/>
          </a:xfrm>
        </p:spPr>
        <p:txBody>
          <a:bodyPr/>
          <a:lstStyle/>
          <a:p>
            <a:endParaRPr lang="en-GB" dirty="0"/>
          </a:p>
        </p:txBody>
      </p:sp>
      <p:sp>
        <p:nvSpPr>
          <p:cNvPr id="10" name="Picture Placeholder 8">
            <a:extLst>
              <a:ext uri="{FF2B5EF4-FFF2-40B4-BE49-F238E27FC236}">
                <a16:creationId xmlns:a16="http://schemas.microsoft.com/office/drawing/2014/main" id="{3918A86F-5648-47E5-8D1E-965C052D737B}"/>
              </a:ext>
            </a:extLst>
          </p:cNvPr>
          <p:cNvSpPr>
            <a:spLocks noGrp="1"/>
          </p:cNvSpPr>
          <p:nvPr>
            <p:ph type="pic" sz="quarter" idx="11"/>
          </p:nvPr>
        </p:nvSpPr>
        <p:spPr>
          <a:xfrm>
            <a:off x="2944812" y="1317625"/>
            <a:ext cx="3151188" cy="5540375"/>
          </a:xfrm>
        </p:spPr>
        <p:txBody>
          <a:bodyPr/>
          <a:lstStyle/>
          <a:p>
            <a:endParaRPr lang="en-GB"/>
          </a:p>
        </p:txBody>
      </p:sp>
      <p:cxnSp>
        <p:nvCxnSpPr>
          <p:cNvPr id="12" name="Straight Connector 11">
            <a:extLst>
              <a:ext uri="{FF2B5EF4-FFF2-40B4-BE49-F238E27FC236}">
                <a16:creationId xmlns:a16="http://schemas.microsoft.com/office/drawing/2014/main" id="{B1534238-7AAB-4273-94D7-6B6B300C6666}"/>
              </a:ext>
            </a:extLst>
          </p:cNvPr>
          <p:cNvCxnSpPr>
            <a:cxnSpLocks/>
            <a:endCxn id="16" idx="1"/>
          </p:cNvCxnSpPr>
          <p:nvPr userDrawn="1"/>
        </p:nvCxnSpPr>
        <p:spPr>
          <a:xfrm flipV="1">
            <a:off x="251697" y="6509442"/>
            <a:ext cx="9053529" cy="4946"/>
          </a:xfrm>
          <a:prstGeom prst="line">
            <a:avLst/>
          </a:prstGeom>
          <a:ln w="25400">
            <a:solidFill>
              <a:srgbClr val="00A39E"/>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www.hopinto.co.uk</a:t>
            </a:r>
            <a:endParaRPr lang="en-GB"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80424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plit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597DB2F-5C1D-429B-89DE-DEFBEA5CF476}"/>
              </a:ext>
            </a:extLst>
          </p:cNvPr>
          <p:cNvSpPr>
            <a:spLocks noGrp="1"/>
          </p:cNvSpPr>
          <p:nvPr>
            <p:ph type="pic" sz="quarter" idx="10"/>
          </p:nvPr>
        </p:nvSpPr>
        <p:spPr>
          <a:xfrm>
            <a:off x="6410228" y="0"/>
            <a:ext cx="5781772" cy="6052007"/>
          </a:xfrm>
        </p:spPr>
        <p:txBody>
          <a:bodyPr/>
          <a:lstStyle/>
          <a:p>
            <a:endParaRPr lang="en-GB" dirty="0"/>
          </a:p>
        </p:txBody>
      </p:sp>
      <p:sp>
        <p:nvSpPr>
          <p:cNvPr id="7" name="Rectangle 6">
            <a:extLst>
              <a:ext uri="{FF2B5EF4-FFF2-40B4-BE49-F238E27FC236}">
                <a16:creationId xmlns:a16="http://schemas.microsoft.com/office/drawing/2014/main" id="{70EBF8EB-9C4B-40AA-9A57-405EB08BA016}"/>
              </a:ext>
            </a:extLst>
          </p:cNvPr>
          <p:cNvSpPr/>
          <p:nvPr userDrawn="1"/>
        </p:nvSpPr>
        <p:spPr>
          <a:xfrm>
            <a:off x="1" y="6052007"/>
            <a:ext cx="12191999" cy="805993"/>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554880B-8BFB-451D-A8FD-C1A4B782BE52}"/>
              </a:ext>
            </a:extLst>
          </p:cNvPr>
          <p:cNvSpPr>
            <a:spLocks noGrp="1"/>
          </p:cNvSpPr>
          <p:nvPr>
            <p:ph type="title" hasCustomPrompt="1"/>
          </p:nvPr>
        </p:nvSpPr>
        <p:spPr>
          <a:xfrm>
            <a:off x="426447" y="365125"/>
            <a:ext cx="5469036" cy="1325563"/>
          </a:xfrm>
        </p:spPr>
        <p:txBody>
          <a:bodyPr/>
          <a:lstStyle>
            <a:lvl1pPr>
              <a:defRPr>
                <a:solidFill>
                  <a:srgbClr val="00A39E"/>
                </a:solidFill>
                <a:latin typeface="Nobel Black" panose="02000603040000020004" pitchFamily="50" charset="0"/>
              </a:defRPr>
            </a:lvl1pPr>
          </a:lstStyle>
          <a:p>
            <a:r>
              <a:rPr lang="en-US" dirty="0"/>
              <a:t>SLIDE TITLE</a:t>
            </a:r>
            <a:endParaRPr lang="en-GB" dirty="0"/>
          </a:p>
        </p:txBody>
      </p:sp>
      <p:sp>
        <p:nvSpPr>
          <p:cNvPr id="3" name="Content Placeholder 2">
            <a:extLst>
              <a:ext uri="{FF2B5EF4-FFF2-40B4-BE49-F238E27FC236}">
                <a16:creationId xmlns:a16="http://schemas.microsoft.com/office/drawing/2014/main" id="{F8A3237A-A1A6-44CC-A02C-A37F1394A3B8}"/>
              </a:ext>
            </a:extLst>
          </p:cNvPr>
          <p:cNvSpPr>
            <a:spLocks noGrp="1"/>
          </p:cNvSpPr>
          <p:nvPr>
            <p:ph idx="1" hasCustomPrompt="1"/>
          </p:nvPr>
        </p:nvSpPr>
        <p:spPr>
          <a:xfrm>
            <a:off x="426447" y="1825625"/>
            <a:ext cx="5469036" cy="4351338"/>
          </a:xfrm>
        </p:spPr>
        <p:txBody>
          <a:bodyPr/>
          <a:lstStyle>
            <a:lvl1pPr marL="0">
              <a:buNone/>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This area can be used for body text and slide content.</a:t>
            </a:r>
            <a:endParaRPr lang="en-GB" dirty="0"/>
          </a:p>
        </p:txBody>
      </p:sp>
      <p:cxnSp>
        <p:nvCxnSpPr>
          <p:cNvPr id="12" name="Straight Connector 11">
            <a:extLst>
              <a:ext uri="{FF2B5EF4-FFF2-40B4-BE49-F238E27FC236}">
                <a16:creationId xmlns:a16="http://schemas.microsoft.com/office/drawing/2014/main" id="{B1534238-7AAB-4273-94D7-6B6B300C6666}"/>
              </a:ext>
            </a:extLst>
          </p:cNvPr>
          <p:cNvCxnSpPr>
            <a:cxnSpLocks/>
            <a:endCxn id="16" idx="1"/>
          </p:cNvCxnSpPr>
          <p:nvPr userDrawn="1"/>
        </p:nvCxnSpPr>
        <p:spPr>
          <a:xfrm flipV="1">
            <a:off x="251697" y="6509442"/>
            <a:ext cx="9053529" cy="4946"/>
          </a:xfrm>
          <a:prstGeom prst="line">
            <a:avLst/>
          </a:prstGeom>
          <a:ln w="25400">
            <a:solidFill>
              <a:schemeClr val="bg1"/>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www.hopinto.co.uk</a:t>
            </a: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7724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880B-8BFB-451D-A8FD-C1A4B782BE52}"/>
              </a:ext>
            </a:extLst>
          </p:cNvPr>
          <p:cNvSpPr>
            <a:spLocks noGrp="1"/>
          </p:cNvSpPr>
          <p:nvPr>
            <p:ph type="title" hasCustomPrompt="1"/>
          </p:nvPr>
        </p:nvSpPr>
        <p:spPr>
          <a:xfrm>
            <a:off x="426447" y="365125"/>
            <a:ext cx="5469036" cy="1325563"/>
          </a:xfrm>
        </p:spPr>
        <p:txBody>
          <a:bodyPr/>
          <a:lstStyle>
            <a:lvl1pPr>
              <a:defRPr>
                <a:solidFill>
                  <a:srgbClr val="00A39E"/>
                </a:solidFill>
                <a:latin typeface="Nobel Black" panose="02000603040000020004" pitchFamily="50" charset="0"/>
              </a:defRPr>
            </a:lvl1pPr>
          </a:lstStyle>
          <a:p>
            <a:r>
              <a:rPr lang="en-US" dirty="0"/>
              <a:t>SLIDE TITLE</a:t>
            </a:r>
            <a:endParaRPr lang="en-GB" dirty="0"/>
          </a:p>
        </p:txBody>
      </p:sp>
      <p:sp>
        <p:nvSpPr>
          <p:cNvPr id="7" name="Rectangle 6">
            <a:extLst>
              <a:ext uri="{FF2B5EF4-FFF2-40B4-BE49-F238E27FC236}">
                <a16:creationId xmlns:a16="http://schemas.microsoft.com/office/drawing/2014/main" id="{70EBF8EB-9C4B-40AA-9A57-405EB08BA016}"/>
              </a:ext>
            </a:extLst>
          </p:cNvPr>
          <p:cNvSpPr/>
          <p:nvPr userDrawn="1"/>
        </p:nvSpPr>
        <p:spPr>
          <a:xfrm>
            <a:off x="9096866" y="-193015"/>
            <a:ext cx="6521640" cy="7051016"/>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F8A3237A-A1A6-44CC-A02C-A37F1394A3B8}"/>
              </a:ext>
            </a:extLst>
          </p:cNvPr>
          <p:cNvSpPr>
            <a:spLocks noGrp="1"/>
          </p:cNvSpPr>
          <p:nvPr>
            <p:ph idx="1" hasCustomPrompt="1"/>
          </p:nvPr>
        </p:nvSpPr>
        <p:spPr>
          <a:xfrm>
            <a:off x="426447" y="1825625"/>
            <a:ext cx="5469036" cy="4351338"/>
          </a:xfrm>
        </p:spPr>
        <p:txBody>
          <a:bodyPr/>
          <a:lstStyle>
            <a:lvl1pPr marL="0">
              <a:buNone/>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This area can be used for body text and slide content.</a:t>
            </a:r>
            <a:endParaRPr lang="en-GB" dirty="0"/>
          </a:p>
        </p:txBody>
      </p:sp>
      <p:cxnSp>
        <p:nvCxnSpPr>
          <p:cNvPr id="12" name="Straight Connector 11">
            <a:extLst>
              <a:ext uri="{FF2B5EF4-FFF2-40B4-BE49-F238E27FC236}">
                <a16:creationId xmlns:a16="http://schemas.microsoft.com/office/drawing/2014/main" id="{B1534238-7AAB-4273-94D7-6B6B300C6666}"/>
              </a:ext>
            </a:extLst>
          </p:cNvPr>
          <p:cNvCxnSpPr>
            <a:cxnSpLocks/>
            <a:endCxn id="16" idx="1"/>
          </p:cNvCxnSpPr>
          <p:nvPr userDrawn="1"/>
        </p:nvCxnSpPr>
        <p:spPr>
          <a:xfrm flipV="1">
            <a:off x="251697" y="6509442"/>
            <a:ext cx="9053529" cy="4946"/>
          </a:xfrm>
          <a:prstGeom prst="line">
            <a:avLst/>
          </a:prstGeom>
          <a:ln w="25400">
            <a:solidFill>
              <a:srgbClr val="00A39E"/>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www.hopinto.co.uk</a:t>
            </a: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 name="Picture Placeholder 4">
            <a:extLst>
              <a:ext uri="{FF2B5EF4-FFF2-40B4-BE49-F238E27FC236}">
                <a16:creationId xmlns:a16="http://schemas.microsoft.com/office/drawing/2014/main" id="{D597DB2F-5C1D-429B-89DE-DEFBEA5CF476}"/>
              </a:ext>
            </a:extLst>
          </p:cNvPr>
          <p:cNvSpPr>
            <a:spLocks noGrp="1"/>
          </p:cNvSpPr>
          <p:nvPr>
            <p:ph type="pic" sz="quarter" idx="10"/>
          </p:nvPr>
        </p:nvSpPr>
        <p:spPr>
          <a:xfrm>
            <a:off x="6410228" y="0"/>
            <a:ext cx="5781772" cy="3622675"/>
          </a:xfrm>
        </p:spPr>
        <p:txBody>
          <a:bodyPr/>
          <a:lstStyle/>
          <a:p>
            <a:endParaRPr lang="en-GB"/>
          </a:p>
        </p:txBody>
      </p:sp>
      <p:sp>
        <p:nvSpPr>
          <p:cNvPr id="8" name="Text Placeholder 7">
            <a:extLst>
              <a:ext uri="{FF2B5EF4-FFF2-40B4-BE49-F238E27FC236}">
                <a16:creationId xmlns:a16="http://schemas.microsoft.com/office/drawing/2014/main" id="{DBEB1C4C-65F9-40DD-AA5A-A37427A5EA7A}"/>
              </a:ext>
            </a:extLst>
          </p:cNvPr>
          <p:cNvSpPr>
            <a:spLocks noGrp="1"/>
          </p:cNvSpPr>
          <p:nvPr>
            <p:ph type="body" sz="quarter" idx="11" hasCustomPrompt="1"/>
          </p:nvPr>
        </p:nvSpPr>
        <p:spPr>
          <a:xfrm>
            <a:off x="9635860" y="4059324"/>
            <a:ext cx="2289044" cy="1851281"/>
          </a:xfrm>
        </p:spPr>
        <p:txBody>
          <a:bodyPr/>
          <a:lstStyle>
            <a:lvl1pPr algn="r">
              <a:buNone/>
              <a:defRPr>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US" dirty="0"/>
              <a:t>This area can be used for body text and slide content</a:t>
            </a:r>
          </a:p>
        </p:txBody>
      </p:sp>
    </p:spTree>
    <p:extLst>
      <p:ext uri="{BB962C8B-B14F-4D97-AF65-F5344CB8AC3E}">
        <p14:creationId xmlns:p14="http://schemas.microsoft.com/office/powerpoint/2010/main" val="178707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con Features slid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1534238-7AAB-4273-94D7-6B6B300C6666}"/>
              </a:ext>
            </a:extLst>
          </p:cNvPr>
          <p:cNvCxnSpPr>
            <a:cxnSpLocks/>
            <a:endCxn id="16" idx="1"/>
          </p:cNvCxnSpPr>
          <p:nvPr userDrawn="1"/>
        </p:nvCxnSpPr>
        <p:spPr>
          <a:xfrm flipV="1">
            <a:off x="251697" y="6509442"/>
            <a:ext cx="9053529" cy="4946"/>
          </a:xfrm>
          <a:prstGeom prst="line">
            <a:avLst/>
          </a:prstGeom>
          <a:ln w="25400">
            <a:solidFill>
              <a:srgbClr val="00A39E"/>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solidFill>
                  <a:schemeClr val="tx1"/>
                </a:solidFill>
                <a:latin typeface="Roboto" panose="02000000000000000000" pitchFamily="2" charset="0"/>
                <a:ea typeface="Roboto" panose="02000000000000000000" pitchFamily="2" charset="0"/>
                <a:cs typeface="Roboto" panose="02000000000000000000" pitchFamily="2" charset="0"/>
              </a:rPr>
              <a:t>www.hopinto.co.uk</a:t>
            </a: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8554D85D-9635-49B5-B564-F0FB46DFC234}"/>
              </a:ext>
            </a:extLst>
          </p:cNvPr>
          <p:cNvSpPr>
            <a:spLocks noGrp="1"/>
          </p:cNvSpPr>
          <p:nvPr>
            <p:ph type="pic" sz="quarter" idx="10" hasCustomPrompt="1"/>
          </p:nvPr>
        </p:nvSpPr>
        <p:spPr>
          <a:xfrm>
            <a:off x="1114605" y="2611798"/>
            <a:ext cx="1693862" cy="1693862"/>
          </a:xfrm>
        </p:spPr>
        <p:txBody>
          <a:bodyPr/>
          <a:lstStyle>
            <a:lvl1pPr>
              <a:defRPr/>
            </a:lvl1pPr>
          </a:lstStyle>
          <a:p>
            <a:r>
              <a:rPr lang="en-US" dirty="0"/>
              <a:t>Icon</a:t>
            </a:r>
            <a:endParaRPr lang="en-GB" dirty="0"/>
          </a:p>
        </p:txBody>
      </p:sp>
      <p:sp>
        <p:nvSpPr>
          <p:cNvPr id="13" name="Picture Placeholder 9">
            <a:extLst>
              <a:ext uri="{FF2B5EF4-FFF2-40B4-BE49-F238E27FC236}">
                <a16:creationId xmlns:a16="http://schemas.microsoft.com/office/drawing/2014/main" id="{D4B55FE3-333D-4A15-AAEC-1883DFF8C83B}"/>
              </a:ext>
            </a:extLst>
          </p:cNvPr>
          <p:cNvSpPr>
            <a:spLocks noGrp="1"/>
          </p:cNvSpPr>
          <p:nvPr>
            <p:ph type="pic" sz="quarter" idx="11" hasCustomPrompt="1"/>
          </p:nvPr>
        </p:nvSpPr>
        <p:spPr>
          <a:xfrm>
            <a:off x="3854152" y="2611798"/>
            <a:ext cx="1693862" cy="1693862"/>
          </a:xfrm>
        </p:spPr>
        <p:txBody>
          <a:bodyPr/>
          <a:lstStyle>
            <a:lvl1pPr>
              <a:defRPr/>
            </a:lvl1pPr>
          </a:lstStyle>
          <a:p>
            <a:r>
              <a:rPr lang="en-US" dirty="0"/>
              <a:t>Icon</a:t>
            </a:r>
            <a:endParaRPr lang="en-GB" dirty="0"/>
          </a:p>
        </p:txBody>
      </p:sp>
      <p:sp>
        <p:nvSpPr>
          <p:cNvPr id="14" name="Picture Placeholder 9">
            <a:extLst>
              <a:ext uri="{FF2B5EF4-FFF2-40B4-BE49-F238E27FC236}">
                <a16:creationId xmlns:a16="http://schemas.microsoft.com/office/drawing/2014/main" id="{E43E7684-675D-4154-9913-7FA0934EC15B}"/>
              </a:ext>
            </a:extLst>
          </p:cNvPr>
          <p:cNvSpPr>
            <a:spLocks noGrp="1"/>
          </p:cNvSpPr>
          <p:nvPr>
            <p:ph type="pic" sz="quarter" idx="12" hasCustomPrompt="1"/>
          </p:nvPr>
        </p:nvSpPr>
        <p:spPr>
          <a:xfrm>
            <a:off x="6593699" y="2611798"/>
            <a:ext cx="1693862" cy="1693862"/>
          </a:xfrm>
        </p:spPr>
        <p:txBody>
          <a:bodyPr/>
          <a:lstStyle>
            <a:lvl1pPr>
              <a:defRPr/>
            </a:lvl1pPr>
          </a:lstStyle>
          <a:p>
            <a:r>
              <a:rPr lang="en-US" dirty="0"/>
              <a:t>Icon</a:t>
            </a:r>
            <a:endParaRPr lang="en-GB" dirty="0"/>
          </a:p>
        </p:txBody>
      </p:sp>
      <p:sp>
        <p:nvSpPr>
          <p:cNvPr id="15" name="Picture Placeholder 9">
            <a:extLst>
              <a:ext uri="{FF2B5EF4-FFF2-40B4-BE49-F238E27FC236}">
                <a16:creationId xmlns:a16="http://schemas.microsoft.com/office/drawing/2014/main" id="{FC96B8BA-D45B-4C70-A544-BCFC4ACB0255}"/>
              </a:ext>
            </a:extLst>
          </p:cNvPr>
          <p:cNvSpPr>
            <a:spLocks noGrp="1"/>
          </p:cNvSpPr>
          <p:nvPr>
            <p:ph type="pic" sz="quarter" idx="13" hasCustomPrompt="1"/>
          </p:nvPr>
        </p:nvSpPr>
        <p:spPr>
          <a:xfrm>
            <a:off x="9333246" y="2611798"/>
            <a:ext cx="1693862" cy="1693862"/>
          </a:xfrm>
        </p:spPr>
        <p:txBody>
          <a:bodyPr/>
          <a:lstStyle>
            <a:lvl1pPr>
              <a:defRPr/>
            </a:lvl1pPr>
          </a:lstStyle>
          <a:p>
            <a:r>
              <a:rPr lang="en-US" dirty="0"/>
              <a:t>Icon</a:t>
            </a:r>
            <a:endParaRPr lang="en-GB" dirty="0"/>
          </a:p>
        </p:txBody>
      </p:sp>
      <p:sp>
        <p:nvSpPr>
          <p:cNvPr id="17" name="Text Placeholder 16">
            <a:extLst>
              <a:ext uri="{FF2B5EF4-FFF2-40B4-BE49-F238E27FC236}">
                <a16:creationId xmlns:a16="http://schemas.microsoft.com/office/drawing/2014/main" id="{4AA09A6E-79B6-41D8-B436-A310D7F89A88}"/>
              </a:ext>
            </a:extLst>
          </p:cNvPr>
          <p:cNvSpPr>
            <a:spLocks noGrp="1"/>
          </p:cNvSpPr>
          <p:nvPr>
            <p:ph type="body" sz="quarter" idx="14" hasCustomPrompt="1"/>
          </p:nvPr>
        </p:nvSpPr>
        <p:spPr>
          <a:xfrm>
            <a:off x="731223" y="4490326"/>
            <a:ext cx="2460625" cy="302971"/>
          </a:xfrm>
        </p:spPr>
        <p:txBody>
          <a:bodyPr>
            <a:normAutofit/>
          </a:bodyPr>
          <a:lstStyle>
            <a:lvl1pPr algn="ctr">
              <a:buNone/>
              <a:defRPr sz="2000">
                <a:solidFill>
                  <a:srgbClr val="00A39E"/>
                </a:solidFill>
                <a:latin typeface="Nobel Black" panose="02000603040000020004" pitchFamily="50" charset="0"/>
                <a:ea typeface="Roboto" panose="02000000000000000000" pitchFamily="2" charset="0"/>
                <a:cs typeface="Roboto" panose="02000000000000000000" pitchFamily="2" charset="0"/>
              </a:defRPr>
            </a:lvl1pPr>
          </a:lstStyle>
          <a:p>
            <a:pPr lvl="0"/>
            <a:r>
              <a:rPr lang="en-US" dirty="0"/>
              <a:t>TITLE</a:t>
            </a:r>
            <a:endParaRPr lang="en-GB" dirty="0"/>
          </a:p>
        </p:txBody>
      </p:sp>
      <p:sp>
        <p:nvSpPr>
          <p:cNvPr id="18" name="Text Placeholder 16">
            <a:extLst>
              <a:ext uri="{FF2B5EF4-FFF2-40B4-BE49-F238E27FC236}">
                <a16:creationId xmlns:a16="http://schemas.microsoft.com/office/drawing/2014/main" id="{1A78C31A-B36E-4129-B68C-DB54A3F8268E}"/>
              </a:ext>
            </a:extLst>
          </p:cNvPr>
          <p:cNvSpPr>
            <a:spLocks noGrp="1"/>
          </p:cNvSpPr>
          <p:nvPr>
            <p:ph type="body" sz="quarter" idx="15" hasCustomPrompt="1"/>
          </p:nvPr>
        </p:nvSpPr>
        <p:spPr>
          <a:xfrm>
            <a:off x="3470770" y="4490326"/>
            <a:ext cx="2460625" cy="302971"/>
          </a:xfrm>
        </p:spPr>
        <p:txBody>
          <a:bodyPr>
            <a:normAutofit/>
          </a:bodyPr>
          <a:lstStyle>
            <a:lvl1pPr algn="ctr">
              <a:buNone/>
              <a:defRPr sz="2000">
                <a:solidFill>
                  <a:srgbClr val="00A39E"/>
                </a:solidFill>
                <a:latin typeface="Nobel Black" panose="02000603040000020004" pitchFamily="50" charset="0"/>
                <a:ea typeface="Roboto" panose="02000000000000000000" pitchFamily="2" charset="0"/>
                <a:cs typeface="Roboto" panose="02000000000000000000" pitchFamily="2" charset="0"/>
              </a:defRPr>
            </a:lvl1pPr>
          </a:lstStyle>
          <a:p>
            <a:pPr lvl="0"/>
            <a:r>
              <a:rPr lang="en-US" dirty="0"/>
              <a:t>TITLE</a:t>
            </a:r>
            <a:endParaRPr lang="en-GB" dirty="0"/>
          </a:p>
        </p:txBody>
      </p:sp>
      <p:sp>
        <p:nvSpPr>
          <p:cNvPr id="19" name="Text Placeholder 16">
            <a:extLst>
              <a:ext uri="{FF2B5EF4-FFF2-40B4-BE49-F238E27FC236}">
                <a16:creationId xmlns:a16="http://schemas.microsoft.com/office/drawing/2014/main" id="{45CA4D8A-6207-4517-8ED6-007C78EB33EA}"/>
              </a:ext>
            </a:extLst>
          </p:cNvPr>
          <p:cNvSpPr>
            <a:spLocks noGrp="1"/>
          </p:cNvSpPr>
          <p:nvPr>
            <p:ph type="body" sz="quarter" idx="16" hasCustomPrompt="1"/>
          </p:nvPr>
        </p:nvSpPr>
        <p:spPr>
          <a:xfrm>
            <a:off x="6210317" y="4490326"/>
            <a:ext cx="2460625" cy="298025"/>
          </a:xfrm>
        </p:spPr>
        <p:txBody>
          <a:bodyPr>
            <a:normAutofit/>
          </a:bodyPr>
          <a:lstStyle>
            <a:lvl1pPr algn="ctr">
              <a:buNone/>
              <a:defRPr sz="2000">
                <a:solidFill>
                  <a:srgbClr val="00A39E"/>
                </a:solidFill>
                <a:latin typeface="Nobel Black" panose="02000603040000020004" pitchFamily="50" charset="0"/>
                <a:ea typeface="Roboto" panose="02000000000000000000" pitchFamily="2" charset="0"/>
                <a:cs typeface="Roboto" panose="02000000000000000000" pitchFamily="2" charset="0"/>
              </a:defRPr>
            </a:lvl1pPr>
          </a:lstStyle>
          <a:p>
            <a:pPr lvl="0"/>
            <a:r>
              <a:rPr lang="en-US" dirty="0"/>
              <a:t>TITLE</a:t>
            </a:r>
            <a:endParaRPr lang="en-GB" dirty="0"/>
          </a:p>
        </p:txBody>
      </p:sp>
      <p:sp>
        <p:nvSpPr>
          <p:cNvPr id="20" name="Text Placeholder 16">
            <a:extLst>
              <a:ext uri="{FF2B5EF4-FFF2-40B4-BE49-F238E27FC236}">
                <a16:creationId xmlns:a16="http://schemas.microsoft.com/office/drawing/2014/main" id="{B6A1C7C5-E80A-46CE-9E2D-05FC076D9B01}"/>
              </a:ext>
            </a:extLst>
          </p:cNvPr>
          <p:cNvSpPr>
            <a:spLocks noGrp="1"/>
          </p:cNvSpPr>
          <p:nvPr>
            <p:ph type="body" sz="quarter" idx="17" hasCustomPrompt="1"/>
          </p:nvPr>
        </p:nvSpPr>
        <p:spPr>
          <a:xfrm>
            <a:off x="8949864" y="4490325"/>
            <a:ext cx="2460625" cy="302971"/>
          </a:xfrm>
        </p:spPr>
        <p:txBody>
          <a:bodyPr>
            <a:normAutofit/>
          </a:bodyPr>
          <a:lstStyle>
            <a:lvl1pPr algn="ctr">
              <a:buNone/>
              <a:defRPr sz="2000">
                <a:solidFill>
                  <a:srgbClr val="00A39E"/>
                </a:solidFill>
                <a:latin typeface="Nobel Black" panose="02000603040000020004" pitchFamily="50" charset="0"/>
                <a:ea typeface="Roboto" panose="02000000000000000000" pitchFamily="2" charset="0"/>
                <a:cs typeface="Roboto" panose="02000000000000000000" pitchFamily="2" charset="0"/>
              </a:defRPr>
            </a:lvl1pPr>
          </a:lstStyle>
          <a:p>
            <a:pPr lvl="0"/>
            <a:r>
              <a:rPr lang="en-US" dirty="0"/>
              <a:t>TITLE</a:t>
            </a:r>
            <a:endParaRPr lang="en-GB" dirty="0"/>
          </a:p>
        </p:txBody>
      </p:sp>
      <p:sp>
        <p:nvSpPr>
          <p:cNvPr id="23" name="Text Placeholder 16">
            <a:extLst>
              <a:ext uri="{FF2B5EF4-FFF2-40B4-BE49-F238E27FC236}">
                <a16:creationId xmlns:a16="http://schemas.microsoft.com/office/drawing/2014/main" id="{D4B4C195-C4E2-4576-8C6B-14BD22D4EEC9}"/>
              </a:ext>
            </a:extLst>
          </p:cNvPr>
          <p:cNvSpPr>
            <a:spLocks noGrp="1"/>
          </p:cNvSpPr>
          <p:nvPr>
            <p:ph type="body" sz="quarter" idx="18" hasCustomPrompt="1"/>
          </p:nvPr>
        </p:nvSpPr>
        <p:spPr>
          <a:xfrm>
            <a:off x="731223" y="4863233"/>
            <a:ext cx="2460625" cy="953838"/>
          </a:xfrm>
        </p:spPr>
        <p:txBody>
          <a:bodyPr>
            <a:normAutofit/>
          </a:bodyPr>
          <a:lstStyle>
            <a:lvl1pPr algn="ctr">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Text</a:t>
            </a:r>
            <a:endParaRPr lang="en-GB" dirty="0"/>
          </a:p>
        </p:txBody>
      </p:sp>
      <p:sp>
        <p:nvSpPr>
          <p:cNvPr id="24" name="Text Placeholder 16">
            <a:extLst>
              <a:ext uri="{FF2B5EF4-FFF2-40B4-BE49-F238E27FC236}">
                <a16:creationId xmlns:a16="http://schemas.microsoft.com/office/drawing/2014/main" id="{7CA22BA2-032E-4660-A0EC-03096952DAAF}"/>
              </a:ext>
            </a:extLst>
          </p:cNvPr>
          <p:cNvSpPr>
            <a:spLocks noGrp="1"/>
          </p:cNvSpPr>
          <p:nvPr>
            <p:ph type="body" sz="quarter" idx="19" hasCustomPrompt="1"/>
          </p:nvPr>
        </p:nvSpPr>
        <p:spPr>
          <a:xfrm>
            <a:off x="3470770" y="4863233"/>
            <a:ext cx="2460625" cy="953838"/>
          </a:xfrm>
        </p:spPr>
        <p:txBody>
          <a:bodyPr>
            <a:normAutofit/>
          </a:bodyPr>
          <a:lstStyle>
            <a:lvl1pPr algn="ctr">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Text</a:t>
            </a:r>
            <a:endParaRPr lang="en-GB" dirty="0"/>
          </a:p>
        </p:txBody>
      </p:sp>
      <p:sp>
        <p:nvSpPr>
          <p:cNvPr id="25" name="Text Placeholder 16">
            <a:extLst>
              <a:ext uri="{FF2B5EF4-FFF2-40B4-BE49-F238E27FC236}">
                <a16:creationId xmlns:a16="http://schemas.microsoft.com/office/drawing/2014/main" id="{07ED31C3-2A95-46C2-82C1-2C6467E1906A}"/>
              </a:ext>
            </a:extLst>
          </p:cNvPr>
          <p:cNvSpPr>
            <a:spLocks noGrp="1"/>
          </p:cNvSpPr>
          <p:nvPr>
            <p:ph type="body" sz="quarter" idx="20" hasCustomPrompt="1"/>
          </p:nvPr>
        </p:nvSpPr>
        <p:spPr>
          <a:xfrm>
            <a:off x="6210317" y="4863233"/>
            <a:ext cx="2460625" cy="938267"/>
          </a:xfrm>
        </p:spPr>
        <p:txBody>
          <a:bodyPr>
            <a:normAutofit/>
          </a:bodyPr>
          <a:lstStyle>
            <a:lvl1pPr algn="ctr">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Text</a:t>
            </a:r>
            <a:endParaRPr lang="en-GB" dirty="0"/>
          </a:p>
        </p:txBody>
      </p:sp>
      <p:sp>
        <p:nvSpPr>
          <p:cNvPr id="26" name="Text Placeholder 16">
            <a:extLst>
              <a:ext uri="{FF2B5EF4-FFF2-40B4-BE49-F238E27FC236}">
                <a16:creationId xmlns:a16="http://schemas.microsoft.com/office/drawing/2014/main" id="{592432C9-6BEF-462C-ABD0-C38299476D56}"/>
              </a:ext>
            </a:extLst>
          </p:cNvPr>
          <p:cNvSpPr>
            <a:spLocks noGrp="1"/>
          </p:cNvSpPr>
          <p:nvPr>
            <p:ph type="body" sz="quarter" idx="21" hasCustomPrompt="1"/>
          </p:nvPr>
        </p:nvSpPr>
        <p:spPr>
          <a:xfrm>
            <a:off x="8949864" y="4863232"/>
            <a:ext cx="2460625" cy="953838"/>
          </a:xfrm>
        </p:spPr>
        <p:txBody>
          <a:bodyPr>
            <a:normAutofit/>
          </a:bodyPr>
          <a:lstStyle>
            <a:lvl1pPr algn="ctr">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Text</a:t>
            </a:r>
            <a:endParaRPr lang="en-GB" dirty="0"/>
          </a:p>
        </p:txBody>
      </p:sp>
      <p:sp>
        <p:nvSpPr>
          <p:cNvPr id="27" name="Title 1">
            <a:extLst>
              <a:ext uri="{FF2B5EF4-FFF2-40B4-BE49-F238E27FC236}">
                <a16:creationId xmlns:a16="http://schemas.microsoft.com/office/drawing/2014/main" id="{45D019D2-C021-4459-938C-F1F76EE3212F}"/>
              </a:ext>
            </a:extLst>
          </p:cNvPr>
          <p:cNvSpPr>
            <a:spLocks noGrp="1"/>
          </p:cNvSpPr>
          <p:nvPr>
            <p:ph type="title" hasCustomPrompt="1"/>
          </p:nvPr>
        </p:nvSpPr>
        <p:spPr>
          <a:xfrm>
            <a:off x="426447" y="365125"/>
            <a:ext cx="5469036" cy="1325563"/>
          </a:xfrm>
        </p:spPr>
        <p:txBody>
          <a:bodyPr/>
          <a:lstStyle>
            <a:lvl1pPr>
              <a:defRPr>
                <a:solidFill>
                  <a:srgbClr val="00A39E"/>
                </a:solidFill>
                <a:latin typeface="Nobel Black" panose="02000603040000020004" pitchFamily="50" charset="0"/>
              </a:defRPr>
            </a:lvl1pPr>
          </a:lstStyle>
          <a:p>
            <a:r>
              <a:rPr lang="en-US" dirty="0"/>
              <a:t>ICON FEATURES</a:t>
            </a:r>
            <a:endParaRPr lang="en-GB" dirty="0"/>
          </a:p>
        </p:txBody>
      </p:sp>
    </p:spTree>
    <p:extLst>
      <p:ext uri="{BB962C8B-B14F-4D97-AF65-F5344CB8AC3E}">
        <p14:creationId xmlns:p14="http://schemas.microsoft.com/office/powerpoint/2010/main" val="3533129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BF8EB-9C4B-40AA-9A57-405EB08BA016}"/>
              </a:ext>
            </a:extLst>
          </p:cNvPr>
          <p:cNvSpPr/>
          <p:nvPr userDrawn="1"/>
        </p:nvSpPr>
        <p:spPr>
          <a:xfrm>
            <a:off x="5878721" y="0"/>
            <a:ext cx="6313279" cy="6858000"/>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554880B-8BFB-451D-A8FD-C1A4B782BE52}"/>
              </a:ext>
            </a:extLst>
          </p:cNvPr>
          <p:cNvSpPr>
            <a:spLocks noGrp="1"/>
          </p:cNvSpPr>
          <p:nvPr>
            <p:ph type="title" hasCustomPrompt="1"/>
          </p:nvPr>
        </p:nvSpPr>
        <p:spPr>
          <a:xfrm>
            <a:off x="360457" y="338432"/>
            <a:ext cx="5007322" cy="1325563"/>
          </a:xfrm>
        </p:spPr>
        <p:txBody>
          <a:bodyPr/>
          <a:lstStyle>
            <a:lvl1pPr>
              <a:defRPr>
                <a:solidFill>
                  <a:srgbClr val="00A39E"/>
                </a:solidFill>
                <a:latin typeface="Nobel Black" panose="02000603040000020004" pitchFamily="50" charset="0"/>
              </a:defRPr>
            </a:lvl1pPr>
          </a:lstStyle>
          <a:p>
            <a:r>
              <a:rPr lang="en-US" dirty="0"/>
              <a:t>SLIDE TITLE</a:t>
            </a:r>
            <a:endParaRPr lang="en-GB" dirty="0"/>
          </a:p>
        </p:txBody>
      </p:sp>
      <p:sp>
        <p:nvSpPr>
          <p:cNvPr id="3" name="Content Placeholder 2">
            <a:extLst>
              <a:ext uri="{FF2B5EF4-FFF2-40B4-BE49-F238E27FC236}">
                <a16:creationId xmlns:a16="http://schemas.microsoft.com/office/drawing/2014/main" id="{F8A3237A-A1A6-44CC-A02C-A37F1394A3B8}"/>
              </a:ext>
            </a:extLst>
          </p:cNvPr>
          <p:cNvSpPr>
            <a:spLocks noGrp="1"/>
          </p:cNvSpPr>
          <p:nvPr>
            <p:ph idx="1" hasCustomPrompt="1"/>
          </p:nvPr>
        </p:nvSpPr>
        <p:spPr>
          <a:xfrm>
            <a:off x="360458" y="1848661"/>
            <a:ext cx="5007321" cy="4351338"/>
          </a:xfrm>
        </p:spPr>
        <p:txBody>
          <a:bodyPr/>
          <a:lstStyle>
            <a:lvl1pPr marL="0">
              <a:buNone/>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This area can be used for body text and slide content.</a:t>
            </a:r>
            <a:endParaRPr lang="en-GB" dirty="0"/>
          </a:p>
        </p:txBody>
      </p:sp>
      <p:cxnSp>
        <p:nvCxnSpPr>
          <p:cNvPr id="12" name="Straight Connector 11">
            <a:extLst>
              <a:ext uri="{FF2B5EF4-FFF2-40B4-BE49-F238E27FC236}">
                <a16:creationId xmlns:a16="http://schemas.microsoft.com/office/drawing/2014/main" id="{B1534238-7AAB-4273-94D7-6B6B300C6666}"/>
              </a:ext>
            </a:extLst>
          </p:cNvPr>
          <p:cNvCxnSpPr>
            <a:cxnSpLocks/>
            <a:endCxn id="16" idx="1"/>
          </p:cNvCxnSpPr>
          <p:nvPr userDrawn="1"/>
        </p:nvCxnSpPr>
        <p:spPr>
          <a:xfrm flipV="1">
            <a:off x="251697" y="6509442"/>
            <a:ext cx="9053529" cy="4946"/>
          </a:xfrm>
          <a:prstGeom prst="line">
            <a:avLst/>
          </a:prstGeom>
          <a:ln w="25400">
            <a:solidFill>
              <a:srgbClr val="00A39E"/>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www.hopinto.co.uk</a:t>
            </a: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1" name="Content Placeholder 2">
            <a:extLst>
              <a:ext uri="{FF2B5EF4-FFF2-40B4-BE49-F238E27FC236}">
                <a16:creationId xmlns:a16="http://schemas.microsoft.com/office/drawing/2014/main" id="{29D43CDA-405E-4829-BB43-F498C5D365C1}"/>
              </a:ext>
            </a:extLst>
          </p:cNvPr>
          <p:cNvSpPr>
            <a:spLocks noGrp="1"/>
          </p:cNvSpPr>
          <p:nvPr>
            <p:ph idx="10" hasCustomPrompt="1"/>
          </p:nvPr>
        </p:nvSpPr>
        <p:spPr>
          <a:xfrm>
            <a:off x="6531699" y="2713299"/>
            <a:ext cx="5007321" cy="1431402"/>
          </a:xfrm>
        </p:spPr>
        <p:txBody>
          <a:bodyPr/>
          <a:lstStyle>
            <a:lvl1pPr marL="0">
              <a:buNone/>
              <a:defRPr>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This area can be used for body text and slide content.</a:t>
            </a:r>
            <a:endParaRPr lang="en-GB" dirty="0"/>
          </a:p>
        </p:txBody>
      </p:sp>
      <p:cxnSp>
        <p:nvCxnSpPr>
          <p:cNvPr id="13" name="Straight Connector 12">
            <a:extLst>
              <a:ext uri="{FF2B5EF4-FFF2-40B4-BE49-F238E27FC236}">
                <a16:creationId xmlns:a16="http://schemas.microsoft.com/office/drawing/2014/main" id="{2C5B0B54-B8CA-4852-8D96-EDE4519F2854}"/>
              </a:ext>
            </a:extLst>
          </p:cNvPr>
          <p:cNvCxnSpPr>
            <a:cxnSpLocks/>
          </p:cNvCxnSpPr>
          <p:nvPr userDrawn="1"/>
        </p:nvCxnSpPr>
        <p:spPr>
          <a:xfrm>
            <a:off x="5878722" y="6509442"/>
            <a:ext cx="3426504" cy="0"/>
          </a:xfrm>
          <a:prstGeom prst="line">
            <a:avLst/>
          </a:prstGeom>
          <a:ln w="25400">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1025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BF8EB-9C4B-40AA-9A57-405EB08BA016}"/>
              </a:ext>
            </a:extLst>
          </p:cNvPr>
          <p:cNvSpPr/>
          <p:nvPr userDrawn="1"/>
        </p:nvSpPr>
        <p:spPr>
          <a:xfrm>
            <a:off x="1" y="0"/>
            <a:ext cx="12192000" cy="6858000"/>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554880B-8BFB-451D-A8FD-C1A4B782BE52}"/>
              </a:ext>
            </a:extLst>
          </p:cNvPr>
          <p:cNvSpPr>
            <a:spLocks noGrp="1"/>
          </p:cNvSpPr>
          <p:nvPr>
            <p:ph type="title" hasCustomPrompt="1"/>
          </p:nvPr>
        </p:nvSpPr>
        <p:spPr>
          <a:xfrm>
            <a:off x="2498466" y="332096"/>
            <a:ext cx="7195067" cy="1325563"/>
          </a:xfrm>
        </p:spPr>
        <p:txBody>
          <a:bodyPr/>
          <a:lstStyle>
            <a:lvl1pPr algn="ctr">
              <a:defRPr>
                <a:solidFill>
                  <a:schemeClr val="bg1"/>
                </a:solidFill>
                <a:latin typeface="Nobel Black" panose="02000603040000020004" pitchFamily="50" charset="0"/>
              </a:defRPr>
            </a:lvl1pPr>
          </a:lstStyle>
          <a:p>
            <a:r>
              <a:rPr lang="en-US" dirty="0"/>
              <a:t>SECTION TITLE SLIDE</a:t>
            </a:r>
            <a:endParaRPr lang="en-GB" dirty="0"/>
          </a:p>
        </p:txBody>
      </p:sp>
      <p:sp>
        <p:nvSpPr>
          <p:cNvPr id="3" name="Content Placeholder 2">
            <a:extLst>
              <a:ext uri="{FF2B5EF4-FFF2-40B4-BE49-F238E27FC236}">
                <a16:creationId xmlns:a16="http://schemas.microsoft.com/office/drawing/2014/main" id="{F8A3237A-A1A6-44CC-A02C-A37F1394A3B8}"/>
              </a:ext>
            </a:extLst>
          </p:cNvPr>
          <p:cNvSpPr>
            <a:spLocks noGrp="1"/>
          </p:cNvSpPr>
          <p:nvPr>
            <p:ph idx="1" hasCustomPrompt="1"/>
          </p:nvPr>
        </p:nvSpPr>
        <p:spPr>
          <a:xfrm>
            <a:off x="1623615" y="1842325"/>
            <a:ext cx="8944768" cy="4351338"/>
          </a:xfrm>
        </p:spPr>
        <p:txBody>
          <a:bodyPr>
            <a:normAutofit/>
          </a:bodyPr>
          <a:lstStyle>
            <a:lvl1pPr algn="ctr">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This can be used to introduce a new section of the presentation.</a:t>
            </a:r>
          </a:p>
          <a:p>
            <a:pPr lvl="0"/>
            <a:r>
              <a:rPr lang="en-GB" dirty="0"/>
              <a:t>Providing a description below the title is optional</a:t>
            </a:r>
            <a:endParaRPr lang="en-US" dirty="0"/>
          </a:p>
        </p:txBody>
      </p:sp>
      <p:cxnSp>
        <p:nvCxnSpPr>
          <p:cNvPr id="12" name="Straight Connector 11">
            <a:extLst>
              <a:ext uri="{FF2B5EF4-FFF2-40B4-BE49-F238E27FC236}">
                <a16:creationId xmlns:a16="http://schemas.microsoft.com/office/drawing/2014/main" id="{B1534238-7AAB-4273-94D7-6B6B300C6666}"/>
              </a:ext>
            </a:extLst>
          </p:cNvPr>
          <p:cNvCxnSpPr>
            <a:cxnSpLocks/>
            <a:endCxn id="16" idx="1"/>
          </p:cNvCxnSpPr>
          <p:nvPr userDrawn="1"/>
        </p:nvCxnSpPr>
        <p:spPr>
          <a:xfrm flipV="1">
            <a:off x="251697" y="6509442"/>
            <a:ext cx="9053529" cy="4946"/>
          </a:xfrm>
          <a:prstGeom prst="line">
            <a:avLst/>
          </a:prstGeom>
          <a:ln w="25400">
            <a:solidFill>
              <a:srgbClr val="00A39E"/>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www.hopinto.co.uk</a:t>
            </a: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cxnSp>
        <p:nvCxnSpPr>
          <p:cNvPr id="13" name="Straight Connector 12">
            <a:extLst>
              <a:ext uri="{FF2B5EF4-FFF2-40B4-BE49-F238E27FC236}">
                <a16:creationId xmlns:a16="http://schemas.microsoft.com/office/drawing/2014/main" id="{2C5B0B54-B8CA-4852-8D96-EDE4519F2854}"/>
              </a:ext>
            </a:extLst>
          </p:cNvPr>
          <p:cNvCxnSpPr>
            <a:cxnSpLocks/>
          </p:cNvCxnSpPr>
          <p:nvPr userDrawn="1"/>
        </p:nvCxnSpPr>
        <p:spPr>
          <a:xfrm>
            <a:off x="404097" y="6509442"/>
            <a:ext cx="8901129" cy="0"/>
          </a:xfrm>
          <a:prstGeom prst="line">
            <a:avLst/>
          </a:prstGeom>
          <a:ln w="25400">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98115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BF8EB-9C4B-40AA-9A57-405EB08BA016}"/>
              </a:ext>
            </a:extLst>
          </p:cNvPr>
          <p:cNvSpPr/>
          <p:nvPr userDrawn="1"/>
        </p:nvSpPr>
        <p:spPr>
          <a:xfrm>
            <a:off x="1" y="0"/>
            <a:ext cx="12192000" cy="6858000"/>
          </a:xfrm>
          <a:prstGeom prst="rect">
            <a:avLst/>
          </a:prstGeom>
          <a:solidFill>
            <a:srgbClr val="2F2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554880B-8BFB-451D-A8FD-C1A4B782BE52}"/>
              </a:ext>
            </a:extLst>
          </p:cNvPr>
          <p:cNvSpPr>
            <a:spLocks noGrp="1"/>
          </p:cNvSpPr>
          <p:nvPr>
            <p:ph type="title" hasCustomPrompt="1"/>
          </p:nvPr>
        </p:nvSpPr>
        <p:spPr>
          <a:xfrm>
            <a:off x="2498466" y="332096"/>
            <a:ext cx="7195067" cy="1325563"/>
          </a:xfrm>
        </p:spPr>
        <p:txBody>
          <a:bodyPr/>
          <a:lstStyle>
            <a:lvl1pPr algn="ctr">
              <a:defRPr>
                <a:solidFill>
                  <a:schemeClr val="bg1"/>
                </a:solidFill>
                <a:latin typeface="Nobel Black" panose="02000603040000020004" pitchFamily="50" charset="0"/>
              </a:defRPr>
            </a:lvl1pPr>
          </a:lstStyle>
          <a:p>
            <a:r>
              <a:rPr lang="en-US" dirty="0"/>
              <a:t>SECTION TITLE SLIDE</a:t>
            </a:r>
            <a:endParaRPr lang="en-GB" dirty="0"/>
          </a:p>
        </p:txBody>
      </p:sp>
      <p:sp>
        <p:nvSpPr>
          <p:cNvPr id="3" name="Content Placeholder 2">
            <a:extLst>
              <a:ext uri="{FF2B5EF4-FFF2-40B4-BE49-F238E27FC236}">
                <a16:creationId xmlns:a16="http://schemas.microsoft.com/office/drawing/2014/main" id="{F8A3237A-A1A6-44CC-A02C-A37F1394A3B8}"/>
              </a:ext>
            </a:extLst>
          </p:cNvPr>
          <p:cNvSpPr>
            <a:spLocks noGrp="1"/>
          </p:cNvSpPr>
          <p:nvPr>
            <p:ph idx="1" hasCustomPrompt="1"/>
          </p:nvPr>
        </p:nvSpPr>
        <p:spPr>
          <a:xfrm>
            <a:off x="1623615" y="1842325"/>
            <a:ext cx="8944768" cy="4351338"/>
          </a:xfrm>
        </p:spPr>
        <p:txBody>
          <a:bodyPr>
            <a:normAutofit/>
          </a:bodyPr>
          <a:lstStyle>
            <a:lvl1pPr algn="ctr">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This can be used to introduce a new section of the presentation.</a:t>
            </a:r>
          </a:p>
          <a:p>
            <a:pPr lvl="0"/>
            <a:r>
              <a:rPr lang="en-GB" dirty="0"/>
              <a:t>Providing a description below the title is optional</a:t>
            </a:r>
            <a:endParaRPr lang="en-US" dirty="0"/>
          </a:p>
        </p:txBody>
      </p:sp>
      <p:cxnSp>
        <p:nvCxnSpPr>
          <p:cNvPr id="12" name="Straight Connector 11">
            <a:extLst>
              <a:ext uri="{FF2B5EF4-FFF2-40B4-BE49-F238E27FC236}">
                <a16:creationId xmlns:a16="http://schemas.microsoft.com/office/drawing/2014/main" id="{B1534238-7AAB-4273-94D7-6B6B300C6666}"/>
              </a:ext>
            </a:extLst>
          </p:cNvPr>
          <p:cNvCxnSpPr>
            <a:cxnSpLocks/>
            <a:endCxn id="16" idx="1"/>
          </p:cNvCxnSpPr>
          <p:nvPr userDrawn="1"/>
        </p:nvCxnSpPr>
        <p:spPr>
          <a:xfrm flipV="1">
            <a:off x="251697" y="6509442"/>
            <a:ext cx="9053529" cy="4946"/>
          </a:xfrm>
          <a:prstGeom prst="line">
            <a:avLst/>
          </a:prstGeom>
          <a:ln w="25400">
            <a:solidFill>
              <a:srgbClr val="00A39E"/>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www.hopinto.co.uk</a:t>
            </a: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cxnSp>
        <p:nvCxnSpPr>
          <p:cNvPr id="13" name="Straight Connector 12">
            <a:extLst>
              <a:ext uri="{FF2B5EF4-FFF2-40B4-BE49-F238E27FC236}">
                <a16:creationId xmlns:a16="http://schemas.microsoft.com/office/drawing/2014/main" id="{2C5B0B54-B8CA-4852-8D96-EDE4519F2854}"/>
              </a:ext>
            </a:extLst>
          </p:cNvPr>
          <p:cNvCxnSpPr>
            <a:cxnSpLocks/>
          </p:cNvCxnSpPr>
          <p:nvPr userDrawn="1"/>
        </p:nvCxnSpPr>
        <p:spPr>
          <a:xfrm>
            <a:off x="404097" y="6509442"/>
            <a:ext cx="8901129" cy="0"/>
          </a:xfrm>
          <a:prstGeom prst="line">
            <a:avLst/>
          </a:prstGeom>
          <a:ln w="25400">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7334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BF8EB-9C4B-40AA-9A57-405EB08BA016}"/>
              </a:ext>
            </a:extLst>
          </p:cNvPr>
          <p:cNvSpPr/>
          <p:nvPr userDrawn="1"/>
        </p:nvSpPr>
        <p:spPr>
          <a:xfrm>
            <a:off x="1" y="0"/>
            <a:ext cx="12192000" cy="6858000"/>
          </a:xfrm>
          <a:prstGeom prst="rect">
            <a:avLst/>
          </a:prstGeom>
          <a:solidFill>
            <a:srgbClr val="FD6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554880B-8BFB-451D-A8FD-C1A4B782BE52}"/>
              </a:ext>
            </a:extLst>
          </p:cNvPr>
          <p:cNvSpPr>
            <a:spLocks noGrp="1"/>
          </p:cNvSpPr>
          <p:nvPr>
            <p:ph type="title" hasCustomPrompt="1"/>
          </p:nvPr>
        </p:nvSpPr>
        <p:spPr>
          <a:xfrm>
            <a:off x="2498466" y="332096"/>
            <a:ext cx="7195067" cy="1325563"/>
          </a:xfrm>
        </p:spPr>
        <p:txBody>
          <a:bodyPr/>
          <a:lstStyle>
            <a:lvl1pPr algn="ctr">
              <a:defRPr>
                <a:solidFill>
                  <a:schemeClr val="bg1"/>
                </a:solidFill>
                <a:latin typeface="Nobel Black" panose="02000603040000020004" pitchFamily="50" charset="0"/>
              </a:defRPr>
            </a:lvl1pPr>
          </a:lstStyle>
          <a:p>
            <a:r>
              <a:rPr lang="en-US" dirty="0"/>
              <a:t>SECTION TITLE SLIDE</a:t>
            </a:r>
            <a:endParaRPr lang="en-GB" dirty="0"/>
          </a:p>
        </p:txBody>
      </p:sp>
      <p:sp>
        <p:nvSpPr>
          <p:cNvPr id="3" name="Content Placeholder 2">
            <a:extLst>
              <a:ext uri="{FF2B5EF4-FFF2-40B4-BE49-F238E27FC236}">
                <a16:creationId xmlns:a16="http://schemas.microsoft.com/office/drawing/2014/main" id="{F8A3237A-A1A6-44CC-A02C-A37F1394A3B8}"/>
              </a:ext>
            </a:extLst>
          </p:cNvPr>
          <p:cNvSpPr>
            <a:spLocks noGrp="1"/>
          </p:cNvSpPr>
          <p:nvPr>
            <p:ph idx="1" hasCustomPrompt="1"/>
          </p:nvPr>
        </p:nvSpPr>
        <p:spPr>
          <a:xfrm>
            <a:off x="1623615" y="1842325"/>
            <a:ext cx="8944768" cy="4351338"/>
          </a:xfrm>
        </p:spPr>
        <p:txBody>
          <a:bodyPr>
            <a:normAutofit/>
          </a:bodyPr>
          <a:lstStyle>
            <a:lvl1pPr algn="ctr">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This can be used to introduce a new section of the presentation.</a:t>
            </a:r>
          </a:p>
          <a:p>
            <a:pPr lvl="0"/>
            <a:r>
              <a:rPr lang="en-GB" dirty="0"/>
              <a:t>Providing a description below the title is optional</a:t>
            </a:r>
            <a:endParaRPr lang="en-US" dirty="0"/>
          </a:p>
        </p:txBody>
      </p: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www.hopinto.co.uk</a:t>
            </a: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cxnSp>
        <p:nvCxnSpPr>
          <p:cNvPr id="13" name="Straight Connector 12">
            <a:extLst>
              <a:ext uri="{FF2B5EF4-FFF2-40B4-BE49-F238E27FC236}">
                <a16:creationId xmlns:a16="http://schemas.microsoft.com/office/drawing/2014/main" id="{2C5B0B54-B8CA-4852-8D96-EDE4519F2854}"/>
              </a:ext>
            </a:extLst>
          </p:cNvPr>
          <p:cNvCxnSpPr>
            <a:cxnSpLocks/>
          </p:cNvCxnSpPr>
          <p:nvPr userDrawn="1"/>
        </p:nvCxnSpPr>
        <p:spPr>
          <a:xfrm>
            <a:off x="404097" y="6509442"/>
            <a:ext cx="8901129" cy="0"/>
          </a:xfrm>
          <a:prstGeom prst="line">
            <a:avLst/>
          </a:prstGeom>
          <a:ln w="25400">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5871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8F57BD-B0E3-451F-90B8-2AA50F95DD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AE3C81-E88E-4621-A100-39C57F849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BA5642-21AB-4A60-A940-2D1900FC27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1652F-A7B2-408A-91E6-41B3BA84398C}" type="datetimeFigureOut">
              <a:rPr lang="en-GB" smtClean="0"/>
              <a:t>09/01/2025</a:t>
            </a:fld>
            <a:endParaRPr lang="en-GB"/>
          </a:p>
        </p:txBody>
      </p:sp>
      <p:sp>
        <p:nvSpPr>
          <p:cNvPr id="5" name="Footer Placeholder 4">
            <a:extLst>
              <a:ext uri="{FF2B5EF4-FFF2-40B4-BE49-F238E27FC236}">
                <a16:creationId xmlns:a16="http://schemas.microsoft.com/office/drawing/2014/main" id="{B79AAADF-DFED-478C-A6A9-13778560E1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7B1836F-EDC9-4F83-A90A-107483312A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3C961-7D6C-4D57-B26D-6454BD2C4CDC}" type="slidenum">
              <a:rPr lang="en-GB" smtClean="0"/>
              <a:t>‹#›</a:t>
            </a:fld>
            <a:endParaRPr lang="en-GB"/>
          </a:p>
        </p:txBody>
      </p:sp>
    </p:spTree>
    <p:extLst>
      <p:ext uri="{BB962C8B-B14F-4D97-AF65-F5344CB8AC3E}">
        <p14:creationId xmlns:p14="http://schemas.microsoft.com/office/powerpoint/2010/main" val="3840233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3" r:id="rId5"/>
    <p:sldLayoutId id="2147483664" r:id="rId6"/>
    <p:sldLayoutId id="2147483665" r:id="rId7"/>
    <p:sldLayoutId id="2147483666" r:id="rId8"/>
    <p:sldLayoutId id="2147483667"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hyperlink" Target="http://www.instituteforapprenticeships.org/" TargetMode="External"/><Relationship Id="rId3" Type="http://schemas.openxmlformats.org/officeDocument/2006/relationships/hyperlink" Target="https://youtu.be/fckscx38Ohw?si=xhXO9NV6cQxtSnib" TargetMode="External"/><Relationship Id="rId7" Type="http://schemas.openxmlformats.org/officeDocument/2006/relationships/hyperlink" Target="http://www.citb.co.uk/" TargetMode="External"/><Relationship Id="rId12"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www.apprenticeships.gov.uk/" TargetMode="External"/><Relationship Id="rId11" Type="http://schemas.openxmlformats.org/officeDocument/2006/relationships/hyperlink" Target="https://www.hopinto.co.uk/explore-careers/resources/traineeships/" TargetMode="External"/><Relationship Id="rId5" Type="http://schemas.openxmlformats.org/officeDocument/2006/relationships/hyperlink" Target="http://www.goconstruct.org/" TargetMode="External"/><Relationship Id="rId10" Type="http://schemas.openxmlformats.org/officeDocument/2006/relationships/hyperlink" Target="https://www.citb.co.uk/levy-grants-and-funding/grants-and-funding/apprenticeship-grants/england-apprenticeship-grants/" TargetMode="External"/><Relationship Id="rId4" Type="http://schemas.openxmlformats.org/officeDocument/2006/relationships/hyperlink" Target="https://youtu.be/Eiwr2H1yBmU" TargetMode="External"/><Relationship Id="rId9" Type="http://schemas.openxmlformats.org/officeDocument/2006/relationships/hyperlink" Target="https://www.citb.co.uk/levy-grants-and-funding/grants-and-funding/qualification-grants/into-work-gra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Clare.Fearnley@citb.co.uk"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hyperlink" Target="http://www.gov.uk/find-traineeship"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using a computer&#10;&#10;Description automatically generated with low confidence">
            <a:extLst>
              <a:ext uri="{FF2B5EF4-FFF2-40B4-BE49-F238E27FC236}">
                <a16:creationId xmlns:a16="http://schemas.microsoft.com/office/drawing/2014/main" id="{393CBA29-5386-475B-A3CC-F487672EF25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4912" r="24912"/>
          <a:stretch/>
        </p:blipFill>
        <p:spPr>
          <a:xfrm>
            <a:off x="5800431" y="443302"/>
            <a:ext cx="5905794" cy="5965825"/>
          </a:xfrm>
        </p:spPr>
      </p:pic>
      <p:sp>
        <p:nvSpPr>
          <p:cNvPr id="3" name="Subtitle 2">
            <a:extLst>
              <a:ext uri="{FF2B5EF4-FFF2-40B4-BE49-F238E27FC236}">
                <a16:creationId xmlns:a16="http://schemas.microsoft.com/office/drawing/2014/main" id="{DC75DC7F-5900-4444-966F-317A9FADAFC9}"/>
              </a:ext>
            </a:extLst>
          </p:cNvPr>
          <p:cNvSpPr>
            <a:spLocks noGrp="1"/>
          </p:cNvSpPr>
          <p:nvPr>
            <p:ph type="subTitle" idx="1"/>
          </p:nvPr>
        </p:nvSpPr>
        <p:spPr/>
        <p:txBody>
          <a:bodyPr/>
          <a:lstStyle/>
          <a:p>
            <a:r>
              <a:rPr lang="en-US" dirty="0"/>
              <a:t>LMI CONFERENCE </a:t>
            </a:r>
          </a:p>
          <a:p>
            <a:r>
              <a:rPr lang="en-US" dirty="0"/>
              <a:t>JAN 2025</a:t>
            </a:r>
          </a:p>
        </p:txBody>
      </p:sp>
      <p:sp>
        <p:nvSpPr>
          <p:cNvPr id="7" name="Rectangle 6">
            <a:extLst>
              <a:ext uri="{FF2B5EF4-FFF2-40B4-BE49-F238E27FC236}">
                <a16:creationId xmlns:a16="http://schemas.microsoft.com/office/drawing/2014/main" id="{964986C1-384F-4F36-A60B-9D1CF2D1B5C9}"/>
              </a:ext>
            </a:extLst>
          </p:cNvPr>
          <p:cNvSpPr/>
          <p:nvPr/>
        </p:nvSpPr>
        <p:spPr>
          <a:xfrm>
            <a:off x="-298760" y="2559866"/>
            <a:ext cx="7342356" cy="1738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72B0BFC8-D1A6-41CF-BEEC-75D7CBAF7EDA}"/>
              </a:ext>
            </a:extLst>
          </p:cNvPr>
          <p:cNvSpPr>
            <a:spLocks noGrp="1"/>
          </p:cNvSpPr>
          <p:nvPr>
            <p:ph type="ctrTitle"/>
          </p:nvPr>
        </p:nvSpPr>
        <p:spPr>
          <a:xfrm>
            <a:off x="183256" y="3047340"/>
            <a:ext cx="5403420" cy="1086510"/>
          </a:xfrm>
        </p:spPr>
        <p:txBody>
          <a:bodyPr>
            <a:normAutofit fontScale="90000"/>
          </a:bodyPr>
          <a:lstStyle/>
          <a:p>
            <a:r>
              <a:rPr lang="en-US" dirty="0"/>
              <a:t>INTRODUCING…</a:t>
            </a:r>
            <a:br>
              <a:rPr lang="en-US" dirty="0"/>
            </a:br>
            <a:r>
              <a:rPr lang="en-US" dirty="0"/>
              <a:t>CONSTRUCTION</a:t>
            </a:r>
            <a:br>
              <a:rPr lang="en-US" dirty="0"/>
            </a:br>
            <a:endParaRPr lang="en-GB" dirty="0"/>
          </a:p>
        </p:txBody>
      </p:sp>
      <p:pic>
        <p:nvPicPr>
          <p:cNvPr id="2" name="Picture 1">
            <a:extLst>
              <a:ext uri="{FF2B5EF4-FFF2-40B4-BE49-F238E27FC236}">
                <a16:creationId xmlns:a16="http://schemas.microsoft.com/office/drawing/2014/main" id="{905BFC3B-10A3-6E55-A7C6-8D6CB473D0E7}"/>
              </a:ext>
            </a:extLst>
          </p:cNvPr>
          <p:cNvPicPr>
            <a:picLocks noChangeAspect="1"/>
          </p:cNvPicPr>
          <p:nvPr/>
        </p:nvPicPr>
        <p:blipFill>
          <a:blip r:embed="rId4"/>
          <a:stretch>
            <a:fillRect/>
          </a:stretch>
        </p:blipFill>
        <p:spPr>
          <a:xfrm>
            <a:off x="10518370" y="6292617"/>
            <a:ext cx="1907484" cy="865433"/>
          </a:xfrm>
          <a:prstGeom prst="rect">
            <a:avLst/>
          </a:prstGeom>
        </p:spPr>
      </p:pic>
    </p:spTree>
    <p:extLst>
      <p:ext uri="{BB962C8B-B14F-4D97-AF65-F5344CB8AC3E}">
        <p14:creationId xmlns:p14="http://schemas.microsoft.com/office/powerpoint/2010/main" val="2519543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D8EB13-EE2F-F2EB-7ADA-0FE8D4C4E6E1}"/>
              </a:ext>
            </a:extLst>
          </p:cNvPr>
          <p:cNvSpPr>
            <a:spLocks noGrp="1"/>
          </p:cNvSpPr>
          <p:nvPr>
            <p:ph type="title"/>
          </p:nvPr>
        </p:nvSpPr>
        <p:spPr/>
        <p:txBody>
          <a:bodyPr/>
          <a:lstStyle/>
          <a:p>
            <a:r>
              <a:rPr lang="en-GB" dirty="0"/>
              <a:t>HOW DO THEY WORK?</a:t>
            </a:r>
          </a:p>
        </p:txBody>
      </p:sp>
      <p:sp>
        <p:nvSpPr>
          <p:cNvPr id="5" name="TextBox 4">
            <a:extLst>
              <a:ext uri="{FF2B5EF4-FFF2-40B4-BE49-F238E27FC236}">
                <a16:creationId xmlns:a16="http://schemas.microsoft.com/office/drawing/2014/main" id="{AD0B8B91-C40E-29D7-602D-88431F067CE2}"/>
              </a:ext>
            </a:extLst>
          </p:cNvPr>
          <p:cNvSpPr txBox="1"/>
          <p:nvPr/>
        </p:nvSpPr>
        <p:spPr>
          <a:xfrm>
            <a:off x="339119" y="1465401"/>
            <a:ext cx="11513762" cy="4369594"/>
          </a:xfrm>
          <a:prstGeom prst="rect">
            <a:avLst/>
          </a:prstGeom>
          <a:noFill/>
        </p:spPr>
        <p:txBody>
          <a:bodyPr wrap="square" rtlCol="0">
            <a:spAutoFit/>
          </a:bodyPr>
          <a:lstStyle/>
          <a:p>
            <a:pPr marL="342900" marR="0" lvl="0" indent="-342900" algn="l" defTabSz="914400" rtl="0" eaLnBrk="1" fontAlgn="auto" latinLnBrk="0" hangingPunct="1">
              <a:lnSpc>
                <a:spcPct val="110000"/>
              </a:lnSpc>
              <a:spcBef>
                <a:spcPts val="1000"/>
              </a:spcBef>
              <a:spcAft>
                <a:spcPts val="0"/>
              </a:spcAft>
              <a:buClr>
                <a:srgbClr val="00807B"/>
              </a:buClr>
              <a:buSzPct val="100000"/>
              <a:buFont typeface="Arial" charset="0"/>
              <a:buChar char="•"/>
              <a:tabLst/>
              <a:defRPr/>
            </a:pPr>
            <a:r>
              <a:rPr kumimoji="0" lang="en-GB" sz="2400" b="0" i="0" u="none" strike="noStrike" kern="1200" cap="none" spc="0" normalizeH="0" baseline="0" noProof="0" dirty="0">
                <a:ln>
                  <a:noFill/>
                </a:ln>
                <a:solidFill>
                  <a:srgbClr val="00807B"/>
                </a:solidFill>
                <a:effectLst/>
                <a:uLnTx/>
                <a:uFillTx/>
                <a:latin typeface="Gotham A"/>
                <a:ea typeface="+mn-ea"/>
                <a:cs typeface="+mn-cs"/>
              </a:rPr>
              <a:t>A full-time apprenticeship is like a full-time job, where you earn a salary.</a:t>
            </a:r>
          </a:p>
          <a:p>
            <a:pPr marL="342900" marR="0" lvl="0" indent="-342900" algn="l" defTabSz="914400" rtl="0" eaLnBrk="1" fontAlgn="auto" latinLnBrk="0" hangingPunct="1">
              <a:lnSpc>
                <a:spcPct val="110000"/>
              </a:lnSpc>
              <a:spcBef>
                <a:spcPts val="1000"/>
              </a:spcBef>
              <a:spcAft>
                <a:spcPts val="0"/>
              </a:spcAft>
              <a:buClr>
                <a:srgbClr val="00807B"/>
              </a:buClr>
              <a:buSzPct val="100000"/>
              <a:buFont typeface="Arial" charset="0"/>
              <a:buChar char="•"/>
              <a:tabLst/>
              <a:defRPr/>
            </a:pPr>
            <a:r>
              <a:rPr kumimoji="0" lang="en-GB" sz="2400" b="0" i="0" u="none" strike="noStrike" kern="1200" cap="none" spc="0" normalizeH="0" baseline="0" noProof="0" dirty="0">
                <a:ln>
                  <a:noFill/>
                </a:ln>
                <a:solidFill>
                  <a:srgbClr val="00807B"/>
                </a:solidFill>
                <a:effectLst/>
                <a:uLnTx/>
                <a:uFillTx/>
                <a:latin typeface="Gotham A"/>
                <a:ea typeface="+mn-ea"/>
                <a:cs typeface="+mn-cs"/>
              </a:rPr>
              <a:t>You can expect to work around 30 hours per week, plus a day of study at a college or training provider (often referred to as off the job training). </a:t>
            </a:r>
          </a:p>
          <a:p>
            <a:pPr marL="342900" marR="0" lvl="0" indent="-342900" algn="l" defTabSz="914400" rtl="0" eaLnBrk="1" fontAlgn="auto" latinLnBrk="0" hangingPunct="1">
              <a:lnSpc>
                <a:spcPct val="110000"/>
              </a:lnSpc>
              <a:spcBef>
                <a:spcPts val="1000"/>
              </a:spcBef>
              <a:spcAft>
                <a:spcPts val="0"/>
              </a:spcAft>
              <a:buClr>
                <a:srgbClr val="00807B"/>
              </a:buClr>
              <a:buSzPct val="100000"/>
              <a:buFont typeface="Arial" charset="0"/>
              <a:buChar char="•"/>
              <a:tabLst/>
              <a:defRPr/>
            </a:pPr>
            <a:r>
              <a:rPr kumimoji="0" lang="en-GB" sz="2400" b="0" i="0" u="none" strike="noStrike" kern="1200" cap="none" spc="0" normalizeH="0" baseline="0" noProof="0" dirty="0">
                <a:ln>
                  <a:noFill/>
                </a:ln>
                <a:solidFill>
                  <a:srgbClr val="00807B"/>
                </a:solidFill>
                <a:effectLst/>
                <a:uLnTx/>
                <a:uFillTx/>
                <a:latin typeface="Gotham A"/>
                <a:ea typeface="+mn-ea"/>
                <a:cs typeface="+mn-cs"/>
              </a:rPr>
              <a:t>The national minimum wage is currently £6.40 rising to £7.55 in April. </a:t>
            </a:r>
          </a:p>
          <a:p>
            <a:pPr marL="342900" marR="0" lvl="0" indent="-342900" algn="l" defTabSz="914400" rtl="0" eaLnBrk="1" fontAlgn="auto" latinLnBrk="0" hangingPunct="1">
              <a:lnSpc>
                <a:spcPct val="110000"/>
              </a:lnSpc>
              <a:spcBef>
                <a:spcPts val="1000"/>
              </a:spcBef>
              <a:spcAft>
                <a:spcPts val="0"/>
              </a:spcAft>
              <a:buClr>
                <a:srgbClr val="00807B"/>
              </a:buClr>
              <a:buSzPct val="100000"/>
              <a:buFont typeface="Arial" charset="0"/>
              <a:buChar char="•"/>
              <a:tabLst/>
              <a:defRPr/>
            </a:pPr>
            <a:r>
              <a:rPr kumimoji="0" lang="en-GB" sz="2400" b="0" i="0" u="none" strike="noStrike" kern="1200" cap="none" spc="0" normalizeH="0" baseline="0" noProof="0" dirty="0">
                <a:ln>
                  <a:noFill/>
                </a:ln>
                <a:solidFill>
                  <a:srgbClr val="00807B"/>
                </a:solidFill>
                <a:effectLst/>
                <a:uLnTx/>
                <a:uFillTx/>
                <a:latin typeface="Gotham A"/>
                <a:ea typeface="+mn-ea"/>
                <a:cs typeface="+mn-cs"/>
              </a:rPr>
              <a:t>Qualities - Learner’s will be required to be work ready, the focus is on learning hands-on skills relating to specific job role.</a:t>
            </a:r>
          </a:p>
          <a:p>
            <a:pPr marL="342900" marR="0" lvl="0" indent="-342900" algn="l" defTabSz="914400" rtl="0" eaLnBrk="1" fontAlgn="auto" latinLnBrk="0" hangingPunct="1">
              <a:lnSpc>
                <a:spcPct val="110000"/>
              </a:lnSpc>
              <a:spcBef>
                <a:spcPts val="1000"/>
              </a:spcBef>
              <a:spcAft>
                <a:spcPts val="0"/>
              </a:spcAft>
              <a:buClr>
                <a:srgbClr val="00807B"/>
              </a:buClr>
              <a:buSzPct val="100000"/>
              <a:buFont typeface="Arial" charset="0"/>
              <a:buChar char="•"/>
              <a:tabLst/>
              <a:defRPr/>
            </a:pPr>
            <a:r>
              <a:rPr kumimoji="0" lang="en-GB" sz="2400" b="0" i="0" u="none" strike="noStrike" kern="1200" cap="none" spc="0" normalizeH="0" baseline="0" noProof="0" dirty="0">
                <a:ln>
                  <a:noFill/>
                </a:ln>
                <a:solidFill>
                  <a:srgbClr val="00807B"/>
                </a:solidFill>
                <a:effectLst/>
                <a:uLnTx/>
                <a:uFillTx/>
                <a:latin typeface="Gotham A"/>
                <a:ea typeface="+mn-ea"/>
                <a:cs typeface="+mn-cs"/>
              </a:rPr>
              <a:t>Considerations – Balance a job with studying and home life. Work under supervision, complete regular assessments including the end-point assessment. </a:t>
            </a:r>
          </a:p>
          <a:p>
            <a:pPr marL="342900" marR="0" lvl="0" indent="-342900" algn="l" defTabSz="914400" rtl="0" eaLnBrk="1" fontAlgn="auto" latinLnBrk="0" hangingPunct="1">
              <a:lnSpc>
                <a:spcPct val="110000"/>
              </a:lnSpc>
              <a:spcBef>
                <a:spcPts val="1000"/>
              </a:spcBef>
              <a:spcAft>
                <a:spcPts val="0"/>
              </a:spcAft>
              <a:buClr>
                <a:srgbClr val="00807B"/>
              </a:buClr>
              <a:buSzPct val="100000"/>
              <a:buFont typeface="Arial" charset="0"/>
              <a:buChar char="•"/>
              <a:tabLst/>
              <a:defRPr/>
            </a:pPr>
            <a:r>
              <a:rPr kumimoji="0" lang="en-GB" sz="2400" b="0" i="0" u="none" strike="noStrike" kern="1200" cap="none" spc="0" normalizeH="0" baseline="0" noProof="0" dirty="0">
                <a:ln>
                  <a:noFill/>
                </a:ln>
                <a:solidFill>
                  <a:srgbClr val="00807B"/>
                </a:solidFill>
                <a:effectLst/>
                <a:uLnTx/>
                <a:uFillTx/>
                <a:latin typeface="Gotham A"/>
                <a:ea typeface="+mn-ea"/>
                <a:cs typeface="+mn-cs"/>
              </a:rPr>
              <a:t>Advantages – Earn as you learn, nationally recognised training, no student debt.</a:t>
            </a:r>
          </a:p>
        </p:txBody>
      </p:sp>
    </p:spTree>
    <p:extLst>
      <p:ext uri="{BB962C8B-B14F-4D97-AF65-F5344CB8AC3E}">
        <p14:creationId xmlns:p14="http://schemas.microsoft.com/office/powerpoint/2010/main" val="4143562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85129-A4C7-A3FD-EDEC-C3860FD5AE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308BEE-9CDA-BCAF-6A9C-89A84AD94312}"/>
              </a:ext>
            </a:extLst>
          </p:cNvPr>
          <p:cNvSpPr>
            <a:spLocks noGrp="1"/>
          </p:cNvSpPr>
          <p:nvPr>
            <p:ph type="title"/>
          </p:nvPr>
        </p:nvSpPr>
        <p:spPr/>
        <p:txBody>
          <a:bodyPr>
            <a:normAutofit/>
          </a:bodyPr>
          <a:lstStyle/>
          <a:p>
            <a:r>
              <a:rPr lang="en-US" dirty="0"/>
              <a:t>B&amp;K LIVE SITES</a:t>
            </a:r>
            <a:endParaRPr lang="en-GB" dirty="0"/>
          </a:p>
        </p:txBody>
      </p:sp>
      <p:pic>
        <p:nvPicPr>
          <p:cNvPr id="7" name="Content Placeholder 6">
            <a:extLst>
              <a:ext uri="{FF2B5EF4-FFF2-40B4-BE49-F238E27FC236}">
                <a16:creationId xmlns:a16="http://schemas.microsoft.com/office/drawing/2014/main" id="{D74E1FA4-9F2F-10AA-6EBA-48B3D785D08B}"/>
              </a:ext>
            </a:extLst>
          </p:cNvPr>
          <p:cNvPicPr>
            <a:picLocks noGrp="1" noChangeAspect="1"/>
          </p:cNvPicPr>
          <p:nvPr>
            <p:ph idx="1"/>
          </p:nvPr>
        </p:nvPicPr>
        <p:blipFill>
          <a:blip r:embed="rId3"/>
          <a:stretch>
            <a:fillRect/>
          </a:stretch>
        </p:blipFill>
        <p:spPr>
          <a:xfrm>
            <a:off x="705959" y="1453359"/>
            <a:ext cx="4316318" cy="2419659"/>
          </a:xfrm>
          <a:prstGeom prst="rect">
            <a:avLst/>
          </a:prstGeom>
        </p:spPr>
      </p:pic>
      <p:pic>
        <p:nvPicPr>
          <p:cNvPr id="5" name="Picture 4">
            <a:extLst>
              <a:ext uri="{FF2B5EF4-FFF2-40B4-BE49-F238E27FC236}">
                <a16:creationId xmlns:a16="http://schemas.microsoft.com/office/drawing/2014/main" id="{4D98A7B7-60A6-2E2A-915B-454D3A638B77}"/>
              </a:ext>
            </a:extLst>
          </p:cNvPr>
          <p:cNvPicPr>
            <a:picLocks noChangeAspect="1"/>
          </p:cNvPicPr>
          <p:nvPr/>
        </p:nvPicPr>
        <p:blipFill>
          <a:blip r:embed="rId4"/>
          <a:stretch>
            <a:fillRect/>
          </a:stretch>
        </p:blipFill>
        <p:spPr>
          <a:xfrm>
            <a:off x="160998" y="5311530"/>
            <a:ext cx="1907484" cy="865433"/>
          </a:xfrm>
          <a:prstGeom prst="rect">
            <a:avLst/>
          </a:prstGeom>
        </p:spPr>
      </p:pic>
      <p:sp>
        <p:nvSpPr>
          <p:cNvPr id="8" name="TextBox 7">
            <a:extLst>
              <a:ext uri="{FF2B5EF4-FFF2-40B4-BE49-F238E27FC236}">
                <a16:creationId xmlns:a16="http://schemas.microsoft.com/office/drawing/2014/main" id="{1EF5FAFF-5B66-7A1F-3423-DFF13816286D}"/>
              </a:ext>
            </a:extLst>
          </p:cNvPr>
          <p:cNvSpPr txBox="1"/>
          <p:nvPr/>
        </p:nvSpPr>
        <p:spPr>
          <a:xfrm>
            <a:off x="452970" y="4098988"/>
            <a:ext cx="4410075" cy="923330"/>
          </a:xfrm>
          <a:prstGeom prst="rect">
            <a:avLst/>
          </a:prstGeom>
          <a:noFill/>
        </p:spPr>
        <p:txBody>
          <a:bodyPr wrap="square" rtlCol="0">
            <a:spAutoFit/>
          </a:bodyPr>
          <a:lstStyle/>
          <a:p>
            <a:r>
              <a:rPr lang="en-GB" b="1" dirty="0">
                <a:solidFill>
                  <a:srgbClr val="00A39E"/>
                </a:solidFill>
              </a:rPr>
              <a:t>Warner Bros.</a:t>
            </a:r>
          </a:p>
          <a:p>
            <a:pPr marL="285750" indent="-285750">
              <a:buFontTx/>
              <a:buChar char="-"/>
            </a:pPr>
            <a:r>
              <a:rPr lang="en-GB" dirty="0">
                <a:solidFill>
                  <a:srgbClr val="00A39E"/>
                </a:solidFill>
              </a:rPr>
              <a:t>Expansion of 11 new sound stages</a:t>
            </a:r>
          </a:p>
          <a:p>
            <a:pPr marL="285750" indent="-285750">
              <a:buFontTx/>
              <a:buChar char="-"/>
            </a:pPr>
            <a:r>
              <a:rPr lang="en-GB" dirty="0">
                <a:solidFill>
                  <a:srgbClr val="00A39E"/>
                </a:solidFill>
              </a:rPr>
              <a:t>400,000 square feet of production space  </a:t>
            </a:r>
          </a:p>
        </p:txBody>
      </p:sp>
      <p:pic>
        <p:nvPicPr>
          <p:cNvPr id="9" name="Picture 8">
            <a:extLst>
              <a:ext uri="{FF2B5EF4-FFF2-40B4-BE49-F238E27FC236}">
                <a16:creationId xmlns:a16="http://schemas.microsoft.com/office/drawing/2014/main" id="{33D59302-FF3F-58D0-3079-49024251346E}"/>
              </a:ext>
            </a:extLst>
          </p:cNvPr>
          <p:cNvPicPr>
            <a:picLocks noChangeAspect="1"/>
          </p:cNvPicPr>
          <p:nvPr/>
        </p:nvPicPr>
        <p:blipFill>
          <a:blip r:embed="rId5"/>
          <a:stretch>
            <a:fillRect/>
          </a:stretch>
        </p:blipFill>
        <p:spPr>
          <a:xfrm>
            <a:off x="8371949" y="1115236"/>
            <a:ext cx="3600976" cy="1924272"/>
          </a:xfrm>
          <a:prstGeom prst="rect">
            <a:avLst/>
          </a:prstGeom>
        </p:spPr>
      </p:pic>
      <p:pic>
        <p:nvPicPr>
          <p:cNvPr id="11" name="Picture 10">
            <a:extLst>
              <a:ext uri="{FF2B5EF4-FFF2-40B4-BE49-F238E27FC236}">
                <a16:creationId xmlns:a16="http://schemas.microsoft.com/office/drawing/2014/main" id="{A514B204-DC79-47DB-DFEA-1A7E38C100B4}"/>
              </a:ext>
            </a:extLst>
          </p:cNvPr>
          <p:cNvPicPr>
            <a:picLocks noChangeAspect="1"/>
          </p:cNvPicPr>
          <p:nvPr/>
        </p:nvPicPr>
        <p:blipFill>
          <a:blip r:embed="rId6"/>
          <a:stretch>
            <a:fillRect/>
          </a:stretch>
        </p:blipFill>
        <p:spPr>
          <a:xfrm>
            <a:off x="6055435" y="4052482"/>
            <a:ext cx="3364424" cy="1890486"/>
          </a:xfrm>
          <a:prstGeom prst="rect">
            <a:avLst/>
          </a:prstGeom>
        </p:spPr>
      </p:pic>
      <p:sp>
        <p:nvSpPr>
          <p:cNvPr id="12" name="TextBox 11">
            <a:extLst>
              <a:ext uri="{FF2B5EF4-FFF2-40B4-BE49-F238E27FC236}">
                <a16:creationId xmlns:a16="http://schemas.microsoft.com/office/drawing/2014/main" id="{8E04EC95-E178-3101-595C-7527DDD41F3E}"/>
              </a:ext>
            </a:extLst>
          </p:cNvPr>
          <p:cNvSpPr txBox="1"/>
          <p:nvPr/>
        </p:nvSpPr>
        <p:spPr>
          <a:xfrm>
            <a:off x="9419859" y="3679226"/>
            <a:ext cx="2847671" cy="2369880"/>
          </a:xfrm>
          <a:prstGeom prst="rect">
            <a:avLst/>
          </a:prstGeom>
          <a:noFill/>
        </p:spPr>
        <p:txBody>
          <a:bodyPr wrap="square" rtlCol="0">
            <a:spAutoFit/>
          </a:bodyPr>
          <a:lstStyle/>
          <a:p>
            <a:r>
              <a:rPr lang="en-GB" sz="2000" b="1" dirty="0">
                <a:solidFill>
                  <a:schemeClr val="bg1"/>
                </a:solidFill>
              </a:rPr>
              <a:t>Laureate Academy, Hemel Hempstead </a:t>
            </a:r>
          </a:p>
          <a:p>
            <a:endParaRPr lang="en-GB" dirty="0">
              <a:solidFill>
                <a:schemeClr val="bg1"/>
              </a:solidFill>
            </a:endParaRPr>
          </a:p>
          <a:p>
            <a:pPr marL="285750" indent="-285750">
              <a:buFontTx/>
              <a:buChar char="-"/>
            </a:pPr>
            <a:r>
              <a:rPr lang="en-GB" dirty="0">
                <a:solidFill>
                  <a:schemeClr val="bg1"/>
                </a:solidFill>
              </a:rPr>
              <a:t>Demolition of existing teaching block and creation of new teaching block &amp; sports hall</a:t>
            </a:r>
          </a:p>
          <a:p>
            <a:pPr marL="285750" indent="-285750">
              <a:buFontTx/>
              <a:buChar char="-"/>
            </a:pPr>
            <a:endParaRPr lang="en-GB" dirty="0"/>
          </a:p>
        </p:txBody>
      </p:sp>
      <p:sp>
        <p:nvSpPr>
          <p:cNvPr id="3" name="TextBox 2">
            <a:extLst>
              <a:ext uri="{FF2B5EF4-FFF2-40B4-BE49-F238E27FC236}">
                <a16:creationId xmlns:a16="http://schemas.microsoft.com/office/drawing/2014/main" id="{9D48F012-C398-6F1E-E3BF-DFE1E55CFC0C}"/>
              </a:ext>
            </a:extLst>
          </p:cNvPr>
          <p:cNvSpPr txBox="1"/>
          <p:nvPr/>
        </p:nvSpPr>
        <p:spPr>
          <a:xfrm>
            <a:off x="3207764" y="5554236"/>
            <a:ext cx="2847671" cy="923330"/>
          </a:xfrm>
          <a:prstGeom prst="rect">
            <a:avLst/>
          </a:prstGeom>
          <a:noFill/>
        </p:spPr>
        <p:txBody>
          <a:bodyPr wrap="square" rtlCol="0">
            <a:spAutoFit/>
          </a:bodyPr>
          <a:lstStyle/>
          <a:p>
            <a:r>
              <a:rPr lang="en-GB" dirty="0"/>
              <a:t>Kasia Kowalska</a:t>
            </a:r>
          </a:p>
          <a:p>
            <a:r>
              <a:rPr lang="en-GB" dirty="0"/>
              <a:t>Social Value Manager</a:t>
            </a:r>
          </a:p>
          <a:p>
            <a:r>
              <a:rPr lang="en-GB" dirty="0"/>
              <a:t>E: k.kowalska@bandk.co.uk</a:t>
            </a:r>
          </a:p>
        </p:txBody>
      </p:sp>
      <p:sp>
        <p:nvSpPr>
          <p:cNvPr id="6" name="TextBox 5">
            <a:extLst>
              <a:ext uri="{FF2B5EF4-FFF2-40B4-BE49-F238E27FC236}">
                <a16:creationId xmlns:a16="http://schemas.microsoft.com/office/drawing/2014/main" id="{33EA074E-2295-F6CB-F925-BAA587FCB492}"/>
              </a:ext>
            </a:extLst>
          </p:cNvPr>
          <p:cNvSpPr txBox="1"/>
          <p:nvPr/>
        </p:nvSpPr>
        <p:spPr>
          <a:xfrm>
            <a:off x="5904640" y="731184"/>
            <a:ext cx="2467309" cy="2585323"/>
          </a:xfrm>
          <a:prstGeom prst="rect">
            <a:avLst/>
          </a:prstGeom>
          <a:noFill/>
        </p:spPr>
        <p:txBody>
          <a:bodyPr wrap="square" rtlCol="0">
            <a:spAutoFit/>
          </a:bodyPr>
          <a:lstStyle/>
          <a:p>
            <a:r>
              <a:rPr lang="en-GB" b="1" dirty="0">
                <a:solidFill>
                  <a:schemeClr val="bg1"/>
                </a:solidFill>
              </a:rPr>
              <a:t>Pinewood School</a:t>
            </a:r>
          </a:p>
          <a:p>
            <a:r>
              <a:rPr lang="en-GB" b="1" dirty="0">
                <a:solidFill>
                  <a:schemeClr val="bg1"/>
                </a:solidFill>
              </a:rPr>
              <a:t>Erection of temporary school</a:t>
            </a:r>
          </a:p>
          <a:p>
            <a:endParaRPr lang="en-GB" b="1" dirty="0">
              <a:solidFill>
                <a:schemeClr val="bg1"/>
              </a:solidFill>
            </a:endParaRPr>
          </a:p>
          <a:p>
            <a:r>
              <a:rPr lang="en-GB" dirty="0">
                <a:solidFill>
                  <a:schemeClr val="bg1"/>
                </a:solidFill>
              </a:rPr>
              <a:t>Construction of new SEND school facility; including outdoor classrooms, sensory gardens</a:t>
            </a:r>
          </a:p>
        </p:txBody>
      </p:sp>
    </p:spTree>
    <p:extLst>
      <p:ext uri="{BB962C8B-B14F-4D97-AF65-F5344CB8AC3E}">
        <p14:creationId xmlns:p14="http://schemas.microsoft.com/office/powerpoint/2010/main" val="2400953145"/>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54C3A-C3D8-1ABE-B872-D6DF099AE498}"/>
              </a:ext>
            </a:extLst>
          </p:cNvPr>
          <p:cNvSpPr>
            <a:spLocks noGrp="1"/>
          </p:cNvSpPr>
          <p:nvPr>
            <p:ph type="title"/>
          </p:nvPr>
        </p:nvSpPr>
        <p:spPr>
          <a:xfrm>
            <a:off x="360456" y="338432"/>
            <a:ext cx="10802844" cy="1325563"/>
          </a:xfrm>
        </p:spPr>
        <p:txBody>
          <a:bodyPr/>
          <a:lstStyle/>
          <a:p>
            <a:r>
              <a:rPr lang="en-GB" dirty="0"/>
              <a:t>2025 APPRENTICEHIP APPLICATION WINDOWS</a:t>
            </a:r>
          </a:p>
        </p:txBody>
      </p:sp>
      <p:sp>
        <p:nvSpPr>
          <p:cNvPr id="3" name="Content Placeholder 2">
            <a:extLst>
              <a:ext uri="{FF2B5EF4-FFF2-40B4-BE49-F238E27FC236}">
                <a16:creationId xmlns:a16="http://schemas.microsoft.com/office/drawing/2014/main" id="{C5ED17E9-C6A8-3BF5-8486-6D22D5BCF6B9}"/>
              </a:ext>
            </a:extLst>
          </p:cNvPr>
          <p:cNvSpPr>
            <a:spLocks noGrp="1"/>
          </p:cNvSpPr>
          <p:nvPr>
            <p:ph idx="1"/>
          </p:nvPr>
        </p:nvSpPr>
        <p:spPr>
          <a:xfrm>
            <a:off x="360454" y="1763406"/>
            <a:ext cx="7069996" cy="781791"/>
          </a:xfrm>
        </p:spPr>
        <p:txBody>
          <a:bodyPr>
            <a:normAutofit/>
          </a:bodyPr>
          <a:lstStyle/>
          <a:p>
            <a:r>
              <a:rPr lang="en-GB" dirty="0"/>
              <a:t>Bowmer </a:t>
            </a:r>
            <a:r>
              <a:rPr lang="en-GB"/>
              <a:t>&amp; Kirkland: </a:t>
            </a:r>
            <a:r>
              <a:rPr lang="en-GB" sz="1800" dirty="0"/>
              <a:t>22nd January for September 2025 intake</a:t>
            </a:r>
          </a:p>
          <a:p>
            <a:endParaRPr lang="en-GB" dirty="0"/>
          </a:p>
        </p:txBody>
      </p:sp>
      <p:sp>
        <p:nvSpPr>
          <p:cNvPr id="4" name="Content Placeholder 3">
            <a:extLst>
              <a:ext uri="{FF2B5EF4-FFF2-40B4-BE49-F238E27FC236}">
                <a16:creationId xmlns:a16="http://schemas.microsoft.com/office/drawing/2014/main" id="{66FDA6C7-6626-949F-F99B-D63E8411A074}"/>
              </a:ext>
            </a:extLst>
          </p:cNvPr>
          <p:cNvSpPr>
            <a:spLocks noGrp="1"/>
          </p:cNvSpPr>
          <p:nvPr>
            <p:ph idx="11"/>
          </p:nvPr>
        </p:nvSpPr>
        <p:spPr>
          <a:xfrm>
            <a:off x="360458" y="3063858"/>
            <a:ext cx="6183217" cy="417788"/>
          </a:xfrm>
        </p:spPr>
        <p:txBody>
          <a:bodyPr>
            <a:normAutofit fontScale="85000" lnSpcReduction="10000"/>
          </a:bodyPr>
          <a:lstStyle/>
          <a:p>
            <a:r>
              <a:rPr lang="en-GB" dirty="0"/>
              <a:t>BAM: Opens December until January 31</a:t>
            </a:r>
            <a:r>
              <a:rPr lang="en-GB" baseline="30000" dirty="0"/>
              <a:t>st</a:t>
            </a:r>
            <a:r>
              <a:rPr lang="en-GB" dirty="0"/>
              <a:t>  </a:t>
            </a:r>
          </a:p>
        </p:txBody>
      </p:sp>
      <p:sp>
        <p:nvSpPr>
          <p:cNvPr id="5" name="Content Placeholder 4">
            <a:extLst>
              <a:ext uri="{FF2B5EF4-FFF2-40B4-BE49-F238E27FC236}">
                <a16:creationId xmlns:a16="http://schemas.microsoft.com/office/drawing/2014/main" id="{6D083CC4-03DD-BFC1-9DB7-176CE1A687D8}"/>
              </a:ext>
            </a:extLst>
          </p:cNvPr>
          <p:cNvSpPr>
            <a:spLocks noGrp="1"/>
          </p:cNvSpPr>
          <p:nvPr>
            <p:ph idx="12"/>
          </p:nvPr>
        </p:nvSpPr>
        <p:spPr>
          <a:xfrm>
            <a:off x="360454" y="4070160"/>
            <a:ext cx="6945415" cy="781791"/>
          </a:xfrm>
        </p:spPr>
        <p:txBody>
          <a:bodyPr>
            <a:normAutofit/>
          </a:bodyPr>
          <a:lstStyle/>
          <a:p>
            <a:r>
              <a:rPr lang="en-GB" dirty="0"/>
              <a:t>Willmott </a:t>
            </a:r>
            <a:r>
              <a:rPr lang="en-GB" dirty="0" err="1"/>
              <a:t>Dixion</a:t>
            </a:r>
            <a:r>
              <a:rPr lang="en-GB" dirty="0"/>
              <a:t>: </a:t>
            </a:r>
            <a:r>
              <a:rPr lang="en-GB" sz="1800" dirty="0">
                <a:effectLst/>
                <a:latin typeface="Verdana" panose="020B0604030504040204" pitchFamily="34" charset="0"/>
                <a:ea typeface="Aptos" panose="020B0004020202020204" pitchFamily="34" charset="0"/>
                <a:cs typeface="Aptos" panose="020B0004020202020204" pitchFamily="34" charset="0"/>
              </a:rPr>
              <a:t>open each year in October and close on January </a:t>
            </a:r>
            <a:endParaRPr lang="en-GB" sz="1800" dirty="0"/>
          </a:p>
        </p:txBody>
      </p:sp>
      <p:sp>
        <p:nvSpPr>
          <p:cNvPr id="6" name="Content Placeholder 5">
            <a:extLst>
              <a:ext uri="{FF2B5EF4-FFF2-40B4-BE49-F238E27FC236}">
                <a16:creationId xmlns:a16="http://schemas.microsoft.com/office/drawing/2014/main" id="{0CDD6753-1B6C-D794-D247-6FC89ADEF297}"/>
              </a:ext>
            </a:extLst>
          </p:cNvPr>
          <p:cNvSpPr>
            <a:spLocks noGrp="1"/>
          </p:cNvSpPr>
          <p:nvPr>
            <p:ph idx="13"/>
          </p:nvPr>
        </p:nvSpPr>
        <p:spPr>
          <a:xfrm>
            <a:off x="360455" y="5275948"/>
            <a:ext cx="7802470" cy="534301"/>
          </a:xfrm>
        </p:spPr>
        <p:txBody>
          <a:bodyPr>
            <a:normAutofit fontScale="85000" lnSpcReduction="10000"/>
          </a:bodyPr>
          <a:lstStyle/>
          <a:p>
            <a:r>
              <a:rPr lang="en-GB" dirty="0"/>
              <a:t>Morgan Sindall: opens each year in </a:t>
            </a:r>
            <a:r>
              <a:rPr lang="en-GB" sz="2300" dirty="0"/>
              <a:t>October until December</a:t>
            </a:r>
          </a:p>
        </p:txBody>
      </p:sp>
    </p:spTree>
    <p:extLst>
      <p:ext uri="{BB962C8B-B14F-4D97-AF65-F5344CB8AC3E}">
        <p14:creationId xmlns:p14="http://schemas.microsoft.com/office/powerpoint/2010/main" val="2567490121"/>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488DA806-A1E7-38AC-2355-96EA26A0085C}"/>
              </a:ext>
            </a:extLst>
          </p:cNvPr>
          <p:cNvPicPr>
            <a:picLocks noChangeAspect="1"/>
          </p:cNvPicPr>
          <p:nvPr/>
        </p:nvPicPr>
        <p:blipFill>
          <a:blip r:embed="rId2"/>
          <a:stretch>
            <a:fillRect/>
          </a:stretch>
        </p:blipFill>
        <p:spPr>
          <a:xfrm>
            <a:off x="246106" y="581025"/>
            <a:ext cx="6726194" cy="4637314"/>
          </a:xfrm>
          <a:prstGeom prst="rect">
            <a:avLst/>
          </a:prstGeom>
        </p:spPr>
      </p:pic>
      <p:pic>
        <p:nvPicPr>
          <p:cNvPr id="49" name="Picture 48" descr="A qr code with blue and white squares&#10;&#10;Description automatically generated">
            <a:extLst>
              <a:ext uri="{FF2B5EF4-FFF2-40B4-BE49-F238E27FC236}">
                <a16:creationId xmlns:a16="http://schemas.microsoft.com/office/drawing/2014/main" id="{2F011032-5EE3-8873-3E9B-64D21A6E8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3350" y="438149"/>
            <a:ext cx="2047875" cy="2047875"/>
          </a:xfrm>
          <a:prstGeom prst="rect">
            <a:avLst/>
          </a:prstGeom>
        </p:spPr>
      </p:pic>
    </p:spTree>
    <p:extLst>
      <p:ext uri="{BB962C8B-B14F-4D97-AF65-F5344CB8AC3E}">
        <p14:creationId xmlns:p14="http://schemas.microsoft.com/office/powerpoint/2010/main" val="19252738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A0DC6-8188-4FDC-88F4-DA5F4C6E8E58}"/>
              </a:ext>
            </a:extLst>
          </p:cNvPr>
          <p:cNvSpPr>
            <a:spLocks noGrp="1"/>
          </p:cNvSpPr>
          <p:nvPr>
            <p:ph type="title"/>
          </p:nvPr>
        </p:nvSpPr>
        <p:spPr/>
        <p:txBody>
          <a:bodyPr/>
          <a:lstStyle/>
          <a:p>
            <a:r>
              <a:rPr lang="en-US" dirty="0"/>
              <a:t>ANY QUESTIONS?</a:t>
            </a:r>
            <a:endParaRPr lang="en-GB" dirty="0"/>
          </a:p>
        </p:txBody>
      </p:sp>
      <p:sp>
        <p:nvSpPr>
          <p:cNvPr id="3" name="Content Placeholder 2">
            <a:extLst>
              <a:ext uri="{FF2B5EF4-FFF2-40B4-BE49-F238E27FC236}">
                <a16:creationId xmlns:a16="http://schemas.microsoft.com/office/drawing/2014/main" id="{846416DA-99E4-460C-90B6-5EEAC0048C56}"/>
              </a:ext>
            </a:extLst>
          </p:cNvPr>
          <p:cNvSpPr>
            <a:spLocks noGrp="1"/>
          </p:cNvSpPr>
          <p:nvPr>
            <p:ph idx="1"/>
          </p:nvPr>
        </p:nvSpPr>
        <p:spPr>
          <a:xfrm>
            <a:off x="1623615" y="1371600"/>
            <a:ext cx="8944768" cy="4822063"/>
          </a:xfrm>
        </p:spPr>
        <p:txBody>
          <a:bodyPr>
            <a:normAutofit fontScale="77500" lnSpcReduction="20000"/>
          </a:bodyPr>
          <a:lstStyle/>
          <a:p>
            <a:r>
              <a:rPr lang="en-US" b="1" dirty="0"/>
              <a:t>USEFUL VIDEOS</a:t>
            </a:r>
          </a:p>
          <a:p>
            <a:pPr fontAlgn="base"/>
            <a:r>
              <a:rPr lang="en-GB" sz="1800" b="0" i="0" u="sng" dirty="0">
                <a:effectLst/>
                <a:latin typeface="Aptos" panose="020B0004020202020204" pitchFamily="34" charset="0"/>
                <a:hlinkClick r:id="rId3">
                  <a:extLst>
                    <a:ext uri="{A12FA001-AC4F-418D-AE19-62706E023703}">
                      <ahyp:hlinkClr xmlns:ahyp="http://schemas.microsoft.com/office/drawing/2018/hyperlinkcolor" val="tx"/>
                    </a:ext>
                  </a:extLst>
                </a:hlinkClick>
              </a:rPr>
              <a:t>https://youtu.be/fckscx38Ohw?si=xhXO9NV6cQxtSnib</a:t>
            </a:r>
            <a:endParaRPr lang="en-GB" sz="1800" b="0" i="0" dirty="0">
              <a:effectLst/>
              <a:latin typeface="Aptos" panose="020B0004020202020204" pitchFamily="34" charset="0"/>
            </a:endParaRPr>
          </a:p>
          <a:p>
            <a:pPr fontAlgn="base"/>
            <a:r>
              <a:rPr lang="en-GB" sz="1800" b="0" i="0" dirty="0">
                <a:effectLst/>
                <a:latin typeface="Aptos" panose="020B0004020202020204" pitchFamily="34" charset="0"/>
              </a:rPr>
              <a:t> </a:t>
            </a:r>
          </a:p>
          <a:p>
            <a:pPr fontAlgn="base"/>
            <a:r>
              <a:rPr lang="en-GB" sz="1800" b="0" i="0" u="sng" dirty="0">
                <a:effectLst/>
                <a:latin typeface="Aptos" panose="020B0004020202020204" pitchFamily="34" charset="0"/>
                <a:hlinkClick r:id="rId4">
                  <a:extLst>
                    <a:ext uri="{A12FA001-AC4F-418D-AE19-62706E023703}">
                      <ahyp:hlinkClr xmlns:ahyp="http://schemas.microsoft.com/office/drawing/2018/hyperlinkcolor" val="tx"/>
                    </a:ext>
                  </a:extLst>
                </a:hlinkClick>
              </a:rPr>
              <a:t>https://youtu.be/Eiwr2H1yBmU</a:t>
            </a:r>
            <a:endParaRPr lang="en-GB" sz="1800" b="0" i="0" dirty="0">
              <a:effectLst/>
              <a:latin typeface="Aptos" panose="020B0004020202020204" pitchFamily="34" charset="0"/>
            </a:endParaRPr>
          </a:p>
          <a:p>
            <a:pPr algn="l" fontAlgn="base"/>
            <a:r>
              <a:rPr lang="en-GB" sz="1800" b="0" i="0" dirty="0">
                <a:solidFill>
                  <a:srgbClr val="212121"/>
                </a:solidFill>
                <a:effectLst/>
                <a:latin typeface="Aptos" panose="020B0004020202020204" pitchFamily="34" charset="0"/>
              </a:rPr>
              <a:t> </a:t>
            </a:r>
          </a:p>
          <a:p>
            <a:r>
              <a:rPr lang="en-US" b="1" dirty="0"/>
              <a:t>USEFUL WEBSITES</a:t>
            </a:r>
          </a:p>
          <a:p>
            <a:pPr marL="0" marR="0" lvl="0" indent="0" defTabSz="914400" rtl="0" eaLnBrk="1" fontAlgn="auto" latinLnBrk="0" hangingPunct="1">
              <a:lnSpc>
                <a:spcPct val="110000"/>
              </a:lnSpc>
              <a:spcBef>
                <a:spcPts val="1000"/>
              </a:spcBef>
              <a:spcAft>
                <a:spcPts val="0"/>
              </a:spcAft>
              <a:buClr>
                <a:srgbClr val="00B1EB"/>
              </a:buClr>
              <a:buSzPct val="100000"/>
              <a:tabLst/>
              <a:defRPr/>
            </a:pPr>
            <a:r>
              <a:rPr kumimoji="0" lang="en-GB" sz="2000" b="0" i="0" u="none" strike="noStrike" kern="1200" cap="none" spc="0" normalizeH="0" baseline="0" noProof="0" dirty="0">
                <a:ln>
                  <a:noFill/>
                </a:ln>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www.goconstruct.org</a:t>
            </a:r>
            <a:endParaRPr kumimoji="0" lang="en-GB" sz="2000" b="0" i="0" u="none" strike="noStrike" kern="1200" cap="none" spc="0" normalizeH="0" baseline="0" noProof="0" dirty="0">
              <a:ln>
                <a:noFill/>
              </a:ln>
              <a:effectLst/>
              <a:uLnTx/>
              <a:uFillTx/>
              <a:latin typeface="Arial" panose="020B0604020202020204"/>
              <a:ea typeface="+mn-ea"/>
              <a:cs typeface="+mn-cs"/>
            </a:endParaRPr>
          </a:p>
          <a:p>
            <a:pPr marL="0" marR="0" lvl="0" indent="0" defTabSz="914400" rtl="0" eaLnBrk="1" fontAlgn="auto" latinLnBrk="0" hangingPunct="1">
              <a:lnSpc>
                <a:spcPct val="110000"/>
              </a:lnSpc>
              <a:spcBef>
                <a:spcPts val="1000"/>
              </a:spcBef>
              <a:spcAft>
                <a:spcPts val="0"/>
              </a:spcAft>
              <a:buClr>
                <a:srgbClr val="00B1EB"/>
              </a:buClr>
              <a:buSzPct val="100000"/>
              <a:tabLst/>
              <a:defRPr/>
            </a:pPr>
            <a:r>
              <a:rPr kumimoji="0" lang="en-GB" sz="2000" b="0" i="0" u="none" strike="noStrike" kern="1200" cap="none" spc="0" normalizeH="0" baseline="0" noProof="0" dirty="0">
                <a:ln>
                  <a:noFill/>
                </a:ln>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www.apprenticeships.gov.uk</a:t>
            </a:r>
            <a:r>
              <a:rPr kumimoji="0" lang="en-GB" sz="2000" b="0" i="0" u="none" strike="noStrike" kern="1200" cap="none" spc="0" normalizeH="0" baseline="0" noProof="0" dirty="0">
                <a:ln>
                  <a:noFill/>
                </a:ln>
                <a:effectLst/>
                <a:uLnTx/>
                <a:uFillTx/>
                <a:latin typeface="Arial" panose="020B0604020202020204"/>
                <a:ea typeface="+mn-ea"/>
                <a:cs typeface="+mn-cs"/>
              </a:rPr>
              <a:t> </a:t>
            </a:r>
          </a:p>
          <a:p>
            <a:pPr marL="0" marR="0" lvl="0" indent="0" defTabSz="914400" rtl="0" eaLnBrk="1" fontAlgn="auto" latinLnBrk="0" hangingPunct="1">
              <a:lnSpc>
                <a:spcPct val="110000"/>
              </a:lnSpc>
              <a:spcBef>
                <a:spcPts val="1000"/>
              </a:spcBef>
              <a:spcAft>
                <a:spcPts val="0"/>
              </a:spcAft>
              <a:buClr>
                <a:srgbClr val="00B1EB"/>
              </a:buClr>
              <a:buSzPct val="100000"/>
              <a:tabLst/>
              <a:defRPr/>
            </a:pPr>
            <a:r>
              <a:rPr kumimoji="0" lang="en-GB" sz="2000" b="0" i="0" u="none" strike="noStrike" kern="1200" cap="none" spc="0" normalizeH="0" baseline="0" noProof="0" dirty="0">
                <a:ln>
                  <a:noFill/>
                </a:ln>
                <a:effectLst/>
                <a:uLnTx/>
                <a:uFillTx/>
                <a:latin typeface="Arial" panose="020B0604020202020204"/>
                <a:ea typeface="+mn-ea"/>
                <a:cs typeface="+mn-cs"/>
                <a:hlinkClick r:id="rId7">
                  <a:extLst>
                    <a:ext uri="{A12FA001-AC4F-418D-AE19-62706E023703}">
                      <ahyp:hlinkClr xmlns:ahyp="http://schemas.microsoft.com/office/drawing/2018/hyperlinkcolor" val="tx"/>
                    </a:ext>
                  </a:extLst>
                </a:hlinkClick>
              </a:rPr>
              <a:t>www.citb.co.uk</a:t>
            </a:r>
            <a:r>
              <a:rPr kumimoji="0" lang="en-GB" sz="2000" b="0" i="0" u="none" strike="noStrike" kern="1200" cap="none" spc="0" normalizeH="0" baseline="0" noProof="0" dirty="0">
                <a:ln>
                  <a:noFill/>
                </a:ln>
                <a:effectLst/>
                <a:uLnTx/>
                <a:uFillTx/>
                <a:latin typeface="Arial" panose="020B0604020202020204"/>
                <a:ea typeface="+mn-ea"/>
                <a:cs typeface="+mn-cs"/>
              </a:rPr>
              <a:t> </a:t>
            </a:r>
          </a:p>
          <a:p>
            <a:pPr marL="0" marR="0" lvl="0" indent="0" defTabSz="914400" rtl="0" eaLnBrk="1" fontAlgn="auto" latinLnBrk="0" hangingPunct="1">
              <a:lnSpc>
                <a:spcPct val="110000"/>
              </a:lnSpc>
              <a:spcBef>
                <a:spcPts val="1000"/>
              </a:spcBef>
              <a:spcAft>
                <a:spcPts val="0"/>
              </a:spcAft>
              <a:buClr>
                <a:srgbClr val="00B1EB"/>
              </a:buClr>
              <a:buSzPct val="100000"/>
              <a:tabLst/>
              <a:defRPr/>
            </a:pPr>
            <a:r>
              <a:rPr kumimoji="0" lang="en-GB" sz="2000" b="0" i="0" u="none" strike="noStrike" kern="1200" cap="none" spc="0" normalizeH="0" baseline="0" noProof="0" dirty="0">
                <a:ln>
                  <a:noFill/>
                </a:ln>
                <a:effectLst/>
                <a:uLnTx/>
                <a:uFillTx/>
                <a:latin typeface="Arial" panose="020B0604020202020204"/>
                <a:ea typeface="+mn-ea"/>
                <a:cs typeface="+mn-cs"/>
                <a:hlinkClick r:id="rId8">
                  <a:extLst>
                    <a:ext uri="{A12FA001-AC4F-418D-AE19-62706E023703}">
                      <ahyp:hlinkClr xmlns:ahyp="http://schemas.microsoft.com/office/drawing/2018/hyperlinkcolor" val="tx"/>
                    </a:ext>
                  </a:extLst>
                </a:hlinkClick>
              </a:rPr>
              <a:t>www.instituteforapprenticeships.org</a:t>
            </a:r>
            <a:endParaRPr kumimoji="0" lang="en-GB" sz="2000" b="0" i="0" u="none" strike="noStrike" kern="1200" cap="none" spc="0" normalizeH="0" baseline="0" noProof="0" dirty="0">
              <a:ln>
                <a:noFill/>
              </a:ln>
              <a:effectLst/>
              <a:uLnTx/>
              <a:uFillTx/>
              <a:latin typeface="Arial" panose="020B0604020202020204"/>
              <a:ea typeface="+mn-ea"/>
              <a:cs typeface="+mn-cs"/>
            </a:endParaRPr>
          </a:p>
          <a:p>
            <a:pPr marL="0" marR="0" lvl="0" indent="0" defTabSz="914400" rtl="0" eaLnBrk="1" fontAlgn="auto" latinLnBrk="0" hangingPunct="1">
              <a:lnSpc>
                <a:spcPct val="110000"/>
              </a:lnSpc>
              <a:spcBef>
                <a:spcPts val="1000"/>
              </a:spcBef>
              <a:spcAft>
                <a:spcPts val="0"/>
              </a:spcAft>
              <a:buClr>
                <a:srgbClr val="00B1EB"/>
              </a:buClr>
              <a:buSzPct val="100000"/>
              <a:tabLst/>
              <a:defRPr/>
            </a:pPr>
            <a:r>
              <a:rPr kumimoji="0" lang="en-GB" sz="2000" b="0" i="0" u="none" strike="noStrike" kern="1200" cap="none" spc="0" normalizeH="0" baseline="0" noProof="0" dirty="0">
                <a:ln>
                  <a:noFill/>
                </a:ln>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Into Work grant – CITB</a:t>
            </a:r>
            <a:endParaRPr kumimoji="0" lang="en-GB" sz="2000" b="0" i="0" u="none" strike="noStrike" kern="1200" cap="none" spc="0" normalizeH="0" baseline="0" noProof="0" dirty="0">
              <a:ln>
                <a:noFill/>
              </a:ln>
              <a:effectLst/>
              <a:uLnTx/>
              <a:uFillTx/>
              <a:latin typeface="Arial" panose="020B0604020202020204"/>
              <a:ea typeface="+mn-ea"/>
              <a:cs typeface="+mn-cs"/>
            </a:endParaRPr>
          </a:p>
          <a:p>
            <a:pPr marL="0" marR="0" lvl="0" indent="0" defTabSz="914400" rtl="0" eaLnBrk="1" fontAlgn="auto" latinLnBrk="0" hangingPunct="1">
              <a:lnSpc>
                <a:spcPct val="110000"/>
              </a:lnSpc>
              <a:spcBef>
                <a:spcPts val="1000"/>
              </a:spcBef>
              <a:spcAft>
                <a:spcPts val="0"/>
              </a:spcAft>
              <a:buClr>
                <a:srgbClr val="00B1EB"/>
              </a:buClr>
              <a:buSzPct val="100000"/>
              <a:tabLst/>
              <a:defRPr/>
            </a:pPr>
            <a:r>
              <a:rPr kumimoji="0" lang="en-GB" sz="2000" b="0" i="0" u="none" strike="noStrike" kern="1200" cap="none" spc="0" normalizeH="0" baseline="0" noProof="0" dirty="0">
                <a:ln>
                  <a:noFill/>
                </a:ln>
                <a:effectLst/>
                <a:uLnTx/>
                <a:uFillTx/>
                <a:latin typeface="Arial" panose="020B0604020202020204"/>
                <a:ea typeface="+mn-ea"/>
                <a:cs typeface="+mn-cs"/>
                <a:hlinkClick r:id="rId10">
                  <a:extLst>
                    <a:ext uri="{A12FA001-AC4F-418D-AE19-62706E023703}">
                      <ahyp:hlinkClr xmlns:ahyp="http://schemas.microsoft.com/office/drawing/2018/hyperlinkcolor" val="tx"/>
                    </a:ext>
                  </a:extLst>
                </a:hlinkClick>
              </a:rPr>
              <a:t>England Apprenticeship grants – CITB</a:t>
            </a:r>
            <a:endParaRPr kumimoji="0" lang="en-GB" sz="2000" b="0" i="0" u="none" strike="noStrike" kern="1200" cap="none" spc="0" normalizeH="0" baseline="0" noProof="0" dirty="0">
              <a:ln>
                <a:noFill/>
              </a:ln>
              <a:effectLst/>
              <a:uLnTx/>
              <a:uFillTx/>
              <a:latin typeface="Arial" panose="020B0604020202020204"/>
              <a:ea typeface="+mn-ea"/>
              <a:cs typeface="+mn-cs"/>
            </a:endParaRPr>
          </a:p>
          <a:p>
            <a:pPr marL="0" marR="0" lvl="0" indent="0" defTabSz="914400" rtl="0" eaLnBrk="1" fontAlgn="auto" latinLnBrk="0" hangingPunct="1">
              <a:lnSpc>
                <a:spcPct val="110000"/>
              </a:lnSpc>
              <a:spcBef>
                <a:spcPts val="1000"/>
              </a:spcBef>
              <a:spcAft>
                <a:spcPts val="0"/>
              </a:spcAft>
              <a:buClr>
                <a:srgbClr val="00B1EB"/>
              </a:buClr>
              <a:buSzPct val="100000"/>
              <a:tabLst/>
              <a:defRPr/>
            </a:pPr>
            <a:r>
              <a:rPr kumimoji="0" lang="en-GB" sz="2000" b="0" i="0" u="none" strike="noStrike" kern="1200" cap="none" spc="0" normalizeH="0" baseline="0" noProof="0" dirty="0">
                <a:ln>
                  <a:noFill/>
                </a:ln>
                <a:effectLst/>
                <a:uLnTx/>
                <a:uFillTx/>
                <a:latin typeface="Arial" panose="020B0604020202020204"/>
                <a:ea typeface="+mn-ea"/>
                <a:cs typeface="+mn-cs"/>
                <a:hlinkClick r:id="rId11">
                  <a:extLst>
                    <a:ext uri="{A12FA001-AC4F-418D-AE19-62706E023703}">
                      <ahyp:hlinkClr xmlns:ahyp="http://schemas.microsoft.com/office/drawing/2018/hyperlinkcolor" val="tx"/>
                    </a:ext>
                  </a:extLst>
                </a:hlinkClick>
              </a:rPr>
              <a:t>Traineeships</a:t>
            </a:r>
            <a:endParaRPr kumimoji="0" lang="en-GB" sz="2400" b="0" i="1" u="none" strike="noStrike" kern="1200" cap="none" spc="0" normalizeH="0" baseline="0" noProof="0" dirty="0">
              <a:ln>
                <a:noFill/>
              </a:ln>
              <a:effectLst/>
              <a:uLnTx/>
              <a:uFillTx/>
              <a:latin typeface="Arial" panose="020B0604020202020204"/>
              <a:ea typeface="+mn-ea"/>
              <a:cs typeface="+mn-cs"/>
            </a:endParaRPr>
          </a:p>
          <a:p>
            <a:endParaRPr lang="en-GB" sz="1800" dirty="0"/>
          </a:p>
          <a:p>
            <a:r>
              <a:rPr lang="en-US" sz="1800" dirty="0"/>
              <a:t>Shared apprenticeship – www.tracweb.co.uk</a:t>
            </a:r>
          </a:p>
          <a:p>
            <a:endParaRPr lang="en-GB" dirty="0"/>
          </a:p>
        </p:txBody>
      </p:sp>
      <p:pic>
        <p:nvPicPr>
          <p:cNvPr id="4" name="Picture 3">
            <a:extLst>
              <a:ext uri="{FF2B5EF4-FFF2-40B4-BE49-F238E27FC236}">
                <a16:creationId xmlns:a16="http://schemas.microsoft.com/office/drawing/2014/main" id="{BFA0DCA1-176A-82E2-EB8A-CA50300B51E0}"/>
              </a:ext>
            </a:extLst>
          </p:cNvPr>
          <p:cNvPicPr>
            <a:picLocks noChangeAspect="1"/>
          </p:cNvPicPr>
          <p:nvPr/>
        </p:nvPicPr>
        <p:blipFill>
          <a:blip r:embed="rId12"/>
          <a:stretch>
            <a:fillRect/>
          </a:stretch>
        </p:blipFill>
        <p:spPr>
          <a:xfrm>
            <a:off x="669873" y="5760946"/>
            <a:ext cx="1907484" cy="865433"/>
          </a:xfrm>
          <a:prstGeom prst="rect">
            <a:avLst/>
          </a:prstGeom>
        </p:spPr>
      </p:pic>
    </p:spTree>
    <p:extLst>
      <p:ext uri="{BB962C8B-B14F-4D97-AF65-F5344CB8AC3E}">
        <p14:creationId xmlns:p14="http://schemas.microsoft.com/office/powerpoint/2010/main" val="28411957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49E2-E9DA-0FAD-1DC2-C08950FBAA5E}"/>
              </a:ext>
            </a:extLst>
          </p:cNvPr>
          <p:cNvSpPr>
            <a:spLocks noGrp="1"/>
          </p:cNvSpPr>
          <p:nvPr>
            <p:ph type="title"/>
          </p:nvPr>
        </p:nvSpPr>
        <p:spPr/>
        <p:txBody>
          <a:bodyPr/>
          <a:lstStyle/>
          <a:p>
            <a:r>
              <a:rPr lang="en-GB" dirty="0"/>
              <a:t>AGENDA </a:t>
            </a:r>
          </a:p>
        </p:txBody>
      </p:sp>
      <p:sp>
        <p:nvSpPr>
          <p:cNvPr id="3" name="Content Placeholder 2">
            <a:extLst>
              <a:ext uri="{FF2B5EF4-FFF2-40B4-BE49-F238E27FC236}">
                <a16:creationId xmlns:a16="http://schemas.microsoft.com/office/drawing/2014/main" id="{D7170C25-9C8D-45FE-6ADB-C971FDB3A1E6}"/>
              </a:ext>
            </a:extLst>
          </p:cNvPr>
          <p:cNvSpPr>
            <a:spLocks noGrp="1"/>
          </p:cNvSpPr>
          <p:nvPr>
            <p:ph idx="1"/>
          </p:nvPr>
        </p:nvSpPr>
        <p:spPr>
          <a:xfrm>
            <a:off x="6346478" y="1825625"/>
            <a:ext cx="5673244" cy="4351338"/>
          </a:xfrm>
        </p:spPr>
        <p:txBody>
          <a:bodyPr/>
          <a:lstStyle/>
          <a:p>
            <a:pPr marL="228600" indent="-457200">
              <a:buFont typeface="Arial" panose="020B0604020202020204" pitchFamily="34" charset="0"/>
              <a:buChar char="•"/>
            </a:pPr>
            <a:r>
              <a:rPr lang="en-GB" dirty="0">
                <a:solidFill>
                  <a:srgbClr val="00A39E"/>
                </a:solidFill>
              </a:rPr>
              <a:t>Introduction</a:t>
            </a:r>
          </a:p>
          <a:p>
            <a:pPr marL="228600" indent="-457200">
              <a:buFont typeface="Arial" panose="020B0604020202020204" pitchFamily="34" charset="0"/>
              <a:buChar char="•"/>
            </a:pPr>
            <a:r>
              <a:rPr lang="en-GB" dirty="0">
                <a:solidFill>
                  <a:srgbClr val="00A39E"/>
                </a:solidFill>
              </a:rPr>
              <a:t>Myth Buster</a:t>
            </a:r>
          </a:p>
          <a:p>
            <a:pPr marL="228600" indent="-457200">
              <a:buFont typeface="Arial" panose="020B0604020202020204" pitchFamily="34" charset="0"/>
              <a:buChar char="•"/>
            </a:pPr>
            <a:r>
              <a:rPr lang="en-GB" dirty="0">
                <a:solidFill>
                  <a:srgbClr val="00A39E"/>
                </a:solidFill>
              </a:rPr>
              <a:t>Routes into Construction</a:t>
            </a:r>
          </a:p>
          <a:p>
            <a:pPr marL="228600" indent="-457200">
              <a:buFont typeface="Arial" panose="020B0604020202020204" pitchFamily="34" charset="0"/>
              <a:buChar char="•"/>
            </a:pPr>
            <a:r>
              <a:rPr lang="en-GB" dirty="0">
                <a:solidFill>
                  <a:srgbClr val="00A39E"/>
                </a:solidFill>
              </a:rPr>
              <a:t>CITB’s Support</a:t>
            </a:r>
          </a:p>
          <a:p>
            <a:pPr marL="228600" indent="-457200">
              <a:buFont typeface="Arial" panose="020B0604020202020204" pitchFamily="34" charset="0"/>
              <a:buChar char="•"/>
            </a:pPr>
            <a:r>
              <a:rPr lang="en-GB" dirty="0">
                <a:solidFill>
                  <a:srgbClr val="00A39E"/>
                </a:solidFill>
              </a:rPr>
              <a:t>Bowman + Kirkland Live Site</a:t>
            </a:r>
          </a:p>
          <a:p>
            <a:pPr marL="228600" indent="-457200">
              <a:buFont typeface="Arial" panose="020B0604020202020204" pitchFamily="34" charset="0"/>
              <a:buChar char="•"/>
            </a:pPr>
            <a:r>
              <a:rPr lang="en-GB" dirty="0">
                <a:solidFill>
                  <a:srgbClr val="00A39E"/>
                </a:solidFill>
              </a:rPr>
              <a:t>Apprentice Application Window</a:t>
            </a:r>
          </a:p>
        </p:txBody>
      </p:sp>
      <p:pic>
        <p:nvPicPr>
          <p:cNvPr id="6" name="Picture Placeholder 5">
            <a:extLst>
              <a:ext uri="{FF2B5EF4-FFF2-40B4-BE49-F238E27FC236}">
                <a16:creationId xmlns:a16="http://schemas.microsoft.com/office/drawing/2014/main" id="{71D9772E-A209-1A57-8C90-26D64FDE593A}"/>
              </a:ext>
            </a:extLst>
          </p:cNvPr>
          <p:cNvPicPr>
            <a:picLocks noGrp="1" noChangeAspect="1"/>
          </p:cNvPicPr>
          <p:nvPr>
            <p:ph type="pic" sz="quarter" idx="10"/>
          </p:nvPr>
        </p:nvPicPr>
        <p:blipFill>
          <a:blip r:embed="rId3"/>
          <a:srcRect t="7" b="7"/>
          <a:stretch>
            <a:fillRect/>
          </a:stretch>
        </p:blipFill>
        <p:spPr>
          <a:prstGeom prst="rect">
            <a:avLst/>
          </a:prstGeom>
        </p:spPr>
      </p:pic>
      <p:pic>
        <p:nvPicPr>
          <p:cNvPr id="7" name="Picture Placeholder 6">
            <a:extLst>
              <a:ext uri="{FF2B5EF4-FFF2-40B4-BE49-F238E27FC236}">
                <a16:creationId xmlns:a16="http://schemas.microsoft.com/office/drawing/2014/main" id="{F98EF181-130F-9BD0-6972-7484D4FEC9ED}"/>
              </a:ext>
            </a:extLst>
          </p:cNvPr>
          <p:cNvPicPr>
            <a:picLocks noGrp="1" noChangeAspect="1"/>
          </p:cNvPicPr>
          <p:nvPr>
            <p:ph type="pic" sz="quarter" idx="11"/>
          </p:nvPr>
        </p:nvPicPr>
        <p:blipFill>
          <a:blip r:embed="rId4"/>
          <a:srcRect l="192" r="192"/>
          <a:stretch>
            <a:fillRect/>
          </a:stretch>
        </p:blipFill>
        <p:spPr>
          <a:prstGeom prst="rect">
            <a:avLst/>
          </a:prstGeom>
        </p:spPr>
      </p:pic>
      <p:sp>
        <p:nvSpPr>
          <p:cNvPr id="9" name="TextBox 8">
            <a:extLst>
              <a:ext uri="{FF2B5EF4-FFF2-40B4-BE49-F238E27FC236}">
                <a16:creationId xmlns:a16="http://schemas.microsoft.com/office/drawing/2014/main" id="{D98275D9-6211-7703-D44E-79D785F74321}"/>
              </a:ext>
            </a:extLst>
          </p:cNvPr>
          <p:cNvSpPr txBox="1"/>
          <p:nvPr/>
        </p:nvSpPr>
        <p:spPr>
          <a:xfrm>
            <a:off x="8651356" y="5388570"/>
            <a:ext cx="2968487" cy="923330"/>
          </a:xfrm>
          <a:prstGeom prst="rect">
            <a:avLst/>
          </a:prstGeom>
          <a:noFill/>
        </p:spPr>
        <p:txBody>
          <a:bodyPr wrap="square" rtlCol="0">
            <a:spAutoFit/>
          </a:bodyPr>
          <a:lstStyle/>
          <a:p>
            <a:pPr algn="r"/>
            <a:r>
              <a:rPr lang="de-DE" dirty="0"/>
              <a:t>Julie Tincknell</a:t>
            </a:r>
          </a:p>
          <a:p>
            <a:pPr algn="r"/>
            <a:r>
              <a:rPr lang="de-DE" dirty="0"/>
              <a:t>AVV Solutions</a:t>
            </a:r>
          </a:p>
          <a:p>
            <a:pPr algn="r"/>
            <a:r>
              <a:rPr lang="de-DE" dirty="0"/>
              <a:t>E: julie@avvsolutions.com</a:t>
            </a:r>
          </a:p>
        </p:txBody>
      </p:sp>
    </p:spTree>
    <p:extLst>
      <p:ext uri="{BB962C8B-B14F-4D97-AF65-F5344CB8AC3E}">
        <p14:creationId xmlns:p14="http://schemas.microsoft.com/office/powerpoint/2010/main" val="8180068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D9E1-8CB2-00E7-3ECC-590EDA8E3F48}"/>
              </a:ext>
            </a:extLst>
          </p:cNvPr>
          <p:cNvSpPr>
            <a:spLocks noGrp="1"/>
          </p:cNvSpPr>
          <p:nvPr>
            <p:ph type="title"/>
          </p:nvPr>
        </p:nvSpPr>
        <p:spPr>
          <a:xfrm>
            <a:off x="6096000" y="194443"/>
            <a:ext cx="5882640" cy="1325563"/>
          </a:xfrm>
        </p:spPr>
        <p:txBody>
          <a:bodyPr>
            <a:normAutofit fontScale="90000"/>
          </a:bodyPr>
          <a:lstStyle/>
          <a:p>
            <a:r>
              <a:rPr lang="en-GB" dirty="0"/>
              <a:t>INTRODUCING THE CONSTRUCTION INDUSTRY</a:t>
            </a:r>
          </a:p>
        </p:txBody>
      </p:sp>
      <p:pic>
        <p:nvPicPr>
          <p:cNvPr id="7" name="Picture 6">
            <a:extLst>
              <a:ext uri="{FF2B5EF4-FFF2-40B4-BE49-F238E27FC236}">
                <a16:creationId xmlns:a16="http://schemas.microsoft.com/office/drawing/2014/main" id="{FDC2D400-B83F-D3DD-A8A8-2F4CBAFBD999}"/>
              </a:ext>
            </a:extLst>
          </p:cNvPr>
          <p:cNvPicPr>
            <a:picLocks noChangeAspect="1"/>
          </p:cNvPicPr>
          <p:nvPr/>
        </p:nvPicPr>
        <p:blipFill>
          <a:blip r:embed="rId3"/>
          <a:stretch>
            <a:fillRect/>
          </a:stretch>
        </p:blipFill>
        <p:spPr>
          <a:xfrm>
            <a:off x="3160880" y="4527737"/>
            <a:ext cx="2719052" cy="1536325"/>
          </a:xfrm>
          <a:prstGeom prst="rect">
            <a:avLst/>
          </a:prstGeom>
        </p:spPr>
      </p:pic>
      <p:pic>
        <p:nvPicPr>
          <p:cNvPr id="9" name="Picture 8">
            <a:extLst>
              <a:ext uri="{FF2B5EF4-FFF2-40B4-BE49-F238E27FC236}">
                <a16:creationId xmlns:a16="http://schemas.microsoft.com/office/drawing/2014/main" id="{2BAB2C43-B3D7-BBE6-256A-2B6A241C824A}"/>
              </a:ext>
            </a:extLst>
          </p:cNvPr>
          <p:cNvPicPr>
            <a:picLocks noChangeAspect="1"/>
          </p:cNvPicPr>
          <p:nvPr/>
        </p:nvPicPr>
        <p:blipFill>
          <a:blip r:embed="rId4"/>
          <a:stretch>
            <a:fillRect/>
          </a:stretch>
        </p:blipFill>
        <p:spPr>
          <a:xfrm>
            <a:off x="3160880" y="2527400"/>
            <a:ext cx="2731245" cy="1536325"/>
          </a:xfrm>
          <a:prstGeom prst="rect">
            <a:avLst/>
          </a:prstGeom>
        </p:spPr>
      </p:pic>
      <p:pic>
        <p:nvPicPr>
          <p:cNvPr id="10" name="Picture 9">
            <a:extLst>
              <a:ext uri="{FF2B5EF4-FFF2-40B4-BE49-F238E27FC236}">
                <a16:creationId xmlns:a16="http://schemas.microsoft.com/office/drawing/2014/main" id="{456B4B41-5F34-4912-14FC-956E58F603A1}"/>
              </a:ext>
            </a:extLst>
          </p:cNvPr>
          <p:cNvPicPr>
            <a:picLocks noChangeAspect="1"/>
          </p:cNvPicPr>
          <p:nvPr/>
        </p:nvPicPr>
        <p:blipFill>
          <a:blip r:embed="rId5"/>
          <a:stretch>
            <a:fillRect/>
          </a:stretch>
        </p:blipFill>
        <p:spPr>
          <a:xfrm>
            <a:off x="3538865" y="1520006"/>
            <a:ext cx="1963082" cy="755970"/>
          </a:xfrm>
          <a:prstGeom prst="rect">
            <a:avLst/>
          </a:prstGeom>
        </p:spPr>
      </p:pic>
      <p:pic>
        <p:nvPicPr>
          <p:cNvPr id="11" name="Picture 10">
            <a:extLst>
              <a:ext uri="{FF2B5EF4-FFF2-40B4-BE49-F238E27FC236}">
                <a16:creationId xmlns:a16="http://schemas.microsoft.com/office/drawing/2014/main" id="{E08DEC6D-49E6-8B0A-08DC-A8E4A5616724}"/>
              </a:ext>
            </a:extLst>
          </p:cNvPr>
          <p:cNvPicPr>
            <a:picLocks noChangeAspect="1"/>
          </p:cNvPicPr>
          <p:nvPr/>
        </p:nvPicPr>
        <p:blipFill>
          <a:blip r:embed="rId6"/>
          <a:stretch>
            <a:fillRect/>
          </a:stretch>
        </p:blipFill>
        <p:spPr>
          <a:xfrm>
            <a:off x="3532768" y="-15613"/>
            <a:ext cx="1969179" cy="1127858"/>
          </a:xfrm>
          <a:prstGeom prst="rect">
            <a:avLst/>
          </a:prstGeom>
        </p:spPr>
      </p:pic>
      <p:pic>
        <p:nvPicPr>
          <p:cNvPr id="12" name="Picture 11">
            <a:extLst>
              <a:ext uri="{FF2B5EF4-FFF2-40B4-BE49-F238E27FC236}">
                <a16:creationId xmlns:a16="http://schemas.microsoft.com/office/drawing/2014/main" id="{4155C276-94EC-A5BB-87BA-1E3466271F65}"/>
              </a:ext>
            </a:extLst>
          </p:cNvPr>
          <p:cNvPicPr>
            <a:picLocks noChangeAspect="1"/>
          </p:cNvPicPr>
          <p:nvPr/>
        </p:nvPicPr>
        <p:blipFill>
          <a:blip r:embed="rId7"/>
          <a:stretch>
            <a:fillRect/>
          </a:stretch>
        </p:blipFill>
        <p:spPr>
          <a:xfrm>
            <a:off x="0" y="3009026"/>
            <a:ext cx="2944623" cy="1054699"/>
          </a:xfrm>
          <a:prstGeom prst="rect">
            <a:avLst/>
          </a:prstGeom>
        </p:spPr>
      </p:pic>
      <p:pic>
        <p:nvPicPr>
          <p:cNvPr id="13" name="Picture 12">
            <a:extLst>
              <a:ext uri="{FF2B5EF4-FFF2-40B4-BE49-F238E27FC236}">
                <a16:creationId xmlns:a16="http://schemas.microsoft.com/office/drawing/2014/main" id="{2799D16A-58C0-F73C-C2F4-DA3AF2905BF3}"/>
              </a:ext>
            </a:extLst>
          </p:cNvPr>
          <p:cNvPicPr>
            <a:picLocks noChangeAspect="1"/>
          </p:cNvPicPr>
          <p:nvPr/>
        </p:nvPicPr>
        <p:blipFill>
          <a:blip r:embed="rId8"/>
          <a:stretch>
            <a:fillRect/>
          </a:stretch>
        </p:blipFill>
        <p:spPr>
          <a:xfrm>
            <a:off x="-39628" y="4527737"/>
            <a:ext cx="3023878" cy="1457070"/>
          </a:xfrm>
          <a:prstGeom prst="rect">
            <a:avLst/>
          </a:prstGeom>
        </p:spPr>
      </p:pic>
      <p:pic>
        <p:nvPicPr>
          <p:cNvPr id="14" name="Picture 13">
            <a:extLst>
              <a:ext uri="{FF2B5EF4-FFF2-40B4-BE49-F238E27FC236}">
                <a16:creationId xmlns:a16="http://schemas.microsoft.com/office/drawing/2014/main" id="{EDADD82B-FF41-D163-496E-238D2998523E}"/>
              </a:ext>
            </a:extLst>
          </p:cNvPr>
          <p:cNvPicPr>
            <a:picLocks noChangeAspect="1"/>
          </p:cNvPicPr>
          <p:nvPr/>
        </p:nvPicPr>
        <p:blipFill>
          <a:blip r:embed="rId9"/>
          <a:stretch>
            <a:fillRect/>
          </a:stretch>
        </p:blipFill>
        <p:spPr>
          <a:xfrm>
            <a:off x="46345" y="-41287"/>
            <a:ext cx="3103133" cy="2371550"/>
          </a:xfrm>
          <a:prstGeom prst="rect">
            <a:avLst/>
          </a:prstGeom>
        </p:spPr>
      </p:pic>
      <p:pic>
        <p:nvPicPr>
          <p:cNvPr id="4" name="Picture 3">
            <a:extLst>
              <a:ext uri="{FF2B5EF4-FFF2-40B4-BE49-F238E27FC236}">
                <a16:creationId xmlns:a16="http://schemas.microsoft.com/office/drawing/2014/main" id="{C07C4F23-B04C-85C0-2FDF-E9D369FD1AEE}"/>
              </a:ext>
            </a:extLst>
          </p:cNvPr>
          <p:cNvPicPr>
            <a:picLocks noChangeAspect="1"/>
          </p:cNvPicPr>
          <p:nvPr/>
        </p:nvPicPr>
        <p:blipFill>
          <a:blip r:embed="rId10"/>
          <a:stretch>
            <a:fillRect/>
          </a:stretch>
        </p:blipFill>
        <p:spPr>
          <a:xfrm>
            <a:off x="6486178" y="1355271"/>
            <a:ext cx="4942966" cy="2897446"/>
          </a:xfrm>
          <a:prstGeom prst="rect">
            <a:avLst/>
          </a:prstGeom>
        </p:spPr>
      </p:pic>
      <p:graphicFrame>
        <p:nvGraphicFramePr>
          <p:cNvPr id="5" name="Table 7">
            <a:extLst>
              <a:ext uri="{FF2B5EF4-FFF2-40B4-BE49-F238E27FC236}">
                <a16:creationId xmlns:a16="http://schemas.microsoft.com/office/drawing/2014/main" id="{47228DEA-F528-8023-F181-E69298620185}"/>
              </a:ext>
            </a:extLst>
          </p:cNvPr>
          <p:cNvGraphicFramePr>
            <a:graphicFrameLocks noGrp="1"/>
          </p:cNvGraphicFramePr>
          <p:nvPr>
            <p:extLst>
              <p:ext uri="{D42A27DB-BD31-4B8C-83A1-F6EECF244321}">
                <p14:modId xmlns:p14="http://schemas.microsoft.com/office/powerpoint/2010/main" val="2714238026"/>
              </p:ext>
            </p:extLst>
          </p:nvPr>
        </p:nvGraphicFramePr>
        <p:xfrm>
          <a:off x="6486178" y="4252717"/>
          <a:ext cx="4942966" cy="1987148"/>
        </p:xfrm>
        <a:graphic>
          <a:graphicData uri="http://schemas.openxmlformats.org/drawingml/2006/table">
            <a:tbl>
              <a:tblPr firstRow="1" bandRow="1">
                <a:tableStyleId>{5C22544A-7EE6-4342-B048-85BDC9FD1C3A}</a:tableStyleId>
              </a:tblPr>
              <a:tblGrid>
                <a:gridCol w="2471483">
                  <a:extLst>
                    <a:ext uri="{9D8B030D-6E8A-4147-A177-3AD203B41FA5}">
                      <a16:colId xmlns:a16="http://schemas.microsoft.com/office/drawing/2014/main" val="4219161790"/>
                    </a:ext>
                  </a:extLst>
                </a:gridCol>
                <a:gridCol w="2471483">
                  <a:extLst>
                    <a:ext uri="{9D8B030D-6E8A-4147-A177-3AD203B41FA5}">
                      <a16:colId xmlns:a16="http://schemas.microsoft.com/office/drawing/2014/main" val="3816203144"/>
                    </a:ext>
                  </a:extLst>
                </a:gridCol>
              </a:tblGrid>
              <a:tr h="1987148">
                <a:tc>
                  <a:txBody>
                    <a:bodyPr/>
                    <a:lstStyle/>
                    <a:p>
                      <a:r>
                        <a:rPr lang="en-GB" sz="2400" dirty="0">
                          <a:solidFill>
                            <a:schemeClr val="tx1"/>
                          </a:solidFill>
                        </a:rPr>
                        <a:t>251,500 EXTRA WORKERS will be required to meet UK construction output by 2028</a:t>
                      </a:r>
                    </a:p>
                  </a:txBody>
                  <a:tcPr>
                    <a:solidFill>
                      <a:srgbClr val="FFFF00"/>
                    </a:solidFill>
                  </a:tcPr>
                </a:tc>
                <a:tc>
                  <a:txBody>
                    <a:bodyPr/>
                    <a:lstStyle/>
                    <a:p>
                      <a:r>
                        <a:rPr lang="en-GB" sz="2400" dirty="0"/>
                        <a:t>WORKFORCE</a:t>
                      </a:r>
                    </a:p>
                    <a:p>
                      <a:r>
                        <a:rPr lang="en-GB" sz="2400" dirty="0"/>
                        <a:t>Extra workers needed each year 50,300</a:t>
                      </a:r>
                    </a:p>
                  </a:txBody>
                  <a:tcPr>
                    <a:solidFill>
                      <a:srgbClr val="00A39E"/>
                    </a:solidFill>
                  </a:tcPr>
                </a:tc>
                <a:extLst>
                  <a:ext uri="{0D108BD9-81ED-4DB2-BD59-A6C34878D82A}">
                    <a16:rowId xmlns:a16="http://schemas.microsoft.com/office/drawing/2014/main" val="2960103011"/>
                  </a:ext>
                </a:extLst>
              </a:tr>
            </a:tbl>
          </a:graphicData>
        </a:graphic>
      </p:graphicFrame>
    </p:spTree>
    <p:extLst>
      <p:ext uri="{BB962C8B-B14F-4D97-AF65-F5344CB8AC3E}">
        <p14:creationId xmlns:p14="http://schemas.microsoft.com/office/powerpoint/2010/main" val="19001329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C48FB-E83E-4157-9E4F-D350A2181366}"/>
              </a:ext>
            </a:extLst>
          </p:cNvPr>
          <p:cNvSpPr>
            <a:spLocks noGrp="1"/>
          </p:cNvSpPr>
          <p:nvPr>
            <p:ph type="title"/>
          </p:nvPr>
        </p:nvSpPr>
        <p:spPr>
          <a:xfrm>
            <a:off x="6282940" y="102636"/>
            <a:ext cx="5643359" cy="1744824"/>
          </a:xfrm>
        </p:spPr>
        <p:txBody>
          <a:bodyPr>
            <a:normAutofit/>
          </a:bodyPr>
          <a:lstStyle/>
          <a:p>
            <a:pPr algn="ctr"/>
            <a:r>
              <a:rPr lang="en-US" sz="3700" b="1" dirty="0"/>
              <a:t>ICEBREAKER…</a:t>
            </a:r>
            <a:br>
              <a:rPr lang="en-US" sz="3700" b="1" dirty="0"/>
            </a:br>
            <a:r>
              <a:rPr lang="en-US" sz="3700" b="1" dirty="0"/>
              <a:t>ARE THESE STATEMENTS TRUE OR FALSE?</a:t>
            </a:r>
            <a:endParaRPr lang="en-GB" dirty="0"/>
          </a:p>
        </p:txBody>
      </p:sp>
      <p:sp>
        <p:nvSpPr>
          <p:cNvPr id="3" name="Content Placeholder 2">
            <a:extLst>
              <a:ext uri="{FF2B5EF4-FFF2-40B4-BE49-F238E27FC236}">
                <a16:creationId xmlns:a16="http://schemas.microsoft.com/office/drawing/2014/main" id="{8FADBE84-4C4B-4E1B-8F95-B1837725F2EA}"/>
              </a:ext>
            </a:extLst>
          </p:cNvPr>
          <p:cNvSpPr>
            <a:spLocks noGrp="1"/>
          </p:cNvSpPr>
          <p:nvPr>
            <p:ph idx="1"/>
          </p:nvPr>
        </p:nvSpPr>
        <p:spPr>
          <a:xfrm>
            <a:off x="6020003" y="1744315"/>
            <a:ext cx="5745997" cy="944040"/>
          </a:xfrm>
        </p:spPr>
        <p:txBody>
          <a:bodyPr>
            <a:normAutofit/>
          </a:bodyPr>
          <a:lstStyle/>
          <a:p>
            <a:pPr marL="742950" lvl="1" indent="-285750"/>
            <a:r>
              <a:rPr lang="en-GB" sz="2500" b="0" i="0" u="none" strike="noStrike" baseline="0" dirty="0">
                <a:solidFill>
                  <a:srgbClr val="00A39E"/>
                </a:solidFill>
                <a:latin typeface="+mj-lt"/>
              </a:rPr>
              <a:t>Construction is bad for the environment</a:t>
            </a:r>
          </a:p>
          <a:p>
            <a:pPr marL="742950" lvl="1" indent="-285750"/>
            <a:endParaRPr lang="en-GB" sz="2500" b="0" i="0" u="none" strike="noStrike" baseline="0" dirty="0">
              <a:solidFill>
                <a:srgbClr val="00A39E"/>
              </a:solidFill>
              <a:latin typeface="+mj-lt"/>
            </a:endParaRPr>
          </a:p>
          <a:p>
            <a:pPr marL="457200" lvl="1" indent="0">
              <a:buNone/>
            </a:pPr>
            <a:endParaRPr lang="en-GB" sz="2500" b="0" i="0" u="none" strike="noStrike" baseline="0" dirty="0">
              <a:solidFill>
                <a:srgbClr val="00A39E"/>
              </a:solidFill>
              <a:latin typeface="+mj-lt"/>
            </a:endParaRPr>
          </a:p>
          <a:p>
            <a:pPr marL="742950" lvl="1" indent="-285750"/>
            <a:endParaRPr lang="en-GB" sz="2500" dirty="0">
              <a:solidFill>
                <a:srgbClr val="00A39E"/>
              </a:solidFill>
              <a:latin typeface="+mj-lt"/>
            </a:endParaRPr>
          </a:p>
          <a:p>
            <a:pPr marL="457200" lvl="1" indent="0">
              <a:buNone/>
            </a:pPr>
            <a:endParaRPr lang="en-GB" sz="2500" b="0" i="0" u="none" strike="noStrike" baseline="0" dirty="0">
              <a:solidFill>
                <a:srgbClr val="00A39E"/>
              </a:solidFill>
              <a:latin typeface="+mj-lt"/>
            </a:endParaRPr>
          </a:p>
        </p:txBody>
      </p:sp>
      <p:pic>
        <p:nvPicPr>
          <p:cNvPr id="4" name="Picture 3">
            <a:extLst>
              <a:ext uri="{FF2B5EF4-FFF2-40B4-BE49-F238E27FC236}">
                <a16:creationId xmlns:a16="http://schemas.microsoft.com/office/drawing/2014/main" id="{C38B253A-CAC1-CCEB-0D0A-12FFA196086F}"/>
              </a:ext>
            </a:extLst>
          </p:cNvPr>
          <p:cNvPicPr>
            <a:picLocks noChangeAspect="1"/>
          </p:cNvPicPr>
          <p:nvPr/>
        </p:nvPicPr>
        <p:blipFill>
          <a:blip r:embed="rId3"/>
          <a:stretch>
            <a:fillRect/>
          </a:stretch>
        </p:blipFill>
        <p:spPr>
          <a:xfrm>
            <a:off x="9782518" y="5744246"/>
            <a:ext cx="1907484" cy="865433"/>
          </a:xfrm>
          <a:prstGeom prst="rect">
            <a:avLst/>
          </a:prstGeom>
        </p:spPr>
      </p:pic>
      <p:pic>
        <p:nvPicPr>
          <p:cNvPr id="5" name="Picture 4">
            <a:extLst>
              <a:ext uri="{FF2B5EF4-FFF2-40B4-BE49-F238E27FC236}">
                <a16:creationId xmlns:a16="http://schemas.microsoft.com/office/drawing/2014/main" id="{A32336D8-FC86-9CDC-9E5F-6F37FAFB4F5C}"/>
              </a:ext>
            </a:extLst>
          </p:cNvPr>
          <p:cNvPicPr>
            <a:picLocks noChangeAspect="1"/>
          </p:cNvPicPr>
          <p:nvPr/>
        </p:nvPicPr>
        <p:blipFill>
          <a:blip r:embed="rId4"/>
          <a:stretch>
            <a:fillRect/>
          </a:stretch>
        </p:blipFill>
        <p:spPr>
          <a:xfrm>
            <a:off x="-225287" y="-176658"/>
            <a:ext cx="6321287" cy="4236196"/>
          </a:xfrm>
          <a:prstGeom prst="rect">
            <a:avLst/>
          </a:prstGeom>
        </p:spPr>
      </p:pic>
      <p:sp>
        <p:nvSpPr>
          <p:cNvPr id="6" name="TextBox 5">
            <a:extLst>
              <a:ext uri="{FF2B5EF4-FFF2-40B4-BE49-F238E27FC236}">
                <a16:creationId xmlns:a16="http://schemas.microsoft.com/office/drawing/2014/main" id="{6EE9B503-9392-53FE-1304-1463CE802114}"/>
              </a:ext>
            </a:extLst>
          </p:cNvPr>
          <p:cNvSpPr txBox="1"/>
          <p:nvPr/>
        </p:nvSpPr>
        <p:spPr>
          <a:xfrm>
            <a:off x="0" y="4797287"/>
            <a:ext cx="2875722" cy="1200329"/>
          </a:xfrm>
          <a:prstGeom prst="rect">
            <a:avLst/>
          </a:prstGeom>
          <a:noFill/>
        </p:spPr>
        <p:txBody>
          <a:bodyPr wrap="square" rtlCol="0">
            <a:spAutoFit/>
          </a:bodyPr>
          <a:lstStyle/>
          <a:p>
            <a:r>
              <a:rPr lang="en-GB" dirty="0"/>
              <a:t>Euan </a:t>
            </a:r>
            <a:r>
              <a:rPr lang="en-GB" dirty="0" err="1"/>
              <a:t>Jackson|Trainee</a:t>
            </a:r>
            <a:r>
              <a:rPr lang="en-GB" dirty="0"/>
              <a:t> Social Sustainability Coordinator–BAM Construction Ltd</a:t>
            </a:r>
          </a:p>
          <a:p>
            <a:r>
              <a:rPr lang="en-GB" dirty="0"/>
              <a:t>E: euan.jackson@bam.com</a:t>
            </a:r>
          </a:p>
        </p:txBody>
      </p:sp>
      <p:sp>
        <p:nvSpPr>
          <p:cNvPr id="8" name="TextBox 7">
            <a:extLst>
              <a:ext uri="{FF2B5EF4-FFF2-40B4-BE49-F238E27FC236}">
                <a16:creationId xmlns:a16="http://schemas.microsoft.com/office/drawing/2014/main" id="{E8947B20-2B80-A03D-8802-D3431FB9452E}"/>
              </a:ext>
            </a:extLst>
          </p:cNvPr>
          <p:cNvSpPr txBox="1"/>
          <p:nvPr/>
        </p:nvSpPr>
        <p:spPr>
          <a:xfrm>
            <a:off x="5944006" y="2743199"/>
            <a:ext cx="5745996" cy="729430"/>
          </a:xfrm>
          <a:prstGeom prst="rect">
            <a:avLst/>
          </a:prstGeom>
          <a:noFill/>
        </p:spPr>
        <p:txBody>
          <a:bodyPr wrap="square" rtlCol="0">
            <a:spAutoFit/>
          </a:bodyPr>
          <a:lstStyle/>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srgbClr val="00A39E"/>
                </a:solidFill>
                <a:effectLst/>
                <a:uLnTx/>
                <a:uFillTx/>
                <a:latin typeface="Calibri Light" panose="020F0302020204030204"/>
                <a:ea typeface="Roboto" panose="02000000000000000000" pitchFamily="2" charset="0"/>
                <a:cs typeface="Roboto" panose="02000000000000000000" pitchFamily="2" charset="0"/>
              </a:rPr>
              <a:t>Working in construction can be dangerous</a:t>
            </a:r>
          </a:p>
        </p:txBody>
      </p:sp>
      <p:sp>
        <p:nvSpPr>
          <p:cNvPr id="9" name="TextBox 8">
            <a:extLst>
              <a:ext uri="{FF2B5EF4-FFF2-40B4-BE49-F238E27FC236}">
                <a16:creationId xmlns:a16="http://schemas.microsoft.com/office/drawing/2014/main" id="{FAA47220-B1F2-FA9A-EDF1-55E7E2CCC328}"/>
              </a:ext>
            </a:extLst>
          </p:cNvPr>
          <p:cNvSpPr txBox="1"/>
          <p:nvPr/>
        </p:nvSpPr>
        <p:spPr>
          <a:xfrm>
            <a:off x="5944007" y="3657600"/>
            <a:ext cx="5745996" cy="438582"/>
          </a:xfrm>
          <a:prstGeom prst="rect">
            <a:avLst/>
          </a:prstGeom>
          <a:noFill/>
        </p:spPr>
        <p:txBody>
          <a:bodyPr wrap="square" rtlCol="0">
            <a:spAutoFit/>
          </a:bodyPr>
          <a:lstStyle/>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srgbClr val="00A39E"/>
                </a:solidFill>
                <a:effectLst/>
                <a:uLnTx/>
                <a:uFillTx/>
                <a:latin typeface="Calibri Light" panose="020F0302020204030204"/>
                <a:ea typeface="Roboto" panose="02000000000000000000" pitchFamily="2" charset="0"/>
                <a:cs typeface="Roboto" panose="02000000000000000000" pitchFamily="2" charset="0"/>
              </a:rPr>
              <a:t>Construction is physically demanding</a:t>
            </a:r>
          </a:p>
        </p:txBody>
      </p:sp>
      <p:sp>
        <p:nvSpPr>
          <p:cNvPr id="10" name="TextBox 9">
            <a:extLst>
              <a:ext uri="{FF2B5EF4-FFF2-40B4-BE49-F238E27FC236}">
                <a16:creationId xmlns:a16="http://schemas.microsoft.com/office/drawing/2014/main" id="{75E428B0-4C45-83C0-0DD9-3C71497E2DF0}"/>
              </a:ext>
            </a:extLst>
          </p:cNvPr>
          <p:cNvSpPr txBox="1"/>
          <p:nvPr/>
        </p:nvSpPr>
        <p:spPr>
          <a:xfrm>
            <a:off x="5944006" y="4386470"/>
            <a:ext cx="5745996" cy="784830"/>
          </a:xfrm>
          <a:prstGeom prst="rect">
            <a:avLst/>
          </a:prstGeom>
          <a:noFill/>
        </p:spPr>
        <p:txBody>
          <a:bodyPr wrap="square" rtlCol="0">
            <a:spAutoFit/>
          </a:bodyPr>
          <a:lstStyle/>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srgbClr val="00A39E"/>
                </a:solidFill>
                <a:effectLst/>
                <a:uLnTx/>
                <a:uFillTx/>
                <a:latin typeface="Calibri Light" panose="020F0302020204030204"/>
                <a:ea typeface="Roboto" panose="02000000000000000000" pitchFamily="2" charset="0"/>
                <a:cs typeface="Roboto" panose="02000000000000000000" pitchFamily="2" charset="0"/>
              </a:rPr>
              <a:t>The construction industry doesn’t embrace technology</a:t>
            </a:r>
          </a:p>
        </p:txBody>
      </p:sp>
      <p:sp>
        <p:nvSpPr>
          <p:cNvPr id="11" name="TextBox 10">
            <a:extLst>
              <a:ext uri="{FF2B5EF4-FFF2-40B4-BE49-F238E27FC236}">
                <a16:creationId xmlns:a16="http://schemas.microsoft.com/office/drawing/2014/main" id="{991FDEF0-7B49-81BC-8C43-16178AF36462}"/>
              </a:ext>
            </a:extLst>
          </p:cNvPr>
          <p:cNvSpPr txBox="1"/>
          <p:nvPr/>
        </p:nvSpPr>
        <p:spPr>
          <a:xfrm>
            <a:off x="5944006" y="5429904"/>
            <a:ext cx="5982293" cy="784830"/>
          </a:xfrm>
          <a:prstGeom prst="rect">
            <a:avLst/>
          </a:prstGeom>
          <a:noFill/>
        </p:spPr>
        <p:txBody>
          <a:bodyPr wrap="square" rtlCol="0">
            <a:spAutoFit/>
          </a:bodyPr>
          <a:lstStyle/>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srgbClr val="00A39E"/>
                </a:solidFill>
                <a:effectLst/>
                <a:uLnTx/>
                <a:uFillTx/>
                <a:latin typeface="Calibri Light" panose="020F0302020204030204"/>
                <a:ea typeface="Roboto" panose="02000000000000000000" pitchFamily="2" charset="0"/>
                <a:cs typeface="Roboto" panose="02000000000000000000" pitchFamily="2" charset="0"/>
              </a:rPr>
              <a:t>Apprenticeships in construction are all manual labour</a:t>
            </a:r>
          </a:p>
        </p:txBody>
      </p:sp>
    </p:spTree>
    <p:extLst>
      <p:ext uri="{BB962C8B-B14F-4D97-AF65-F5344CB8AC3E}">
        <p14:creationId xmlns:p14="http://schemas.microsoft.com/office/powerpoint/2010/main" val="38514101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BF1FF-6DC4-20CD-50A6-DF157AC399B6}"/>
              </a:ext>
            </a:extLst>
          </p:cNvPr>
          <p:cNvSpPr>
            <a:spLocks noGrp="1"/>
          </p:cNvSpPr>
          <p:nvPr>
            <p:ph type="title"/>
          </p:nvPr>
        </p:nvSpPr>
        <p:spPr>
          <a:xfrm>
            <a:off x="426446" y="365125"/>
            <a:ext cx="7498354" cy="1325563"/>
          </a:xfrm>
        </p:spPr>
        <p:txBody>
          <a:bodyPr/>
          <a:lstStyle/>
          <a:p>
            <a:r>
              <a:rPr lang="en-GB" dirty="0"/>
              <a:t>ROUTES INTO CONSTRUCTION</a:t>
            </a:r>
          </a:p>
        </p:txBody>
      </p:sp>
      <p:sp>
        <p:nvSpPr>
          <p:cNvPr id="3" name="Content Placeholder 2">
            <a:extLst>
              <a:ext uri="{FF2B5EF4-FFF2-40B4-BE49-F238E27FC236}">
                <a16:creationId xmlns:a16="http://schemas.microsoft.com/office/drawing/2014/main" id="{F20E470C-A5BE-D939-D063-02B55543E1DF}"/>
              </a:ext>
            </a:extLst>
          </p:cNvPr>
          <p:cNvSpPr>
            <a:spLocks noGrp="1"/>
          </p:cNvSpPr>
          <p:nvPr>
            <p:ph idx="1"/>
          </p:nvPr>
        </p:nvSpPr>
        <p:spPr>
          <a:xfrm>
            <a:off x="246791" y="1690688"/>
            <a:ext cx="8903083" cy="3925818"/>
          </a:xfrm>
        </p:spPr>
        <p:txBody>
          <a:bodyPr>
            <a:normAutofit fontScale="25000" lnSpcReduction="20000"/>
          </a:bodyPr>
          <a:lstStyle/>
          <a:p>
            <a:pPr marR="0" lvl="0" indent="0" algn="l" defTabSz="914400" rtl="0" eaLnBrk="1" fontAlgn="auto" latinLnBrk="0" hangingPunct="1">
              <a:lnSpc>
                <a:spcPct val="100000"/>
              </a:lnSpc>
              <a:spcBef>
                <a:spcPts val="1400"/>
              </a:spcBef>
              <a:spcAft>
                <a:spcPts val="0"/>
              </a:spcAft>
              <a:buClr>
                <a:srgbClr val="8A1538"/>
              </a:buClr>
              <a:buSzTx/>
              <a:tabLst/>
              <a:defRPr/>
            </a:pPr>
            <a:endParaRPr kumimoji="0" lang="en-US" sz="2000" b="0" i="0" u="none" strike="noStrike" kern="1200" cap="none" spc="0" normalizeH="0" baseline="0" noProof="0" dirty="0">
              <a:ln>
                <a:noFill/>
              </a:ln>
              <a:solidFill>
                <a:srgbClr val="4A4A4A"/>
              </a:solidFill>
              <a:effectLst/>
              <a:uLnTx/>
              <a:uFillTx/>
              <a:latin typeface="Arial" panose="020B0604020202020204"/>
              <a:ea typeface="+mn-ea"/>
              <a:cs typeface="+mn-cs"/>
            </a:endParaRPr>
          </a:p>
          <a:p>
            <a:pPr marL="1008000" indent="-720000">
              <a:lnSpc>
                <a:spcPct val="100000"/>
              </a:lnSpc>
              <a:spcBef>
                <a:spcPts val="1400"/>
              </a:spcBef>
              <a:buClr>
                <a:srgbClr val="00A39E"/>
              </a:buClr>
              <a:buFont typeface="Arial" panose="020B0604020202020204" pitchFamily="34" charset="0"/>
              <a:buChar char="•"/>
              <a:defRPr/>
            </a:pPr>
            <a:r>
              <a:rPr kumimoji="0" lang="en-GB" sz="9600" b="0" i="0" u="none" strike="noStrike" kern="1200" cap="none" spc="0" normalizeH="0" baseline="0" noProof="0" dirty="0">
                <a:ln>
                  <a:noFill/>
                </a:ln>
                <a:solidFill>
                  <a:srgbClr val="00807B"/>
                </a:solidFill>
                <a:effectLst/>
                <a:uLnTx/>
                <a:uFillTx/>
                <a:latin typeface="Arial" panose="020B0604020202020204"/>
                <a:ea typeface="+mn-ea"/>
                <a:cs typeface="+mn-cs"/>
              </a:rPr>
              <a:t>Experiences of the workplace opportunities</a:t>
            </a:r>
          </a:p>
          <a:p>
            <a:pPr marL="1008000" indent="-720000">
              <a:lnSpc>
                <a:spcPct val="100000"/>
              </a:lnSpc>
              <a:spcBef>
                <a:spcPts val="1400"/>
              </a:spcBef>
              <a:buClr>
                <a:srgbClr val="00A39E"/>
              </a:buClr>
              <a:buFont typeface="Arial" panose="020B0604020202020204" pitchFamily="34" charset="0"/>
              <a:buChar char="•"/>
              <a:defRPr/>
            </a:pPr>
            <a:r>
              <a:rPr kumimoji="0" lang="en-GB" sz="9600" b="0" i="0" u="none" strike="noStrike" kern="1200" cap="none" spc="0" normalizeH="0" baseline="0" noProof="0" dirty="0">
                <a:ln>
                  <a:noFill/>
                </a:ln>
                <a:solidFill>
                  <a:srgbClr val="00807B"/>
                </a:solidFill>
                <a:effectLst/>
                <a:uLnTx/>
                <a:uFillTx/>
                <a:latin typeface="Arial" panose="020B0604020202020204"/>
                <a:ea typeface="+mn-ea"/>
                <a:cs typeface="+mn-cs"/>
              </a:rPr>
              <a:t>16–18 years Work Experience </a:t>
            </a:r>
            <a:r>
              <a:rPr lang="en-GB" sz="7200" dirty="0">
                <a:solidFill>
                  <a:srgbClr val="00807B"/>
                </a:solidFill>
                <a:latin typeface="Arial" panose="020B0604020202020204"/>
                <a:ea typeface="+mn-ea"/>
                <a:cs typeface="+mn-cs"/>
              </a:rPr>
              <a:t>(some offer from 14yrs up Wards) </a:t>
            </a:r>
            <a:endParaRPr kumimoji="0" lang="en-GB" sz="7200" b="0" i="0" u="none" strike="noStrike" kern="1200" cap="none" spc="0" normalizeH="0" baseline="0" noProof="0" dirty="0">
              <a:ln>
                <a:noFill/>
              </a:ln>
              <a:solidFill>
                <a:srgbClr val="00807B"/>
              </a:solidFill>
              <a:effectLst/>
              <a:uLnTx/>
              <a:uFillTx/>
              <a:latin typeface="Arial" panose="020B0604020202020204"/>
              <a:ea typeface="+mn-ea"/>
              <a:cs typeface="+mn-cs"/>
            </a:endParaRPr>
          </a:p>
          <a:p>
            <a:pPr marL="1008000" indent="-720000">
              <a:lnSpc>
                <a:spcPct val="100000"/>
              </a:lnSpc>
              <a:spcBef>
                <a:spcPts val="1400"/>
              </a:spcBef>
              <a:buClr>
                <a:srgbClr val="00A39E"/>
              </a:buClr>
              <a:buFont typeface="Arial" panose="020B0604020202020204" pitchFamily="34" charset="0"/>
              <a:buChar char="•"/>
              <a:defRPr/>
            </a:pPr>
            <a:r>
              <a:rPr kumimoji="0" lang="en-GB" sz="9600" b="0" i="0" u="none" strike="noStrike" kern="1200" cap="none" spc="0" normalizeH="0" baseline="0" noProof="0" dirty="0">
                <a:ln>
                  <a:noFill/>
                </a:ln>
                <a:solidFill>
                  <a:srgbClr val="00807B"/>
                </a:solidFill>
                <a:effectLst/>
                <a:uLnTx/>
                <a:uFillTx/>
                <a:latin typeface="Arial" panose="020B0604020202020204"/>
                <a:ea typeface="+mn-ea"/>
                <a:cs typeface="+mn-cs"/>
              </a:rPr>
              <a:t>Y1 &amp; Y2 College Industry Placements</a:t>
            </a:r>
          </a:p>
          <a:p>
            <a:pPr marL="1008000" indent="-720000">
              <a:lnSpc>
                <a:spcPct val="100000"/>
              </a:lnSpc>
              <a:spcBef>
                <a:spcPts val="1400"/>
              </a:spcBef>
              <a:buClr>
                <a:srgbClr val="00A39E"/>
              </a:buClr>
              <a:buFont typeface="Arial" panose="020B0604020202020204" pitchFamily="34" charset="0"/>
              <a:buChar char="•"/>
              <a:defRPr/>
            </a:pPr>
            <a:r>
              <a:rPr kumimoji="0" lang="en-GB" sz="9600" b="0" i="0" u="none" strike="noStrike" kern="1200" cap="none" spc="0" normalizeH="0" baseline="0" noProof="0" dirty="0">
                <a:ln>
                  <a:noFill/>
                </a:ln>
                <a:solidFill>
                  <a:srgbClr val="00807B"/>
                </a:solidFill>
                <a:effectLst/>
                <a:uLnTx/>
                <a:uFillTx/>
                <a:latin typeface="Arial" panose="020B0604020202020204"/>
                <a:ea typeface="+mn-ea"/>
                <a:cs typeface="+mn-cs"/>
              </a:rPr>
              <a:t>T Level Placements</a:t>
            </a:r>
          </a:p>
          <a:p>
            <a:pPr marL="1008000" indent="-720000">
              <a:lnSpc>
                <a:spcPct val="100000"/>
              </a:lnSpc>
              <a:spcBef>
                <a:spcPts val="1400"/>
              </a:spcBef>
              <a:buClr>
                <a:srgbClr val="00A39E"/>
              </a:buClr>
              <a:buFont typeface="Arial" panose="020B0604020202020204" pitchFamily="34" charset="0"/>
              <a:buChar char="•"/>
              <a:defRPr/>
            </a:pPr>
            <a:r>
              <a:rPr kumimoji="0" lang="en-GB" sz="9600" b="0" i="0" u="none" strike="noStrike" kern="1200" cap="none" spc="0" normalizeH="0" baseline="0" noProof="0" dirty="0">
                <a:ln>
                  <a:noFill/>
                </a:ln>
                <a:solidFill>
                  <a:srgbClr val="00807B"/>
                </a:solidFill>
                <a:effectLst/>
                <a:uLnTx/>
                <a:uFillTx/>
                <a:latin typeface="Arial" panose="020B0604020202020204"/>
                <a:ea typeface="+mn-ea"/>
                <a:cs typeface="+mn-cs"/>
              </a:rPr>
              <a:t>Summer Placements</a:t>
            </a:r>
          </a:p>
          <a:p>
            <a:pPr marL="1008000" indent="-720000">
              <a:lnSpc>
                <a:spcPct val="100000"/>
              </a:lnSpc>
              <a:spcBef>
                <a:spcPts val="1400"/>
              </a:spcBef>
              <a:buClr>
                <a:srgbClr val="00A39E"/>
              </a:buClr>
              <a:buFont typeface="Arial" panose="020B0604020202020204" pitchFamily="34" charset="0"/>
              <a:buChar char="•"/>
              <a:defRPr/>
            </a:pPr>
            <a:r>
              <a:rPr kumimoji="0" lang="en-GB" sz="9600" b="0" i="0" u="none" strike="noStrike" kern="1200" cap="none" spc="0" normalizeH="0" baseline="0" noProof="0" dirty="0">
                <a:ln>
                  <a:noFill/>
                </a:ln>
                <a:solidFill>
                  <a:srgbClr val="00807B"/>
                </a:solidFill>
                <a:effectLst/>
                <a:uLnTx/>
                <a:uFillTx/>
                <a:latin typeface="Arial" panose="020B0604020202020204"/>
                <a:ea typeface="+mn-ea"/>
                <a:cs typeface="+mn-cs"/>
              </a:rPr>
              <a:t>Higher/Degree Apprenticeships</a:t>
            </a:r>
          </a:p>
          <a:p>
            <a:pPr marL="1008000" indent="-720000">
              <a:lnSpc>
                <a:spcPct val="100000"/>
              </a:lnSpc>
              <a:spcBef>
                <a:spcPts val="1400"/>
              </a:spcBef>
              <a:buClr>
                <a:srgbClr val="00A39E"/>
              </a:buClr>
              <a:buFont typeface="Arial" panose="020B0604020202020204" pitchFamily="34" charset="0"/>
              <a:buChar char="•"/>
              <a:defRPr/>
            </a:pPr>
            <a:r>
              <a:rPr kumimoji="0" lang="en-GB" sz="9600" b="0" i="0" u="none" strike="noStrike" kern="1200" cap="none" spc="0" normalizeH="0" baseline="0" noProof="0" dirty="0">
                <a:ln>
                  <a:noFill/>
                </a:ln>
                <a:solidFill>
                  <a:srgbClr val="00807B"/>
                </a:solidFill>
                <a:effectLst/>
                <a:uLnTx/>
                <a:uFillTx/>
                <a:latin typeface="Arial" panose="020B0604020202020204"/>
                <a:ea typeface="+mn-ea"/>
                <a:cs typeface="+mn-cs"/>
              </a:rPr>
              <a:t>Graduate Scheme</a:t>
            </a:r>
          </a:p>
          <a:p>
            <a:pPr marR="0" lvl="0" indent="0" algn="l" defTabSz="914400" rtl="0" eaLnBrk="1" fontAlgn="auto" latinLnBrk="0" hangingPunct="1">
              <a:lnSpc>
                <a:spcPct val="100000"/>
              </a:lnSpc>
              <a:spcBef>
                <a:spcPts val="1400"/>
              </a:spcBef>
              <a:spcAft>
                <a:spcPts val="0"/>
              </a:spcAft>
              <a:buClr>
                <a:srgbClr val="8A1538"/>
              </a:buClr>
              <a:buSzTx/>
              <a:tabLst/>
              <a:defRPr/>
            </a:pPr>
            <a:endParaRPr kumimoji="0" lang="en-US" sz="2000" b="0" i="0" u="none" strike="noStrike" kern="1200" cap="none" spc="0" normalizeH="0" baseline="0" noProof="0" dirty="0">
              <a:ln>
                <a:noFill/>
              </a:ln>
              <a:solidFill>
                <a:srgbClr val="4A4A4A"/>
              </a:solidFill>
              <a:effectLst/>
              <a:uLnTx/>
              <a:uFillTx/>
              <a:latin typeface="Arial" panose="020B0604020202020204"/>
              <a:ea typeface="+mn-ea"/>
              <a:cs typeface="+mn-cs"/>
            </a:endParaRPr>
          </a:p>
          <a:p>
            <a:pPr marR="0" lvl="0" indent="0" algn="l" defTabSz="914400" rtl="0" eaLnBrk="1" fontAlgn="auto" latinLnBrk="0" hangingPunct="1">
              <a:lnSpc>
                <a:spcPct val="100000"/>
              </a:lnSpc>
              <a:spcBef>
                <a:spcPts val="1400"/>
              </a:spcBef>
              <a:spcAft>
                <a:spcPts val="0"/>
              </a:spcAft>
              <a:buClr>
                <a:srgbClr val="8A1538"/>
              </a:buClr>
              <a:buSzTx/>
              <a:tabLst/>
              <a:defRPr/>
            </a:pPr>
            <a:endParaRPr kumimoji="0" lang="en-US" sz="2000" b="0" i="0" u="none" strike="noStrike" kern="1200" cap="none" spc="0" normalizeH="0" baseline="0" noProof="0" dirty="0">
              <a:ln>
                <a:noFill/>
              </a:ln>
              <a:solidFill>
                <a:srgbClr val="4A4A4A"/>
              </a:solidFill>
              <a:effectLst/>
              <a:uLnTx/>
              <a:uFillTx/>
              <a:latin typeface="Arial" panose="020B0604020202020204"/>
              <a:ea typeface="+mn-ea"/>
              <a:cs typeface="+mn-cs"/>
            </a:endParaRPr>
          </a:p>
          <a:p>
            <a:pPr marR="0" lvl="0" indent="0" algn="l" defTabSz="914400" rtl="0" eaLnBrk="1" fontAlgn="auto" latinLnBrk="0" hangingPunct="1">
              <a:lnSpc>
                <a:spcPct val="100000"/>
              </a:lnSpc>
              <a:spcBef>
                <a:spcPts val="1400"/>
              </a:spcBef>
              <a:spcAft>
                <a:spcPts val="0"/>
              </a:spcAft>
              <a:buClr>
                <a:srgbClr val="8A1538"/>
              </a:buClr>
              <a:buSzTx/>
              <a:tabLst/>
              <a:defRPr/>
            </a:pPr>
            <a:endParaRPr kumimoji="0" lang="en-US" sz="2000" b="0" i="0" u="none" strike="noStrike" kern="1200" cap="none" spc="0" normalizeH="0" baseline="0" noProof="0" dirty="0">
              <a:ln>
                <a:noFill/>
              </a:ln>
              <a:solidFill>
                <a:srgbClr val="4A4A4A"/>
              </a:solidFill>
              <a:effectLst/>
              <a:uLnTx/>
              <a:uFillTx/>
              <a:latin typeface="Arial" panose="020B0604020202020204"/>
              <a:ea typeface="+mn-ea"/>
              <a:cs typeface="+mn-cs"/>
            </a:endParaRPr>
          </a:p>
          <a:p>
            <a:endParaRPr lang="en-GB" dirty="0"/>
          </a:p>
        </p:txBody>
      </p:sp>
      <p:pic>
        <p:nvPicPr>
          <p:cNvPr id="7" name="Picture 6">
            <a:extLst>
              <a:ext uri="{FF2B5EF4-FFF2-40B4-BE49-F238E27FC236}">
                <a16:creationId xmlns:a16="http://schemas.microsoft.com/office/drawing/2014/main" id="{5C8DBD9B-DAAA-4B1D-1C1E-A7F9CD0B72EB}"/>
              </a:ext>
            </a:extLst>
          </p:cNvPr>
          <p:cNvPicPr>
            <a:picLocks noChangeAspect="1"/>
          </p:cNvPicPr>
          <p:nvPr/>
        </p:nvPicPr>
        <p:blipFill>
          <a:blip r:embed="rId3"/>
          <a:stretch>
            <a:fillRect/>
          </a:stretch>
        </p:blipFill>
        <p:spPr>
          <a:xfrm>
            <a:off x="5754108" y="4260184"/>
            <a:ext cx="3058588" cy="1356322"/>
          </a:xfrm>
          <a:prstGeom prst="rect">
            <a:avLst/>
          </a:prstGeom>
        </p:spPr>
      </p:pic>
    </p:spTree>
    <p:extLst>
      <p:ext uri="{BB962C8B-B14F-4D97-AF65-F5344CB8AC3E}">
        <p14:creationId xmlns:p14="http://schemas.microsoft.com/office/powerpoint/2010/main" val="37344599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5EB1E-21FD-ED3C-2E3E-241F80820B9A}"/>
              </a:ext>
            </a:extLst>
          </p:cNvPr>
          <p:cNvSpPr>
            <a:spLocks noGrp="1"/>
          </p:cNvSpPr>
          <p:nvPr>
            <p:ph type="title"/>
          </p:nvPr>
        </p:nvSpPr>
        <p:spPr>
          <a:xfrm>
            <a:off x="250725" y="292650"/>
            <a:ext cx="5469036" cy="1325563"/>
          </a:xfrm>
        </p:spPr>
        <p:txBody>
          <a:bodyPr/>
          <a:lstStyle/>
          <a:p>
            <a:r>
              <a:rPr lang="en-GB" dirty="0"/>
              <a:t>THE ROLE OF CITB </a:t>
            </a:r>
            <a:br>
              <a:rPr lang="en-GB" dirty="0"/>
            </a:br>
            <a:endParaRPr lang="en-GB" dirty="0"/>
          </a:p>
        </p:txBody>
      </p:sp>
      <p:sp>
        <p:nvSpPr>
          <p:cNvPr id="3" name="Content Placeholder 2">
            <a:extLst>
              <a:ext uri="{FF2B5EF4-FFF2-40B4-BE49-F238E27FC236}">
                <a16:creationId xmlns:a16="http://schemas.microsoft.com/office/drawing/2014/main" id="{C11B5A76-B705-DB83-3B8C-85CA4F1368AD}"/>
              </a:ext>
            </a:extLst>
          </p:cNvPr>
          <p:cNvSpPr>
            <a:spLocks noGrp="1"/>
          </p:cNvSpPr>
          <p:nvPr>
            <p:ph idx="1"/>
          </p:nvPr>
        </p:nvSpPr>
        <p:spPr>
          <a:xfrm>
            <a:off x="894927" y="1618213"/>
            <a:ext cx="7078395" cy="3573431"/>
          </a:xfrm>
        </p:spPr>
        <p:txBody>
          <a:bodyPr>
            <a:normAutofit fontScale="92500" lnSpcReduction="10000"/>
          </a:bodyPr>
          <a:lstStyle/>
          <a:p>
            <a:pPr marL="0" marR="0" lvl="0" indent="0" algn="ctr" defTabSz="914400" rtl="0" eaLnBrk="1" fontAlgn="auto" latinLnBrk="0" hangingPunct="1">
              <a:lnSpc>
                <a:spcPct val="110000"/>
              </a:lnSpc>
              <a:spcBef>
                <a:spcPts val="1000"/>
              </a:spcBef>
              <a:spcAft>
                <a:spcPts val="0"/>
              </a:spcAft>
              <a:buClr>
                <a:srgbClr val="F6A700"/>
              </a:buClr>
              <a:buSzTx/>
              <a:buFont typeface="Arial" charset="0"/>
              <a:buNone/>
              <a:tabLst/>
              <a:defRPr/>
            </a:pPr>
            <a:r>
              <a:rPr kumimoji="0" lang="en-US" sz="4800" b="1" i="1" u="none" strike="noStrike" kern="1200" cap="none" spc="0" normalizeH="0" baseline="0" noProof="0" dirty="0">
                <a:ln>
                  <a:noFill/>
                </a:ln>
                <a:solidFill>
                  <a:srgbClr val="00A39E"/>
                </a:solidFill>
                <a:effectLst/>
                <a:uLnTx/>
                <a:uFillTx/>
                <a:latin typeface="Arial" panose="020B0604020202020204"/>
                <a:ea typeface="+mn-ea"/>
                <a:cs typeface="+mn-cs"/>
              </a:rPr>
              <a:t>‘To support the construction industry to have a skilled, competent and inclusive workforce, now and in the future’</a:t>
            </a:r>
          </a:p>
          <a:p>
            <a:endParaRPr lang="en-GB" dirty="0"/>
          </a:p>
        </p:txBody>
      </p:sp>
      <p:sp>
        <p:nvSpPr>
          <p:cNvPr id="5" name="Text Placeholder 4">
            <a:extLst>
              <a:ext uri="{FF2B5EF4-FFF2-40B4-BE49-F238E27FC236}">
                <a16:creationId xmlns:a16="http://schemas.microsoft.com/office/drawing/2014/main" id="{657E4536-09B0-F705-2DA3-A634F8E2376A}"/>
              </a:ext>
            </a:extLst>
          </p:cNvPr>
          <p:cNvSpPr>
            <a:spLocks noGrp="1"/>
          </p:cNvSpPr>
          <p:nvPr>
            <p:ph type="body" sz="quarter" idx="11"/>
          </p:nvPr>
        </p:nvSpPr>
        <p:spPr>
          <a:xfrm>
            <a:off x="250725" y="5248379"/>
            <a:ext cx="8366801" cy="1044126"/>
          </a:xfrm>
        </p:spPr>
        <p:txBody>
          <a:bodyPr>
            <a:normAutofit fontScale="85000" lnSpcReduction="10000"/>
          </a:bodyPr>
          <a:lstStyle/>
          <a:p>
            <a:pPr marL="0" marR="0" lvl="0" indent="0" algn="ctr" defTabSz="914400" rtl="0" eaLnBrk="1" fontAlgn="auto" latinLnBrk="0" hangingPunct="1">
              <a:lnSpc>
                <a:spcPct val="110000"/>
              </a:lnSpc>
              <a:spcBef>
                <a:spcPts val="1000"/>
              </a:spcBef>
              <a:spcAft>
                <a:spcPts val="0"/>
              </a:spcAft>
              <a:buClrTx/>
              <a:buSzTx/>
              <a:buFont typeface="Arial" charset="0"/>
              <a:buNone/>
              <a:tabLst/>
              <a:defRPr/>
            </a:pPr>
            <a:r>
              <a:rPr kumimoji="0" lang="en-US" sz="1800" b="0" i="0" u="none" strike="noStrike" kern="1200" cap="none" spc="0" normalizeH="0" baseline="0" noProof="0" dirty="0">
                <a:ln>
                  <a:noFill/>
                </a:ln>
                <a:solidFill>
                  <a:srgbClr val="4D5D68"/>
                </a:solidFill>
                <a:effectLst/>
                <a:uLnTx/>
                <a:uFillTx/>
                <a:latin typeface="Arial" panose="020B0604020202020204"/>
                <a:ea typeface="+mn-ea"/>
                <a:cs typeface="+mn-cs"/>
              </a:rPr>
              <a:t>Joanna Young, New Entrant Employer Support Advisor</a:t>
            </a:r>
          </a:p>
          <a:p>
            <a:pPr marL="0" marR="0" lvl="0" indent="0" algn="ctr" defTabSz="914400" rtl="0" eaLnBrk="1" fontAlgn="auto" latinLnBrk="0" hangingPunct="1">
              <a:lnSpc>
                <a:spcPct val="110000"/>
              </a:lnSpc>
              <a:spcBef>
                <a:spcPts val="1000"/>
              </a:spcBef>
              <a:spcAft>
                <a:spcPts val="0"/>
              </a:spcAft>
              <a:buClrTx/>
              <a:buSzTx/>
              <a:buFont typeface="Arial" charset="0"/>
              <a:buNone/>
              <a:tabLst/>
              <a:defRPr/>
            </a:pPr>
            <a:r>
              <a:rPr kumimoji="0" lang="en-US" sz="1800" b="0" i="0" u="none" strike="noStrike" kern="1200" cap="none" spc="0" normalizeH="0" baseline="0" noProof="0" dirty="0">
                <a:ln>
                  <a:noFill/>
                </a:ln>
                <a:solidFill>
                  <a:srgbClr val="4D5D68"/>
                </a:solidFill>
                <a:effectLst/>
                <a:uLnTx/>
                <a:uFillTx/>
                <a:latin typeface="Arial" panose="020B0604020202020204"/>
                <a:ea typeface="+mn-ea"/>
                <a:cs typeface="+mn-cs"/>
              </a:rPr>
              <a:t>07435 739165</a:t>
            </a:r>
          </a:p>
          <a:p>
            <a:pPr marL="0" marR="0" lvl="0" indent="0" algn="ctr" defTabSz="914400" rtl="0" eaLnBrk="1" fontAlgn="auto" latinLnBrk="0" hangingPunct="1">
              <a:lnSpc>
                <a:spcPct val="110000"/>
              </a:lnSpc>
              <a:spcBef>
                <a:spcPts val="1000"/>
              </a:spcBef>
              <a:spcAft>
                <a:spcPts val="0"/>
              </a:spcAft>
              <a:buClrTx/>
              <a:buSzTx/>
              <a:buFont typeface="Arial" charset="0"/>
              <a:buNone/>
              <a:tabLst/>
              <a:defRPr/>
            </a:pPr>
            <a:r>
              <a:rPr kumimoji="0" lang="en-US" sz="1800" b="0" i="0" u="none" strike="noStrike" kern="1200" cap="none" spc="0" normalizeH="0" baseline="0" noProof="0" dirty="0">
                <a:ln>
                  <a:noFill/>
                </a:ln>
                <a:solidFill>
                  <a:srgbClr val="4D5D68"/>
                </a:solidFill>
                <a:effectLst/>
                <a:uLnTx/>
                <a:uFillTx/>
                <a:latin typeface="Arial" panose="020B0604020202020204"/>
                <a:ea typeface="+mn-ea"/>
                <a:cs typeface="+mn-cs"/>
                <a:hlinkClick r:id="rId3"/>
              </a:rPr>
              <a:t>Joanna.young@citb.co.uk</a:t>
            </a:r>
            <a:endParaRPr kumimoji="0" lang="en-US" sz="1800" b="0" i="0" u="none" strike="noStrike" kern="1200" cap="none" spc="0" normalizeH="0" baseline="0" noProof="0" dirty="0">
              <a:ln>
                <a:noFill/>
              </a:ln>
              <a:solidFill>
                <a:srgbClr val="4D5D68"/>
              </a:solidFill>
              <a:effectLst/>
              <a:uLnTx/>
              <a:uFillTx/>
              <a:latin typeface="Arial" panose="020B0604020202020204"/>
              <a:ea typeface="+mn-ea"/>
              <a:cs typeface="+mn-cs"/>
            </a:endParaRPr>
          </a:p>
          <a:p>
            <a:endParaRPr lang="en-GB" dirty="0"/>
          </a:p>
        </p:txBody>
      </p:sp>
      <p:pic>
        <p:nvPicPr>
          <p:cNvPr id="8" name="Picture 7">
            <a:extLst>
              <a:ext uri="{FF2B5EF4-FFF2-40B4-BE49-F238E27FC236}">
                <a16:creationId xmlns:a16="http://schemas.microsoft.com/office/drawing/2014/main" id="{E1607F50-00BF-4B88-B637-E6B4AD31DFB1}"/>
              </a:ext>
            </a:extLst>
          </p:cNvPr>
          <p:cNvPicPr>
            <a:picLocks noChangeAspect="1"/>
          </p:cNvPicPr>
          <p:nvPr/>
        </p:nvPicPr>
        <p:blipFill>
          <a:blip r:embed="rId4"/>
          <a:stretch>
            <a:fillRect/>
          </a:stretch>
        </p:blipFill>
        <p:spPr>
          <a:xfrm>
            <a:off x="9090991" y="0"/>
            <a:ext cx="7964557" cy="6292505"/>
          </a:xfrm>
          <a:prstGeom prst="rect">
            <a:avLst/>
          </a:prstGeom>
        </p:spPr>
      </p:pic>
    </p:spTree>
    <p:extLst>
      <p:ext uri="{BB962C8B-B14F-4D97-AF65-F5344CB8AC3E}">
        <p14:creationId xmlns:p14="http://schemas.microsoft.com/office/powerpoint/2010/main" val="6306553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graphical user interface&#10;&#10;Description automatically generated">
            <a:extLst>
              <a:ext uri="{FF2B5EF4-FFF2-40B4-BE49-F238E27FC236}">
                <a16:creationId xmlns:a16="http://schemas.microsoft.com/office/drawing/2014/main" id="{5E4DF466-3B59-422A-8CFE-B2B2641C8714}"/>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1015" r="64057"/>
          <a:stretch/>
        </p:blipFill>
        <p:spPr>
          <a:xfrm>
            <a:off x="6419753" y="0"/>
            <a:ext cx="5781772" cy="6052007"/>
          </a:xfrm>
        </p:spPr>
      </p:pic>
      <p:sp>
        <p:nvSpPr>
          <p:cNvPr id="3" name="Title 2">
            <a:extLst>
              <a:ext uri="{FF2B5EF4-FFF2-40B4-BE49-F238E27FC236}">
                <a16:creationId xmlns:a16="http://schemas.microsoft.com/office/drawing/2014/main" id="{2313CD81-B5F3-4144-883D-4FFC8FC26746}"/>
              </a:ext>
            </a:extLst>
          </p:cNvPr>
          <p:cNvSpPr>
            <a:spLocks noGrp="1"/>
          </p:cNvSpPr>
          <p:nvPr>
            <p:ph type="title"/>
          </p:nvPr>
        </p:nvSpPr>
        <p:spPr>
          <a:xfrm>
            <a:off x="258496" y="80733"/>
            <a:ext cx="6161257" cy="1200607"/>
          </a:xfrm>
        </p:spPr>
        <p:txBody>
          <a:bodyPr>
            <a:normAutofit/>
          </a:bodyPr>
          <a:lstStyle/>
          <a:p>
            <a:pPr algn="ctr"/>
            <a:r>
              <a:rPr lang="en-US" sz="3700" dirty="0"/>
              <a:t>OUR MOST IN-DEMAND ROLES</a:t>
            </a:r>
            <a:endParaRPr lang="en-GB" sz="3700" dirty="0"/>
          </a:p>
        </p:txBody>
      </p:sp>
      <p:sp>
        <p:nvSpPr>
          <p:cNvPr id="4" name="Content Placeholder 3">
            <a:extLst>
              <a:ext uri="{FF2B5EF4-FFF2-40B4-BE49-F238E27FC236}">
                <a16:creationId xmlns:a16="http://schemas.microsoft.com/office/drawing/2014/main" id="{16039008-307E-4CEA-8E42-BBE71166E115}"/>
              </a:ext>
            </a:extLst>
          </p:cNvPr>
          <p:cNvSpPr>
            <a:spLocks noGrp="1"/>
          </p:cNvSpPr>
          <p:nvPr>
            <p:ph idx="1"/>
          </p:nvPr>
        </p:nvSpPr>
        <p:spPr>
          <a:xfrm>
            <a:off x="286363" y="1166191"/>
            <a:ext cx="6105524" cy="4885816"/>
          </a:xfrm>
        </p:spPr>
        <p:txBody>
          <a:bodyPr>
            <a:normAutofit/>
          </a:bodyPr>
          <a:lstStyle/>
          <a:p>
            <a:r>
              <a:rPr lang="en-GB" sz="1800" dirty="0">
                <a:solidFill>
                  <a:srgbClr val="00A39E"/>
                </a:solidFill>
                <a:effectLst/>
                <a:latin typeface="Aptos" panose="020B0004020202020204" pitchFamily="34" charset="0"/>
                <a:ea typeface="Aptos" panose="020B0004020202020204" pitchFamily="34" charset="0"/>
                <a:cs typeface="Aptos" panose="020B0004020202020204" pitchFamily="34" charset="0"/>
              </a:rPr>
              <a:t>Construction project managers can earn up to 50K</a:t>
            </a:r>
          </a:p>
          <a:p>
            <a:r>
              <a:rPr lang="en-GB" sz="1800" dirty="0">
                <a:solidFill>
                  <a:srgbClr val="00A39E"/>
                </a:solidFill>
                <a:effectLst/>
                <a:latin typeface="Aptos" panose="020B0004020202020204" pitchFamily="34" charset="0"/>
                <a:ea typeface="Aptos" panose="020B0004020202020204" pitchFamily="34" charset="0"/>
                <a:cs typeface="Aptos" panose="020B0004020202020204" pitchFamily="34" charset="0"/>
              </a:rPr>
              <a:t>Non-construction professional and technical office based</a:t>
            </a:r>
          </a:p>
          <a:p>
            <a:r>
              <a:rPr lang="en-GB" sz="1800" dirty="0">
                <a:solidFill>
                  <a:srgbClr val="00A39E"/>
                </a:solidFill>
                <a:effectLst/>
                <a:latin typeface="Aptos" panose="020B0004020202020204" pitchFamily="34" charset="0"/>
                <a:ea typeface="Aptos" panose="020B0004020202020204" pitchFamily="34" charset="0"/>
                <a:cs typeface="Aptos" panose="020B0004020202020204" pitchFamily="34" charset="0"/>
              </a:rPr>
              <a:t>Construction Directors can earn up to 100K</a:t>
            </a:r>
          </a:p>
          <a:p>
            <a:r>
              <a:rPr lang="en-GB" sz="1800" dirty="0">
                <a:solidFill>
                  <a:srgbClr val="00A39E"/>
                </a:solidFill>
                <a:effectLst/>
                <a:latin typeface="Aptos" panose="020B0004020202020204" pitchFamily="34" charset="0"/>
                <a:ea typeface="Aptos" panose="020B0004020202020204" pitchFamily="34" charset="0"/>
                <a:cs typeface="Aptos" panose="020B0004020202020204" pitchFamily="34" charset="0"/>
              </a:rPr>
              <a:t>Carpenters and joiners  can earn up to 45k</a:t>
            </a:r>
          </a:p>
          <a:p>
            <a:r>
              <a:rPr lang="en-GB" sz="1800" dirty="0">
                <a:solidFill>
                  <a:srgbClr val="00A39E"/>
                </a:solidFill>
                <a:effectLst/>
                <a:latin typeface="Aptos" panose="020B0004020202020204" pitchFamily="34" charset="0"/>
                <a:ea typeface="Aptos" panose="020B0004020202020204" pitchFamily="34" charset="0"/>
                <a:cs typeface="Aptos" panose="020B0004020202020204" pitchFamily="34" charset="0"/>
              </a:rPr>
              <a:t>Bricklayers and masons can earn up to 50K</a:t>
            </a:r>
          </a:p>
          <a:p>
            <a:r>
              <a:rPr lang="en-GB" sz="1800" dirty="0">
                <a:solidFill>
                  <a:srgbClr val="00A39E"/>
                </a:solidFill>
                <a:effectLst/>
                <a:latin typeface="Aptos" panose="020B0004020202020204" pitchFamily="34" charset="0"/>
                <a:ea typeface="Aptos" panose="020B0004020202020204" pitchFamily="34" charset="0"/>
                <a:cs typeface="Aptos" panose="020B0004020202020204" pitchFamily="34" charset="0"/>
              </a:rPr>
              <a:t>Painters and decorators can earn up to 50K</a:t>
            </a:r>
          </a:p>
          <a:p>
            <a:r>
              <a:rPr lang="en-GB" sz="1800" dirty="0">
                <a:solidFill>
                  <a:srgbClr val="00A39E"/>
                </a:solidFill>
                <a:effectLst/>
                <a:latin typeface="Aptos" panose="020B0004020202020204" pitchFamily="34" charset="0"/>
                <a:ea typeface="Aptos" panose="020B0004020202020204" pitchFamily="34" charset="0"/>
                <a:cs typeface="Aptos" panose="020B0004020202020204" pitchFamily="34" charset="0"/>
              </a:rPr>
              <a:t>Plasterers can earn up to 35k</a:t>
            </a:r>
          </a:p>
          <a:p>
            <a:r>
              <a:rPr lang="en-GB" sz="1800" dirty="0">
                <a:solidFill>
                  <a:srgbClr val="00A39E"/>
                </a:solidFill>
                <a:latin typeface="Aptos" panose="020B0004020202020204" pitchFamily="34" charset="0"/>
                <a:ea typeface="Aptos" panose="020B0004020202020204" pitchFamily="34" charset="0"/>
                <a:cs typeface="Aptos" panose="020B0004020202020204" pitchFamily="34" charset="0"/>
              </a:rPr>
              <a:t>Civil Engineer can earn up to 80K</a:t>
            </a:r>
            <a:endParaRPr lang="en-GB" sz="1800" dirty="0">
              <a:solidFill>
                <a:srgbClr val="00A39E"/>
              </a:solidFill>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rgbClr val="00A39E"/>
                </a:solidFill>
                <a:effectLst/>
                <a:latin typeface="Aptos" panose="020B0004020202020204" pitchFamily="34" charset="0"/>
                <a:ea typeface="Aptos" panose="020B0004020202020204" pitchFamily="34" charset="0"/>
                <a:cs typeface="Aptos" panose="020B0004020202020204" pitchFamily="34" charset="0"/>
              </a:rPr>
              <a:t>Scaffolders can earn up to 50K</a:t>
            </a:r>
          </a:p>
          <a:p>
            <a:r>
              <a:rPr lang="en-GB" sz="1800" dirty="0">
                <a:solidFill>
                  <a:srgbClr val="00A39E"/>
                </a:solidFill>
                <a:effectLst/>
                <a:latin typeface="Aptos" panose="020B0004020202020204" pitchFamily="34" charset="0"/>
                <a:ea typeface="Aptos" panose="020B0004020202020204" pitchFamily="34" charset="0"/>
                <a:cs typeface="Aptos" panose="020B0004020202020204" pitchFamily="34" charset="0"/>
              </a:rPr>
              <a:t>Plant operators can earn up to 35k</a:t>
            </a:r>
          </a:p>
          <a:p>
            <a:r>
              <a:rPr lang="en-GB" sz="1800" b="1" dirty="0">
                <a:solidFill>
                  <a:srgbClr val="00A39E"/>
                </a:solidFill>
                <a:effectLst/>
                <a:latin typeface="Aptos" panose="020B0004020202020204" pitchFamily="34" charset="0"/>
                <a:ea typeface="Aptos" panose="020B0004020202020204" pitchFamily="34" charset="0"/>
                <a:cs typeface="Aptos" panose="020B0004020202020204" pitchFamily="34" charset="0"/>
              </a:rPr>
              <a:t>10,400</a:t>
            </a:r>
            <a:r>
              <a:rPr lang="en-GB" sz="1800" dirty="0">
                <a:solidFill>
                  <a:srgbClr val="00A39E"/>
                </a:solidFill>
                <a:effectLst/>
                <a:latin typeface="Aptos" panose="020B0004020202020204" pitchFamily="34" charset="0"/>
                <a:ea typeface="Aptos" panose="020B0004020202020204" pitchFamily="34" charset="0"/>
                <a:cs typeface="Aptos" panose="020B0004020202020204" pitchFamily="34" charset="0"/>
              </a:rPr>
              <a:t> workers will be needed in the South East region from 2024 to 2028.</a:t>
            </a:r>
          </a:p>
          <a:p>
            <a:endParaRPr lang="en-GB" sz="1600" b="1" dirty="0">
              <a:solidFill>
                <a:srgbClr val="00A39E"/>
              </a:solidFill>
            </a:endParaRPr>
          </a:p>
        </p:txBody>
      </p:sp>
      <p:pic>
        <p:nvPicPr>
          <p:cNvPr id="2" name="Picture 1">
            <a:extLst>
              <a:ext uri="{FF2B5EF4-FFF2-40B4-BE49-F238E27FC236}">
                <a16:creationId xmlns:a16="http://schemas.microsoft.com/office/drawing/2014/main" id="{E3FE1991-EBA9-0F45-396C-0693D24A95BF}"/>
              </a:ext>
            </a:extLst>
          </p:cNvPr>
          <p:cNvPicPr>
            <a:picLocks noChangeAspect="1"/>
          </p:cNvPicPr>
          <p:nvPr/>
        </p:nvPicPr>
        <p:blipFill>
          <a:blip r:embed="rId4"/>
          <a:stretch>
            <a:fillRect/>
          </a:stretch>
        </p:blipFill>
        <p:spPr>
          <a:xfrm>
            <a:off x="160998" y="5311530"/>
            <a:ext cx="1907484" cy="865433"/>
          </a:xfrm>
          <a:prstGeom prst="rect">
            <a:avLst/>
          </a:prstGeom>
        </p:spPr>
      </p:pic>
    </p:spTree>
    <p:extLst>
      <p:ext uri="{BB962C8B-B14F-4D97-AF65-F5344CB8AC3E}">
        <p14:creationId xmlns:p14="http://schemas.microsoft.com/office/powerpoint/2010/main" val="32291841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0B1E0E-3354-1F9B-3852-E75B0AAC413C}"/>
              </a:ext>
            </a:extLst>
          </p:cNvPr>
          <p:cNvPicPr>
            <a:picLocks noChangeAspect="1"/>
          </p:cNvPicPr>
          <p:nvPr/>
        </p:nvPicPr>
        <p:blipFill>
          <a:blip r:embed="rId3"/>
          <a:stretch>
            <a:fillRect/>
          </a:stretch>
        </p:blipFill>
        <p:spPr>
          <a:xfrm>
            <a:off x="6949439" y="3357977"/>
            <a:ext cx="4685969" cy="2635857"/>
          </a:xfrm>
          <a:prstGeom prst="rect">
            <a:avLst/>
          </a:prstGeom>
          <a:noFill/>
        </p:spPr>
      </p:pic>
      <p:sp>
        <p:nvSpPr>
          <p:cNvPr id="2" name="Title 1">
            <a:extLst>
              <a:ext uri="{FF2B5EF4-FFF2-40B4-BE49-F238E27FC236}">
                <a16:creationId xmlns:a16="http://schemas.microsoft.com/office/drawing/2014/main" id="{8908542C-3BC1-C4C3-9C1B-1012CC8221E3}"/>
              </a:ext>
            </a:extLst>
          </p:cNvPr>
          <p:cNvSpPr>
            <a:spLocks noGrp="1"/>
          </p:cNvSpPr>
          <p:nvPr>
            <p:ph type="title"/>
          </p:nvPr>
        </p:nvSpPr>
        <p:spPr>
          <a:xfrm>
            <a:off x="998083" y="482531"/>
            <a:ext cx="10195833" cy="1325563"/>
          </a:xfrm>
        </p:spPr>
        <p:txBody>
          <a:bodyPr anchor="ctr">
            <a:normAutofit/>
          </a:bodyPr>
          <a:lstStyle/>
          <a:p>
            <a:r>
              <a:rPr lang="en-GB" dirty="0"/>
              <a:t>WORK BASED TRAINING FOR THE INDUSTRY</a:t>
            </a:r>
          </a:p>
        </p:txBody>
      </p:sp>
      <p:sp>
        <p:nvSpPr>
          <p:cNvPr id="3" name="Content Placeholder 2">
            <a:extLst>
              <a:ext uri="{FF2B5EF4-FFF2-40B4-BE49-F238E27FC236}">
                <a16:creationId xmlns:a16="http://schemas.microsoft.com/office/drawing/2014/main" id="{AA5F50DD-B020-3209-4CBA-DE09AC4257DD}"/>
              </a:ext>
            </a:extLst>
          </p:cNvPr>
          <p:cNvSpPr>
            <a:spLocks noGrp="1"/>
          </p:cNvSpPr>
          <p:nvPr>
            <p:ph idx="1"/>
          </p:nvPr>
        </p:nvSpPr>
        <p:spPr>
          <a:xfrm>
            <a:off x="220436" y="1536065"/>
            <a:ext cx="6900121" cy="4351338"/>
          </a:xfrm>
        </p:spPr>
        <p:txBody>
          <a:bodyPr>
            <a:normAutofit fontScale="92500" lnSpcReduction="10000"/>
          </a:bodyPr>
          <a:lstStyle/>
          <a:p>
            <a:endParaRPr lang="en-GB" sz="1500" dirty="0"/>
          </a:p>
          <a:p>
            <a:pPr marL="457200" indent="-457200">
              <a:buFont typeface="Arial" panose="020B0604020202020204" pitchFamily="34" charset="0"/>
              <a:buChar char="•"/>
            </a:pPr>
            <a:r>
              <a:rPr lang="en-GB" sz="2200" b="1" dirty="0">
                <a:solidFill>
                  <a:srgbClr val="00A39E"/>
                </a:solidFill>
              </a:rPr>
              <a:t>Traineeships</a:t>
            </a:r>
          </a:p>
          <a:p>
            <a:pPr marL="1143000" lvl="1" indent="-457200"/>
            <a:r>
              <a:rPr lang="en-GB" sz="2200" dirty="0">
                <a:solidFill>
                  <a:srgbClr val="00A39E"/>
                </a:solidFill>
              </a:rPr>
              <a:t>A traineeship is all about preparation for the world of work. Short course for 16-24yr olds, </a:t>
            </a:r>
          </a:p>
          <a:p>
            <a:pPr marL="1143000" lvl="1" indent="-457200"/>
            <a:r>
              <a:rPr lang="en-GB" sz="2200" dirty="0">
                <a:solidFill>
                  <a:srgbClr val="00A39E"/>
                </a:solidFill>
              </a:rPr>
              <a:t>6 weeks – 6 months. </a:t>
            </a:r>
          </a:p>
          <a:p>
            <a:pPr marL="1143000" lvl="1" indent="-457200"/>
            <a:r>
              <a:rPr lang="en-GB" sz="2200" i="0" u="sng" dirty="0">
                <a:solidFill>
                  <a:srgbClr val="00A39E"/>
                </a:solidFill>
                <a:effectLst/>
                <a:hlinkClick r:id="rId4">
                  <a:extLst>
                    <a:ext uri="{A12FA001-AC4F-418D-AE19-62706E023703}">
                      <ahyp:hlinkClr xmlns:ahyp="http://schemas.microsoft.com/office/drawing/2018/hyperlinkcolor" val="tx"/>
                    </a:ext>
                  </a:extLst>
                </a:hlinkClick>
              </a:rPr>
              <a:t>www.gov.uk/find-traineeship</a:t>
            </a:r>
            <a:r>
              <a:rPr lang="en-GB" sz="2200" dirty="0">
                <a:solidFill>
                  <a:srgbClr val="00A39E"/>
                </a:solidFill>
              </a:rPr>
              <a:t> </a:t>
            </a:r>
          </a:p>
          <a:p>
            <a:pPr lvl="1" indent="0">
              <a:buNone/>
            </a:pPr>
            <a:endParaRPr lang="en-GB" sz="2200" dirty="0">
              <a:solidFill>
                <a:srgbClr val="00A39E"/>
              </a:solidFill>
            </a:endParaRPr>
          </a:p>
          <a:p>
            <a:pPr marL="457200" indent="-457200">
              <a:buFont typeface="Arial" panose="020B0604020202020204" pitchFamily="34" charset="0"/>
              <a:buChar char="•"/>
            </a:pPr>
            <a:r>
              <a:rPr lang="en-GB" sz="2200" b="1" dirty="0">
                <a:solidFill>
                  <a:srgbClr val="00A39E"/>
                </a:solidFill>
              </a:rPr>
              <a:t>Apprenticeships</a:t>
            </a:r>
            <a:r>
              <a:rPr lang="en-GB" sz="2200" dirty="0">
                <a:solidFill>
                  <a:srgbClr val="00A39E"/>
                </a:solidFill>
              </a:rPr>
              <a:t>	</a:t>
            </a:r>
          </a:p>
          <a:p>
            <a:pPr marL="1028700" lvl="1" indent="-342900"/>
            <a:r>
              <a:rPr lang="en-GB" sz="2200" dirty="0">
                <a:solidFill>
                  <a:srgbClr val="00A39E"/>
                </a:solidFill>
              </a:rPr>
              <a:t>Level 2 Trades e.g. carpentry</a:t>
            </a:r>
          </a:p>
          <a:p>
            <a:pPr marL="1028700" lvl="1" indent="-342900"/>
            <a:r>
              <a:rPr lang="en-GB" sz="2200" dirty="0">
                <a:solidFill>
                  <a:srgbClr val="00A39E"/>
                </a:solidFill>
              </a:rPr>
              <a:t>Level 3 Craft e.g. Craft carpentry</a:t>
            </a:r>
          </a:p>
          <a:p>
            <a:pPr marL="1028700" lvl="1" indent="-342900"/>
            <a:r>
              <a:rPr lang="en-GB" sz="2200" dirty="0">
                <a:solidFill>
                  <a:srgbClr val="00A39E"/>
                </a:solidFill>
              </a:rPr>
              <a:t>Level 4 Site Supervisor</a:t>
            </a:r>
          </a:p>
          <a:p>
            <a:pPr marL="1028700" lvl="1" indent="-342900"/>
            <a:r>
              <a:rPr lang="en-GB" sz="2200" dirty="0">
                <a:solidFill>
                  <a:srgbClr val="00A39E"/>
                </a:solidFill>
              </a:rPr>
              <a:t>Level 6 Construction site management (degree)</a:t>
            </a:r>
          </a:p>
          <a:p>
            <a:pPr marL="1028700" lvl="1" indent="-342900"/>
            <a:r>
              <a:rPr lang="en-GB" sz="2200" dirty="0">
                <a:solidFill>
                  <a:srgbClr val="00A39E"/>
                </a:solidFill>
              </a:rPr>
              <a:t>Level 7 In areas such as design there is a level 7 option such as Architect</a:t>
            </a:r>
            <a:endParaRPr lang="en-GB" sz="2200" i="0" u="sng" dirty="0">
              <a:solidFill>
                <a:srgbClr val="00A39E"/>
              </a:solidFill>
              <a:effectLst/>
            </a:endParaRPr>
          </a:p>
          <a:p>
            <a:pPr lvl="1"/>
            <a:endParaRPr lang="en-GB" sz="1500" dirty="0"/>
          </a:p>
          <a:p>
            <a:endParaRPr lang="en-GB" sz="1500" dirty="0"/>
          </a:p>
        </p:txBody>
      </p:sp>
      <p:pic>
        <p:nvPicPr>
          <p:cNvPr id="8" name="Picture 7">
            <a:extLst>
              <a:ext uri="{FF2B5EF4-FFF2-40B4-BE49-F238E27FC236}">
                <a16:creationId xmlns:a16="http://schemas.microsoft.com/office/drawing/2014/main" id="{4A976A51-B822-B9B5-328B-3FE45BBCD88C}"/>
              </a:ext>
            </a:extLst>
          </p:cNvPr>
          <p:cNvPicPr>
            <a:picLocks noChangeAspect="1"/>
          </p:cNvPicPr>
          <p:nvPr/>
        </p:nvPicPr>
        <p:blipFill>
          <a:blip r:embed="rId5"/>
          <a:stretch>
            <a:fillRect/>
          </a:stretch>
        </p:blipFill>
        <p:spPr>
          <a:xfrm>
            <a:off x="7348619" y="1914525"/>
            <a:ext cx="4514850" cy="1514475"/>
          </a:xfrm>
          <a:prstGeom prst="rect">
            <a:avLst/>
          </a:prstGeom>
        </p:spPr>
      </p:pic>
    </p:spTree>
    <p:extLst>
      <p:ext uri="{BB962C8B-B14F-4D97-AF65-F5344CB8AC3E}">
        <p14:creationId xmlns:p14="http://schemas.microsoft.com/office/powerpoint/2010/main" val="541900488"/>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34EA67-709D-45CF-AB90-97D38256CAAF}"/>
              </a:ext>
            </a:extLst>
          </p:cNvPr>
          <p:cNvSpPr>
            <a:spLocks noGrp="1"/>
          </p:cNvSpPr>
          <p:nvPr>
            <p:ph type="title"/>
          </p:nvPr>
        </p:nvSpPr>
        <p:spPr/>
        <p:txBody>
          <a:bodyPr/>
          <a:lstStyle/>
          <a:p>
            <a:r>
              <a:rPr lang="en-GB" dirty="0"/>
              <a:t>ENTRY REQUIREMENTS</a:t>
            </a:r>
          </a:p>
        </p:txBody>
      </p:sp>
      <p:sp>
        <p:nvSpPr>
          <p:cNvPr id="5" name="TextBox 4">
            <a:extLst>
              <a:ext uri="{FF2B5EF4-FFF2-40B4-BE49-F238E27FC236}">
                <a16:creationId xmlns:a16="http://schemas.microsoft.com/office/drawing/2014/main" id="{543E34D6-5A20-ACE8-33E0-7D037C02A98A}"/>
              </a:ext>
            </a:extLst>
          </p:cNvPr>
          <p:cNvSpPr txBox="1"/>
          <p:nvPr/>
        </p:nvSpPr>
        <p:spPr>
          <a:xfrm>
            <a:off x="530087" y="1789043"/>
            <a:ext cx="11078817" cy="4101892"/>
          </a:xfrm>
          <a:prstGeom prst="rect">
            <a:avLst/>
          </a:prstGeom>
          <a:noFill/>
        </p:spPr>
        <p:txBody>
          <a:bodyPr wrap="square" rtlCol="0">
            <a:spAutoFit/>
          </a:bodyPr>
          <a:lstStyle/>
          <a:p>
            <a:pPr marL="342900" marR="0" lvl="0" indent="-342900" algn="l" defTabSz="914400" rtl="0" eaLnBrk="1" fontAlgn="auto" latinLnBrk="0" hangingPunct="1">
              <a:lnSpc>
                <a:spcPct val="110000"/>
              </a:lnSpc>
              <a:spcBef>
                <a:spcPts val="1000"/>
              </a:spcBef>
              <a:spcAft>
                <a:spcPts val="0"/>
              </a:spcAft>
              <a:buClr>
                <a:srgbClr val="00807B"/>
              </a:buClr>
              <a:buSzPct val="100000"/>
              <a:buFont typeface="Arial" panose="020B0604020202020204" pitchFamily="34" charset="0"/>
              <a:buChar char="•"/>
              <a:tabLst/>
              <a:defRPr/>
            </a:pPr>
            <a:r>
              <a:rPr kumimoji="0" lang="en-GB" sz="2400" b="0" i="0" u="none" strike="noStrike" kern="1200" cap="none" spc="0" normalizeH="0" baseline="0" noProof="0" dirty="0">
                <a:ln>
                  <a:noFill/>
                </a:ln>
                <a:solidFill>
                  <a:srgbClr val="00807B"/>
                </a:solidFill>
                <a:effectLst/>
                <a:uLnTx/>
                <a:uFillTx/>
                <a:latin typeface="Arial" panose="020B0604020202020204"/>
                <a:ea typeface="+mn-ea"/>
                <a:cs typeface="+mn-cs"/>
              </a:rPr>
              <a:t>An apprenticeship is for anyone aged 16+ there are no upper age restrictions.</a:t>
            </a:r>
          </a:p>
          <a:p>
            <a:pPr marL="342900" marR="0" lvl="0" indent="-342900" algn="l" defTabSz="914400" rtl="0" eaLnBrk="1" fontAlgn="auto" latinLnBrk="0" hangingPunct="1">
              <a:lnSpc>
                <a:spcPct val="110000"/>
              </a:lnSpc>
              <a:spcBef>
                <a:spcPts val="1000"/>
              </a:spcBef>
              <a:spcAft>
                <a:spcPts val="0"/>
              </a:spcAft>
              <a:buClr>
                <a:srgbClr val="00807B"/>
              </a:buClr>
              <a:buSzPct val="100000"/>
              <a:buFont typeface="Arial" panose="020B0604020202020204" pitchFamily="34" charset="0"/>
              <a:buChar char="•"/>
              <a:tabLst/>
              <a:defRPr/>
            </a:pPr>
            <a:r>
              <a:rPr kumimoji="0" lang="en-GB" sz="2400" b="0" i="0" u="none" strike="noStrike" kern="1200" cap="none" spc="0" normalizeH="0" baseline="0" noProof="0" dirty="0">
                <a:ln>
                  <a:noFill/>
                </a:ln>
                <a:solidFill>
                  <a:srgbClr val="00807B"/>
                </a:solidFill>
                <a:effectLst/>
                <a:uLnTx/>
                <a:uFillTx/>
                <a:latin typeface="Arial" panose="020B0604020202020204"/>
                <a:ea typeface="+mn-ea"/>
                <a:cs typeface="+mn-cs"/>
              </a:rPr>
              <a:t>There are no formal entry requirements for level 2 apprenticeships in England, but applicants should have Functional Skills Level 1 or equivalent in English and Maths. If learners have a GCSE 4 or C in Maths &amp; English no further studying is required.</a:t>
            </a:r>
          </a:p>
          <a:p>
            <a:pPr marL="342900" marR="0" lvl="0" indent="-342900" algn="l" defTabSz="914400" rtl="0" eaLnBrk="1" fontAlgn="auto" latinLnBrk="0" hangingPunct="1">
              <a:lnSpc>
                <a:spcPct val="110000"/>
              </a:lnSpc>
              <a:spcBef>
                <a:spcPts val="1000"/>
              </a:spcBef>
              <a:spcAft>
                <a:spcPts val="0"/>
              </a:spcAft>
              <a:buClr>
                <a:srgbClr val="00807B"/>
              </a:buClr>
              <a:buSzPct val="100000"/>
              <a:buFont typeface="Arial" panose="020B0604020202020204" pitchFamily="34" charset="0"/>
              <a:buChar char="•"/>
              <a:tabLst/>
              <a:defRPr/>
            </a:pPr>
            <a:r>
              <a:rPr kumimoji="0" lang="en-GB" sz="2400" b="0" i="0" u="none" strike="noStrike" kern="1200" cap="none" spc="0" normalizeH="0" baseline="0" noProof="0" dirty="0">
                <a:ln>
                  <a:noFill/>
                </a:ln>
                <a:solidFill>
                  <a:srgbClr val="00807B"/>
                </a:solidFill>
                <a:effectLst/>
                <a:uLnTx/>
                <a:uFillTx/>
                <a:latin typeface="Arial" panose="020B0604020202020204"/>
                <a:ea typeface="+mn-ea"/>
                <a:cs typeface="+mn-cs"/>
              </a:rPr>
              <a:t>Through an apprenticeship, an apprentice will gain the technical knowledge, practical experience and wider skills and behaviours (KSB) that they need to be competent in their immediate job and future career. </a:t>
            </a:r>
          </a:p>
          <a:p>
            <a:pPr marL="342900" marR="0" lvl="0" indent="-342900" algn="l" defTabSz="914400" rtl="0" eaLnBrk="1" fontAlgn="auto" latinLnBrk="0" hangingPunct="1">
              <a:lnSpc>
                <a:spcPct val="110000"/>
              </a:lnSpc>
              <a:spcBef>
                <a:spcPts val="1000"/>
              </a:spcBef>
              <a:spcAft>
                <a:spcPts val="0"/>
              </a:spcAft>
              <a:buClr>
                <a:srgbClr val="00807B"/>
              </a:buClr>
              <a:buSzPct val="100000"/>
              <a:buFont typeface="Arial" panose="020B0604020202020204" pitchFamily="34" charset="0"/>
              <a:buChar char="•"/>
              <a:tabLst/>
              <a:defRPr/>
            </a:pPr>
            <a:r>
              <a:rPr kumimoji="0" lang="en-GB" sz="2400" b="0" i="0" u="none" strike="noStrike" kern="1200" cap="none" spc="0" normalizeH="0" baseline="0" noProof="0" dirty="0">
                <a:ln>
                  <a:noFill/>
                </a:ln>
                <a:solidFill>
                  <a:srgbClr val="00807B"/>
                </a:solidFill>
                <a:effectLst/>
                <a:uLnTx/>
                <a:uFillTx/>
                <a:latin typeface="Arial" panose="020B0604020202020204"/>
                <a:ea typeface="+mn-ea"/>
                <a:cs typeface="+mn-cs"/>
              </a:rPr>
              <a:t>Cannot be in full-time education.</a:t>
            </a:r>
          </a:p>
        </p:txBody>
      </p:sp>
    </p:spTree>
    <p:extLst>
      <p:ext uri="{BB962C8B-B14F-4D97-AF65-F5344CB8AC3E}">
        <p14:creationId xmlns:p14="http://schemas.microsoft.com/office/powerpoint/2010/main" val="2009768670"/>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20425d7-ff54-4ccf-bd3c-1ff5f95f264c">
      <Terms xmlns="http://schemas.microsoft.com/office/infopath/2007/PartnerControls"/>
    </lcf76f155ced4ddcb4097134ff3c332f>
    <TaxCatchAll xmlns="21caf7be-45b8-4cd4-8511-01a3c8b0453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0A3CF0527CB248AAF201C66E1BDA1E" ma:contentTypeVersion="17" ma:contentTypeDescription="Create a new document." ma:contentTypeScope="" ma:versionID="6d9e6963be9b819818bf7c48fde5a6a4">
  <xsd:schema xmlns:xsd="http://www.w3.org/2001/XMLSchema" xmlns:xs="http://www.w3.org/2001/XMLSchema" xmlns:p="http://schemas.microsoft.com/office/2006/metadata/properties" xmlns:ns2="21caf7be-45b8-4cd4-8511-01a3c8b0453b" xmlns:ns3="c20425d7-ff54-4ccf-bd3c-1ff5f95f264c" targetNamespace="http://schemas.microsoft.com/office/2006/metadata/properties" ma:root="true" ma:fieldsID="0fb73ea57715257b57b948b431f5caf0" ns2:_="" ns3:_="">
    <xsd:import namespace="21caf7be-45b8-4cd4-8511-01a3c8b0453b"/>
    <xsd:import namespace="c20425d7-ff54-4ccf-bd3c-1ff5f95f26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MediaServiceOCR" minOccurs="0"/>
                <xsd:element ref="ns3:lcf76f155ced4ddcb4097134ff3c332f" minOccurs="0"/>
                <xsd:element ref="ns2:TaxCatchAll"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caf7be-45b8-4cd4-8511-01a3c8b0453b"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9367278-2fb7-41ec-9be0-c70704f207c4}" ma:internalName="TaxCatchAll" ma:showField="CatchAllData" ma:web="21caf7be-45b8-4cd4-8511-01a3c8b045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20425d7-ff54-4ccf-bd3c-1ff5f95f264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cecac4d-2ae6-4b11-90e2-d65a676b88c1"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C5E4CE-2B1C-474F-9FB7-327994E88743}">
  <ds:schemaRefs>
    <ds:schemaRef ds:uri="http://schemas.microsoft.com/office/2006/metadata/properties"/>
    <ds:schemaRef ds:uri="http://schemas.microsoft.com/office/infopath/2007/PartnerControls"/>
    <ds:schemaRef ds:uri="c20425d7-ff54-4ccf-bd3c-1ff5f95f264c"/>
    <ds:schemaRef ds:uri="21caf7be-45b8-4cd4-8511-01a3c8b0453b"/>
  </ds:schemaRefs>
</ds:datastoreItem>
</file>

<file path=customXml/itemProps2.xml><?xml version="1.0" encoding="utf-8"?>
<ds:datastoreItem xmlns:ds="http://schemas.openxmlformats.org/officeDocument/2006/customXml" ds:itemID="{B75AA1AF-8F4F-47BC-B414-735E5F4D05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caf7be-45b8-4cd4-8511-01a3c8b0453b"/>
    <ds:schemaRef ds:uri="c20425d7-ff54-4ccf-bd3c-1ff5f95f26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F662E7-3A78-4F42-A89D-7D0A7140A7DC}">
  <ds:schemaRefs>
    <ds:schemaRef ds:uri="http://schemas.microsoft.com/sharepoint/v3/contenttype/forms"/>
  </ds:schemaRefs>
</ds:datastoreItem>
</file>

<file path=docMetadata/LabelInfo.xml><?xml version="1.0" encoding="utf-8"?>
<clbl:labelList xmlns:clbl="http://schemas.microsoft.com/office/2020/mipLabelMetadata">
  <clbl:label id="{53e92c36-6617-4e71-a989-dd739ad32a4d}" enabled="0" method="" siteId="{53e92c36-6617-4e71-a989-dd739ad32a4d}" removed="1"/>
</clbl:labelList>
</file>

<file path=docProps/app.xml><?xml version="1.0" encoding="utf-8"?>
<Properties xmlns="http://schemas.openxmlformats.org/officeDocument/2006/extended-properties" xmlns:vt="http://schemas.openxmlformats.org/officeDocument/2006/docPropsVTypes">
  <TotalTime>1021</TotalTime>
  <Words>1044</Words>
  <Application>Microsoft Office PowerPoint</Application>
  <PresentationFormat>Widescreen</PresentationFormat>
  <Paragraphs>160</Paragraphs>
  <Slides>14</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Aptos</vt:lpstr>
      <vt:lpstr>Arial</vt:lpstr>
      <vt:lpstr>Calibri</vt:lpstr>
      <vt:lpstr>Calibri Light</vt:lpstr>
      <vt:lpstr>Font Awesome 5 Brands Regular</vt:lpstr>
      <vt:lpstr>Gotham A</vt:lpstr>
      <vt:lpstr>Nobel Black</vt:lpstr>
      <vt:lpstr>Roboto</vt:lpstr>
      <vt:lpstr>Verdana</vt:lpstr>
      <vt:lpstr>Office Theme</vt:lpstr>
      <vt:lpstr>INTRODUCING… CONSTRUCTION </vt:lpstr>
      <vt:lpstr>AGENDA </vt:lpstr>
      <vt:lpstr>INTRODUCING THE CONSTRUCTION INDUSTRY</vt:lpstr>
      <vt:lpstr>ICEBREAKER… ARE THESE STATEMENTS TRUE OR FALSE?</vt:lpstr>
      <vt:lpstr>ROUTES INTO CONSTRUCTION</vt:lpstr>
      <vt:lpstr>THE ROLE OF CITB  </vt:lpstr>
      <vt:lpstr>OUR MOST IN-DEMAND ROLES</vt:lpstr>
      <vt:lpstr>WORK BASED TRAINING FOR THE INDUSTRY</vt:lpstr>
      <vt:lpstr>ENTRY REQUIREMENTS</vt:lpstr>
      <vt:lpstr>HOW DO THEY WORK?</vt:lpstr>
      <vt:lpstr>B&amp;K LIVE SITES</vt:lpstr>
      <vt:lpstr>2025 APPRENTICEHIP APPLICATION WINDOWS</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 Vernon</dc:creator>
  <cp:lastModifiedBy>Gareth Dace</cp:lastModifiedBy>
  <cp:revision>36</cp:revision>
  <dcterms:created xsi:type="dcterms:W3CDTF">2021-01-04T10:40:02Z</dcterms:created>
  <dcterms:modified xsi:type="dcterms:W3CDTF">2025-01-09T08:56:15Z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0x010100500A3CF0527CB248AAF201C66E1BDA1E</vt:lpwstr>
  </property>
  <property fmtid="{D5CDD505-2E9C-101B-9397-08002B2CF9AE}" pid="3" name="Order">
    <vt:r8>622000</vt:r8>
  </property>
  <property fmtid="{D5CDD505-2E9C-101B-9397-08002B2CF9AE}" pid="4" name="_ExtendedDescription">
    <vt:lpwstr/>
  </property>
  <property fmtid="{D5CDD505-2E9C-101B-9397-08002B2CF9AE}" pid="5" name="MediaServiceImageTags">
    <vt:lpwstr/>
  </property>
</Properties>
</file>