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 id="2147483675" r:id="rId5"/>
    <p:sldMasterId id="2147483697" r:id="rId6"/>
  </p:sldMasterIdLst>
  <p:notesMasterIdLst>
    <p:notesMasterId r:id="rId24"/>
  </p:notesMasterIdLst>
  <p:handoutMasterIdLst>
    <p:handoutMasterId r:id="rId25"/>
  </p:handoutMasterIdLst>
  <p:sldIdLst>
    <p:sldId id="2158" r:id="rId7"/>
    <p:sldId id="2152" r:id="rId8"/>
    <p:sldId id="2155" r:id="rId9"/>
    <p:sldId id="2156" r:id="rId10"/>
    <p:sldId id="2129" r:id="rId11"/>
    <p:sldId id="2157" r:id="rId12"/>
    <p:sldId id="2187" r:id="rId13"/>
    <p:sldId id="2211" r:id="rId14"/>
    <p:sldId id="2213" r:id="rId15"/>
    <p:sldId id="2192" r:id="rId16"/>
    <p:sldId id="2188" r:id="rId17"/>
    <p:sldId id="2195" r:id="rId18"/>
    <p:sldId id="2193" r:id="rId19"/>
    <p:sldId id="2209" r:id="rId20"/>
    <p:sldId id="2215" r:id="rId21"/>
    <p:sldId id="2216" r:id="rId22"/>
    <p:sldId id="2217"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Webster" initials="OW" lastIdx="5" clrIdx="0">
    <p:extLst>
      <p:ext uri="{19B8F6BF-5375-455C-9EA6-DF929625EA0E}">
        <p15:presenceInfo xmlns:p15="http://schemas.microsoft.com/office/powerpoint/2012/main" userId="S::Olivia.Webster@hertfordshire.gov.uk::130b581a-c794-4ed1-9a6b-8f37b05100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7A"/>
    <a:srgbClr val="2B3494"/>
    <a:srgbClr val="11153B"/>
    <a:srgbClr val="009999"/>
    <a:srgbClr val="313996"/>
    <a:srgbClr val="4E5C83"/>
    <a:srgbClr val="D0E0E8"/>
    <a:srgbClr val="E6F4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4" autoAdjust="0"/>
    <p:restoredTop sz="89651" autoAdjust="0"/>
  </p:normalViewPr>
  <p:slideViewPr>
    <p:cSldViewPr snapToGrid="0">
      <p:cViewPr varScale="1">
        <p:scale>
          <a:sx n="68" d="100"/>
          <a:sy n="68" d="100"/>
        </p:scale>
        <p:origin x="580" y="32"/>
      </p:cViewPr>
      <p:guideLst>
        <p:guide orient="horz" pos="2160"/>
        <p:guide pos="3840"/>
      </p:guideLst>
    </p:cSldViewPr>
  </p:slideViewPr>
  <p:notesTextViewPr>
    <p:cViewPr>
      <p:scale>
        <a:sx n="55" d="100"/>
        <a:sy n="55" d="100"/>
      </p:scale>
      <p:origin x="0" y="0"/>
    </p:cViewPr>
  </p:notesTextViewPr>
  <p:notesViewPr>
    <p:cSldViewPr snapToGrid="0">
      <p:cViewPr>
        <p:scale>
          <a:sx n="148" d="100"/>
          <a:sy n="148" d="100"/>
        </p:scale>
        <p:origin x="624" y="-30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 SCHOOLS FULLY ACHIEVING BM6</c:v>
                </c:pt>
              </c:strCache>
            </c:strRef>
          </c:tx>
          <c:spPr>
            <a:solidFill>
              <a:schemeClr val="accent5"/>
            </a:solidFill>
            <a:ln>
              <a:noFill/>
            </a:ln>
            <a:effectLst/>
          </c:spPr>
          <c:invertIfNegative val="0"/>
          <c:cat>
            <c:strRef>
              <c:f>Sheet1!$A$2:$A$3</c:f>
              <c:strCache>
                <c:ptCount val="2"/>
                <c:pt idx="0">
                  <c:v>HERTFORDSHIRE</c:v>
                </c:pt>
                <c:pt idx="1">
                  <c:v>ENGLAND</c:v>
                </c:pt>
              </c:strCache>
            </c:strRef>
          </c:cat>
          <c:val>
            <c:numRef>
              <c:f>Sheet1!$B$2:$B$3</c:f>
              <c:numCache>
                <c:formatCode>General</c:formatCode>
                <c:ptCount val="2"/>
                <c:pt idx="0">
                  <c:v>75.400000000000006</c:v>
                </c:pt>
                <c:pt idx="1">
                  <c:v>65.400000000000006</c:v>
                </c:pt>
              </c:numCache>
            </c:numRef>
          </c:val>
          <c:extLst>
            <c:ext xmlns:c16="http://schemas.microsoft.com/office/drawing/2014/chart" uri="{C3380CC4-5D6E-409C-BE32-E72D297353CC}">
              <c16:uniqueId val="{00000000-A86D-4FEE-9FAA-5DB11EC740BB}"/>
            </c:ext>
          </c:extLst>
        </c:ser>
        <c:dLbls>
          <c:showLegendKey val="0"/>
          <c:showVal val="0"/>
          <c:showCatName val="0"/>
          <c:showSerName val="0"/>
          <c:showPercent val="0"/>
          <c:showBubbleSize val="0"/>
        </c:dLbls>
        <c:gapWidth val="182"/>
        <c:axId val="1045180623"/>
        <c:axId val="1044218495"/>
      </c:barChart>
      <c:catAx>
        <c:axId val="104518062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4218495"/>
        <c:crosses val="autoZero"/>
        <c:auto val="1"/>
        <c:lblAlgn val="ctr"/>
        <c:lblOffset val="100"/>
        <c:noMultiLvlLbl val="0"/>
      </c:catAx>
      <c:valAx>
        <c:axId val="10442184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45180623"/>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B0A2FF5-E4FD-4CD3-BE89-B9E9A6494D35}" type="datetimeFigureOut">
              <a:rPr lang="en-GB" smtClean="0"/>
              <a:t>13/12/2023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C49AB8F-55D7-4CB0-97BC-040172DD4BC4}" type="slidenum">
              <a:rPr lang="en-GB" smtClean="0"/>
              <a:t>‹#›</a:t>
            </a:fld>
            <a:endParaRPr lang="en-GB"/>
          </a:p>
        </p:txBody>
      </p:sp>
    </p:spTree>
    <p:extLst>
      <p:ext uri="{BB962C8B-B14F-4D97-AF65-F5344CB8AC3E}">
        <p14:creationId xmlns:p14="http://schemas.microsoft.com/office/powerpoint/2010/main" val="160935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CE7D01C-DA09-4B14-B171-C13322B062B1}" type="datetimeFigureOut">
              <a:rPr lang="en-GB" smtClean="0"/>
              <a:t>13/12/2023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00424AD-1440-4BF6-8E70-F6F88E8EA9C1}" type="slidenum">
              <a:rPr lang="en-GB" smtClean="0"/>
              <a:t>‹#›</a:t>
            </a:fld>
            <a:endParaRPr lang="en-GB"/>
          </a:p>
        </p:txBody>
      </p:sp>
    </p:spTree>
    <p:extLst>
      <p:ext uri="{BB962C8B-B14F-4D97-AF65-F5344CB8AC3E}">
        <p14:creationId xmlns:p14="http://schemas.microsoft.com/office/powerpoint/2010/main" val="159509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0424AD-1440-4BF6-8E70-F6F88E8EA9C1}" type="slidenum">
              <a:rPr lang="en-GB" smtClean="0"/>
              <a:t>7</a:t>
            </a:fld>
            <a:endParaRPr lang="en-GB"/>
          </a:p>
        </p:txBody>
      </p:sp>
    </p:spTree>
    <p:extLst>
      <p:ext uri="{BB962C8B-B14F-4D97-AF65-F5344CB8AC3E}">
        <p14:creationId xmlns:p14="http://schemas.microsoft.com/office/powerpoint/2010/main" val="2728176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4AF147-1464-46B1-851E-D1261A17DA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74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0424AD-1440-4BF6-8E70-F6F88E8EA9C1}" type="slidenum">
              <a:rPr lang="en-GB" smtClean="0"/>
              <a:t>8</a:t>
            </a:fld>
            <a:endParaRPr lang="en-GB"/>
          </a:p>
        </p:txBody>
      </p:sp>
    </p:spTree>
    <p:extLst>
      <p:ext uri="{BB962C8B-B14F-4D97-AF65-F5344CB8AC3E}">
        <p14:creationId xmlns:p14="http://schemas.microsoft.com/office/powerpoint/2010/main" val="1011851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0424AD-1440-4BF6-8E70-F6F88E8EA9C1}" type="slidenum">
              <a:rPr lang="en-GB" smtClean="0"/>
              <a:t>9</a:t>
            </a:fld>
            <a:endParaRPr lang="en-GB"/>
          </a:p>
        </p:txBody>
      </p:sp>
    </p:spTree>
    <p:extLst>
      <p:ext uri="{BB962C8B-B14F-4D97-AF65-F5344CB8AC3E}">
        <p14:creationId xmlns:p14="http://schemas.microsoft.com/office/powerpoint/2010/main" val="1633517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0424AD-1440-4BF6-8E70-F6F88E8EA9C1}" type="slidenum">
              <a:rPr lang="en-GB" smtClean="0"/>
              <a:t>10</a:t>
            </a:fld>
            <a:endParaRPr lang="en-GB"/>
          </a:p>
        </p:txBody>
      </p:sp>
    </p:spTree>
    <p:extLst>
      <p:ext uri="{BB962C8B-B14F-4D97-AF65-F5344CB8AC3E}">
        <p14:creationId xmlns:p14="http://schemas.microsoft.com/office/powerpoint/2010/main" val="366466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0424AD-1440-4BF6-8E70-F6F88E8EA9C1}" type="slidenum">
              <a:rPr lang="en-GB" smtClean="0"/>
              <a:t>11</a:t>
            </a:fld>
            <a:endParaRPr lang="en-GB"/>
          </a:p>
        </p:txBody>
      </p:sp>
    </p:spTree>
    <p:extLst>
      <p:ext uri="{BB962C8B-B14F-4D97-AF65-F5344CB8AC3E}">
        <p14:creationId xmlns:p14="http://schemas.microsoft.com/office/powerpoint/2010/main" val="388836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0424AD-1440-4BF6-8E70-F6F88E8EA9C1}" type="slidenum">
              <a:rPr lang="en-GB" smtClean="0"/>
              <a:t>12</a:t>
            </a:fld>
            <a:endParaRPr lang="en-GB"/>
          </a:p>
        </p:txBody>
      </p:sp>
    </p:spTree>
    <p:extLst>
      <p:ext uri="{BB962C8B-B14F-4D97-AF65-F5344CB8AC3E}">
        <p14:creationId xmlns:p14="http://schemas.microsoft.com/office/powerpoint/2010/main" val="53670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00424AD-1440-4BF6-8E70-F6F88E8EA9C1}" type="slidenum">
              <a:rPr lang="en-GB" smtClean="0"/>
              <a:t>13</a:t>
            </a:fld>
            <a:endParaRPr lang="en-GB"/>
          </a:p>
        </p:txBody>
      </p:sp>
    </p:spTree>
    <p:extLst>
      <p:ext uri="{BB962C8B-B14F-4D97-AF65-F5344CB8AC3E}">
        <p14:creationId xmlns:p14="http://schemas.microsoft.com/office/powerpoint/2010/main" val="2963244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4AF147-1464-46B1-851E-D1261A17DA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304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4AF147-1464-46B1-851E-D1261A17DA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1805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2BA29-4BA3-43DB-BDCB-6C28C75310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C8D295-5C12-4FAD-A66E-18DCED6554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AF3857E-3AD0-47D6-9496-55D5BBD8008F}"/>
              </a:ext>
            </a:extLst>
          </p:cNvPr>
          <p:cNvSpPr>
            <a:spLocks noGrp="1"/>
          </p:cNvSpPr>
          <p:nvPr>
            <p:ph type="dt" sz="half" idx="10"/>
          </p:nvPr>
        </p:nvSpPr>
        <p:spPr/>
        <p:txBody>
          <a:bodyPr/>
          <a:lstStyle/>
          <a:p>
            <a:fld id="{AAC16362-8F18-4496-B8D5-E0DC12B55A13}" type="datetimeFigureOut">
              <a:rPr lang="en-GB" smtClean="0"/>
              <a:t>13/12/2023</a:t>
            </a:fld>
            <a:endParaRPr lang="en-GB"/>
          </a:p>
        </p:txBody>
      </p:sp>
      <p:sp>
        <p:nvSpPr>
          <p:cNvPr id="5" name="Footer Placeholder 4">
            <a:extLst>
              <a:ext uri="{FF2B5EF4-FFF2-40B4-BE49-F238E27FC236}">
                <a16:creationId xmlns:a16="http://schemas.microsoft.com/office/drawing/2014/main" id="{A64CD9D0-F629-4EDD-9C6E-A2EDA8C0A3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28997-FE75-438A-A778-0B062AB10A9B}"/>
              </a:ext>
            </a:extLst>
          </p:cNvPr>
          <p:cNvSpPr>
            <a:spLocks noGrp="1"/>
          </p:cNvSpPr>
          <p:nvPr>
            <p:ph type="sldNum" sz="quarter" idx="12"/>
          </p:nvPr>
        </p:nvSpPr>
        <p:spPr/>
        <p:txBody>
          <a:bodyPr/>
          <a:lstStyle/>
          <a:p>
            <a:fld id="{FEB6B02B-F345-47B6-AA3B-3C36245F5B3C}" type="slidenum">
              <a:rPr lang="en-GB" smtClean="0"/>
              <a:t>‹#›</a:t>
            </a:fld>
            <a:endParaRPr lang="en-GB"/>
          </a:p>
        </p:txBody>
      </p:sp>
    </p:spTree>
    <p:extLst>
      <p:ext uri="{BB962C8B-B14F-4D97-AF65-F5344CB8AC3E}">
        <p14:creationId xmlns:p14="http://schemas.microsoft.com/office/powerpoint/2010/main" val="4017247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45983-6015-40F0-9461-6BCEAEC4A29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C2072B-033D-460C-A01E-46EA2494DA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27643D3-63DA-42C4-9D37-3D3E6BE47B3A}"/>
              </a:ext>
            </a:extLst>
          </p:cNvPr>
          <p:cNvSpPr>
            <a:spLocks noGrp="1"/>
          </p:cNvSpPr>
          <p:nvPr>
            <p:ph type="dt" sz="half" idx="10"/>
          </p:nvPr>
        </p:nvSpPr>
        <p:spPr/>
        <p:txBody>
          <a:bodyPr/>
          <a:lstStyle/>
          <a:p>
            <a:fld id="{AAC16362-8F18-4496-B8D5-E0DC12B55A13}" type="datetimeFigureOut">
              <a:rPr lang="en-GB" smtClean="0"/>
              <a:t>13/12/2023</a:t>
            </a:fld>
            <a:endParaRPr lang="en-GB"/>
          </a:p>
        </p:txBody>
      </p:sp>
      <p:sp>
        <p:nvSpPr>
          <p:cNvPr id="5" name="Footer Placeholder 4">
            <a:extLst>
              <a:ext uri="{FF2B5EF4-FFF2-40B4-BE49-F238E27FC236}">
                <a16:creationId xmlns:a16="http://schemas.microsoft.com/office/drawing/2014/main" id="{2818E683-E3AA-4C57-B4D3-B923B7D8CF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F1DE35-C458-4D91-BBD1-4EDFF7ECD759}"/>
              </a:ext>
            </a:extLst>
          </p:cNvPr>
          <p:cNvSpPr>
            <a:spLocks noGrp="1"/>
          </p:cNvSpPr>
          <p:nvPr>
            <p:ph type="sldNum" sz="quarter" idx="12"/>
          </p:nvPr>
        </p:nvSpPr>
        <p:spPr/>
        <p:txBody>
          <a:bodyPr/>
          <a:lstStyle/>
          <a:p>
            <a:fld id="{FEB6B02B-F345-47B6-AA3B-3C36245F5B3C}" type="slidenum">
              <a:rPr lang="en-GB" smtClean="0"/>
              <a:t>‹#›</a:t>
            </a:fld>
            <a:endParaRPr lang="en-GB"/>
          </a:p>
        </p:txBody>
      </p:sp>
    </p:spTree>
    <p:extLst>
      <p:ext uri="{BB962C8B-B14F-4D97-AF65-F5344CB8AC3E}">
        <p14:creationId xmlns:p14="http://schemas.microsoft.com/office/powerpoint/2010/main" val="908045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AE7CA9-210C-44F7-9779-C81AC34E55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8E2413-31AA-40AE-B1CF-7989A52F347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9FB374-4C0E-4E9B-8211-C2B2CDBDE2CC}"/>
              </a:ext>
            </a:extLst>
          </p:cNvPr>
          <p:cNvSpPr>
            <a:spLocks noGrp="1"/>
          </p:cNvSpPr>
          <p:nvPr>
            <p:ph type="dt" sz="half" idx="10"/>
          </p:nvPr>
        </p:nvSpPr>
        <p:spPr/>
        <p:txBody>
          <a:bodyPr/>
          <a:lstStyle/>
          <a:p>
            <a:fld id="{AAC16362-8F18-4496-B8D5-E0DC12B55A13}" type="datetimeFigureOut">
              <a:rPr lang="en-GB" smtClean="0"/>
              <a:t>13/12/2023</a:t>
            </a:fld>
            <a:endParaRPr lang="en-GB"/>
          </a:p>
        </p:txBody>
      </p:sp>
      <p:sp>
        <p:nvSpPr>
          <p:cNvPr id="5" name="Footer Placeholder 4">
            <a:extLst>
              <a:ext uri="{FF2B5EF4-FFF2-40B4-BE49-F238E27FC236}">
                <a16:creationId xmlns:a16="http://schemas.microsoft.com/office/drawing/2014/main" id="{8C76462A-32E8-4584-B569-29D81546B6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2188C-4DA3-4196-ABEA-6BED23913116}"/>
              </a:ext>
            </a:extLst>
          </p:cNvPr>
          <p:cNvSpPr>
            <a:spLocks noGrp="1"/>
          </p:cNvSpPr>
          <p:nvPr>
            <p:ph type="sldNum" sz="quarter" idx="12"/>
          </p:nvPr>
        </p:nvSpPr>
        <p:spPr/>
        <p:txBody>
          <a:bodyPr/>
          <a:lstStyle/>
          <a:p>
            <a:fld id="{FEB6B02B-F345-47B6-AA3B-3C36245F5B3C}" type="slidenum">
              <a:rPr lang="en-GB" smtClean="0"/>
              <a:t>‹#›</a:t>
            </a:fld>
            <a:endParaRPr lang="en-GB"/>
          </a:p>
        </p:txBody>
      </p:sp>
    </p:spTree>
    <p:extLst>
      <p:ext uri="{BB962C8B-B14F-4D97-AF65-F5344CB8AC3E}">
        <p14:creationId xmlns:p14="http://schemas.microsoft.com/office/powerpoint/2010/main" val="5831220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14" name="Google Shape;104;p7"/>
          <p:cNvSpPr/>
          <p:nvPr userDrawn="1"/>
        </p:nvSpPr>
        <p:spPr>
          <a:xfrm>
            <a:off x="6369844" y="133350"/>
            <a:ext cx="702505" cy="247646"/>
          </a:xfrm>
          <a:prstGeom prst="triangle">
            <a:avLst>
              <a:gd name="adj" fmla="val 32425"/>
            </a:avLst>
          </a:prstGeom>
          <a:solidFill>
            <a:srgbClr val="11153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7" name="Google Shape;105;p7"/>
          <p:cNvGrpSpPr/>
          <p:nvPr userDrawn="1"/>
        </p:nvGrpSpPr>
        <p:grpSpPr>
          <a:xfrm rot="10800000" flipH="1">
            <a:off x="3" y="40"/>
            <a:ext cx="6756168" cy="1327315"/>
            <a:chOff x="-2168138" y="330075"/>
            <a:chExt cx="8650663" cy="1699506"/>
          </a:xfrm>
          <a:solidFill>
            <a:srgbClr val="00767A"/>
          </a:solidFill>
        </p:grpSpPr>
        <p:sp>
          <p:nvSpPr>
            <p:cNvPr id="8" name="Google Shape;106;p7"/>
            <p:cNvSpPr/>
            <p:nvPr/>
          </p:nvSpPr>
          <p:spPr>
            <a:xfrm>
              <a:off x="-2168138" y="330081"/>
              <a:ext cx="6958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9" name="Google Shape;107;p7"/>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0" name="Google Shape;108;p7"/>
          <p:cNvGrpSpPr/>
          <p:nvPr userDrawn="1"/>
        </p:nvGrpSpPr>
        <p:grpSpPr>
          <a:xfrm rot="10800000" flipH="1">
            <a:off x="-4" y="381007"/>
            <a:ext cx="7072430" cy="771744"/>
            <a:chOff x="-9092084" y="330075"/>
            <a:chExt cx="15574609" cy="1699501"/>
          </a:xfrm>
          <a:solidFill>
            <a:srgbClr val="2B3494"/>
          </a:solidFill>
        </p:grpSpPr>
        <p:sp>
          <p:nvSpPr>
            <p:cNvPr id="11" name="Google Shape;109;p7"/>
            <p:cNvSpPr/>
            <p:nvPr/>
          </p:nvSpPr>
          <p:spPr>
            <a:xfrm>
              <a:off x="-9092084" y="330076"/>
              <a:ext cx="1388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2" name="Google Shape;110;p7"/>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sp>
        <p:nvSpPr>
          <p:cNvPr id="13" name="Google Shape;119;p7"/>
          <p:cNvSpPr txBox="1">
            <a:spLocks noGrp="1"/>
          </p:cNvSpPr>
          <p:nvPr>
            <p:ph type="title"/>
          </p:nvPr>
        </p:nvSpPr>
        <p:spPr>
          <a:xfrm>
            <a:off x="255181" y="392575"/>
            <a:ext cx="5817494" cy="766200"/>
          </a:xfrm>
          <a:prstGeom prst="rect">
            <a:avLst/>
          </a:prstGeom>
        </p:spPr>
        <p:txBody>
          <a:bodyPr spcFirstLastPara="1" wrap="square" lIns="91425" tIns="91425" rIns="91425" bIns="91425" anchor="ctr" anchorCtr="0">
            <a:normAutofit/>
          </a:bodyPr>
          <a:lstStyle>
            <a:lvl1pPr lvl="0" rtl="0">
              <a:spcBef>
                <a:spcPts val="0"/>
              </a:spcBef>
              <a:spcAft>
                <a:spcPts val="0"/>
              </a:spcAft>
              <a:buSzPts val="2000"/>
              <a:buNone/>
              <a:defRPr sz="2000">
                <a:solidFill>
                  <a:schemeClr val="bg1"/>
                </a:solidFill>
                <a:latin typeface="Arial Black" panose="020B0A04020102020204" pitchFamily="34" charset="0"/>
                <a:cs typeface="Arial" panose="020B0604020202020204" pitchFamily="34" charset="0"/>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dirty="0"/>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338" y="342667"/>
            <a:ext cx="1595298" cy="642010"/>
          </a:xfrm>
          <a:prstGeom prst="rect">
            <a:avLst/>
          </a:prstGeom>
        </p:spPr>
      </p:pic>
      <p:sp>
        <p:nvSpPr>
          <p:cNvPr id="15" name="Picture Placeholder 3"/>
          <p:cNvSpPr>
            <a:spLocks noGrp="1"/>
          </p:cNvSpPr>
          <p:nvPr>
            <p:ph type="pic" sz="quarter" idx="10"/>
          </p:nvPr>
        </p:nvSpPr>
        <p:spPr>
          <a:xfrm>
            <a:off x="255588" y="1524000"/>
            <a:ext cx="5816600" cy="5083175"/>
          </a:xfrm>
          <a:prstGeom prst="rect">
            <a:avLst/>
          </a:prstGeom>
        </p:spPr>
        <p:txBody>
          <a:bodyPr/>
          <a:lstStyle/>
          <a:p>
            <a:endParaRPr lang="en-GB" dirty="0"/>
          </a:p>
        </p:txBody>
      </p:sp>
      <p:sp>
        <p:nvSpPr>
          <p:cNvPr id="16" name="Text Placeholder 5"/>
          <p:cNvSpPr>
            <a:spLocks noGrp="1"/>
          </p:cNvSpPr>
          <p:nvPr>
            <p:ph type="body" sz="quarter" idx="11"/>
          </p:nvPr>
        </p:nvSpPr>
        <p:spPr>
          <a:xfrm>
            <a:off x="6300683" y="2448606"/>
            <a:ext cx="5357812" cy="3538537"/>
          </a:xfrm>
          <a:prstGeom prst="rect">
            <a:avLst/>
          </a:prstGeom>
        </p:spPr>
        <p:txBody>
          <a:bodyPr/>
          <a:lstStyle>
            <a:lvl1pPr>
              <a:defRPr sz="2000">
                <a:solidFill>
                  <a:schemeClr val="tx1"/>
                </a:solidFill>
                <a:latin typeface="+mn-lt"/>
              </a:defRPr>
            </a:lvl1pPr>
            <a:lvl2pPr>
              <a:defRPr sz="1800">
                <a:solidFill>
                  <a:schemeClr val="tx1"/>
                </a:solidFill>
                <a:latin typeface="+mn-lt"/>
              </a:defRPr>
            </a:lvl2pPr>
            <a:lvl3pPr>
              <a:defRPr sz="1600">
                <a:solidFill>
                  <a:schemeClr val="tx1"/>
                </a:solidFill>
                <a:latin typeface="+mn-lt"/>
              </a:defRPr>
            </a:lvl3pPr>
            <a:lvl4pPr>
              <a:defRPr>
                <a:solidFill>
                  <a:schemeClr val="tx1">
                    <a:lumMod val="75000"/>
                    <a:lumOff val="25000"/>
                  </a:schemeClr>
                </a:solidFill>
                <a:latin typeface="+mn-lt"/>
              </a:defRPr>
            </a:lvl4pPr>
            <a:lvl5pPr>
              <a:defRPr>
                <a:solidFill>
                  <a:schemeClr val="tx1">
                    <a:lumMod val="75000"/>
                    <a:lumOff val="25000"/>
                  </a:schemeClr>
                </a:solidFill>
                <a:latin typeface="+mn-lt"/>
              </a:defRPr>
            </a:lvl5pPr>
          </a:lstStyle>
          <a:p>
            <a:pPr lvl="0"/>
            <a:r>
              <a:rPr lang="en-US" dirty="0"/>
              <a:t>Edit Master text styles</a:t>
            </a:r>
          </a:p>
          <a:p>
            <a:pPr lvl="1"/>
            <a:r>
              <a:rPr lang="en-US" dirty="0"/>
              <a:t>Second level</a:t>
            </a:r>
          </a:p>
          <a:p>
            <a:pPr lvl="2"/>
            <a:r>
              <a:rPr lang="en-US" dirty="0"/>
              <a:t>Third level</a:t>
            </a:r>
          </a:p>
        </p:txBody>
      </p:sp>
      <p:pic>
        <p:nvPicPr>
          <p:cNvPr id="2" name="Picture 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48787" y="291831"/>
            <a:ext cx="1809708" cy="790852"/>
          </a:xfrm>
          <a:prstGeom prst="rect">
            <a:avLst/>
          </a:prstGeom>
        </p:spPr>
      </p:pic>
    </p:spTree>
    <p:extLst>
      <p:ext uri="{BB962C8B-B14F-4D97-AF65-F5344CB8AC3E}">
        <p14:creationId xmlns:p14="http://schemas.microsoft.com/office/powerpoint/2010/main" val="215474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14" name="Google Shape;104;p7"/>
          <p:cNvSpPr/>
          <p:nvPr userDrawn="1"/>
        </p:nvSpPr>
        <p:spPr>
          <a:xfrm>
            <a:off x="6369844" y="133350"/>
            <a:ext cx="702505" cy="247646"/>
          </a:xfrm>
          <a:prstGeom prst="triangle">
            <a:avLst>
              <a:gd name="adj" fmla="val 32425"/>
            </a:avLst>
          </a:prstGeom>
          <a:solidFill>
            <a:srgbClr val="11153B"/>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nvGrpSpPr>
          <p:cNvPr id="7" name="Google Shape;105;p7"/>
          <p:cNvGrpSpPr/>
          <p:nvPr userDrawn="1"/>
        </p:nvGrpSpPr>
        <p:grpSpPr>
          <a:xfrm rot="10800000" flipH="1">
            <a:off x="3" y="40"/>
            <a:ext cx="6756168" cy="1327315"/>
            <a:chOff x="-2168138" y="330075"/>
            <a:chExt cx="8650663" cy="1699506"/>
          </a:xfrm>
          <a:solidFill>
            <a:srgbClr val="00767A"/>
          </a:solidFill>
        </p:grpSpPr>
        <p:sp>
          <p:nvSpPr>
            <p:cNvPr id="8" name="Google Shape;106;p7"/>
            <p:cNvSpPr/>
            <p:nvPr/>
          </p:nvSpPr>
          <p:spPr>
            <a:xfrm>
              <a:off x="-2168138" y="330081"/>
              <a:ext cx="6958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9" name="Google Shape;107;p7"/>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grpSp>
        <p:nvGrpSpPr>
          <p:cNvPr id="10" name="Google Shape;108;p7"/>
          <p:cNvGrpSpPr/>
          <p:nvPr userDrawn="1"/>
        </p:nvGrpSpPr>
        <p:grpSpPr>
          <a:xfrm rot="10800000" flipH="1">
            <a:off x="-4" y="381007"/>
            <a:ext cx="7072430" cy="771744"/>
            <a:chOff x="-9092084" y="330075"/>
            <a:chExt cx="15574609" cy="1699501"/>
          </a:xfrm>
          <a:solidFill>
            <a:srgbClr val="2B3494"/>
          </a:solidFill>
        </p:grpSpPr>
        <p:sp>
          <p:nvSpPr>
            <p:cNvPr id="11" name="Google Shape;109;p7"/>
            <p:cNvSpPr/>
            <p:nvPr/>
          </p:nvSpPr>
          <p:spPr>
            <a:xfrm>
              <a:off x="-9092084" y="330076"/>
              <a:ext cx="13882200" cy="1699500"/>
            </a:xfrm>
            <a:prstGeom prst="rect">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sp>
          <p:nvSpPr>
            <p:cNvPr id="12" name="Google Shape;110;p7"/>
            <p:cNvSpPr/>
            <p:nvPr/>
          </p:nvSpPr>
          <p:spPr>
            <a:xfrm>
              <a:off x="4783025" y="330075"/>
              <a:ext cx="1699500" cy="1699500"/>
            </a:xfrm>
            <a:prstGeom prst="rtTriangle">
              <a:avLst/>
            </a:prstGeom>
            <a:grpFill/>
            <a:ln>
              <a:noFill/>
            </a:ln>
          </p:spPr>
          <p:txBody>
            <a:bodyPr spcFirstLastPara="1" wrap="square" lIns="91425" tIns="91425" rIns="91425" bIns="91425" anchor="ctr" anchorCtr="0">
              <a:noAutofit/>
            </a:bodyPr>
            <a:lstStyle/>
            <a:p>
              <a:pPr marL="0" lvl="0" indent="0" rtl="0">
                <a:spcBef>
                  <a:spcPts val="0"/>
                </a:spcBef>
                <a:spcAft>
                  <a:spcPts val="0"/>
                </a:spcAft>
                <a:buNone/>
              </a:pPr>
              <a:endParaRPr>
                <a:latin typeface="Arvo"/>
                <a:ea typeface="Arvo"/>
                <a:cs typeface="Arvo"/>
                <a:sym typeface="Arvo"/>
              </a:endParaRPr>
            </a:p>
          </p:txBody>
        </p:sp>
      </p:grpSp>
      <p:sp>
        <p:nvSpPr>
          <p:cNvPr id="13" name="Google Shape;119;p7"/>
          <p:cNvSpPr txBox="1">
            <a:spLocks noGrp="1"/>
          </p:cNvSpPr>
          <p:nvPr>
            <p:ph type="title"/>
          </p:nvPr>
        </p:nvSpPr>
        <p:spPr>
          <a:xfrm>
            <a:off x="255181" y="392575"/>
            <a:ext cx="5817494" cy="766200"/>
          </a:xfrm>
          <a:prstGeom prst="rect">
            <a:avLst/>
          </a:prstGeom>
        </p:spPr>
        <p:txBody>
          <a:bodyPr spcFirstLastPara="1" wrap="square" lIns="91425" tIns="91425" rIns="91425" bIns="91425" anchor="ctr" anchorCtr="0">
            <a:normAutofit/>
          </a:bodyPr>
          <a:lstStyle>
            <a:lvl1pPr lvl="0" rtl="0">
              <a:spcBef>
                <a:spcPts val="0"/>
              </a:spcBef>
              <a:spcAft>
                <a:spcPts val="0"/>
              </a:spcAft>
              <a:buSzPts val="2000"/>
              <a:buNone/>
              <a:defRPr sz="2000">
                <a:solidFill>
                  <a:schemeClr val="bg1"/>
                </a:solidFill>
                <a:latin typeface="Arial Black" panose="020B0A04020102020204" pitchFamily="34" charset="0"/>
                <a:cs typeface="Arial" panose="020B0604020202020204" pitchFamily="34" charset="0"/>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6338" y="342667"/>
            <a:ext cx="1595298" cy="642010"/>
          </a:xfrm>
          <a:prstGeom prst="rect">
            <a:avLst/>
          </a:prstGeom>
        </p:spPr>
      </p:pic>
      <p:pic>
        <p:nvPicPr>
          <p:cNvPr id="2" name="Picture 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848787" y="291831"/>
            <a:ext cx="1809708" cy="790852"/>
          </a:xfrm>
          <a:prstGeom prst="rect">
            <a:avLst/>
          </a:prstGeom>
        </p:spPr>
      </p:pic>
      <p:sp>
        <p:nvSpPr>
          <p:cNvPr id="4" name="Content Placeholder 2">
            <a:extLst>
              <a:ext uri="{FF2B5EF4-FFF2-40B4-BE49-F238E27FC236}">
                <a16:creationId xmlns:a16="http://schemas.microsoft.com/office/drawing/2014/main" id="{BF4B664F-7C8A-645E-C7A3-B1CD450DC66D}"/>
              </a:ext>
            </a:extLst>
          </p:cNvPr>
          <p:cNvSpPr>
            <a:spLocks noGrp="1"/>
          </p:cNvSpPr>
          <p:nvPr>
            <p:ph idx="1"/>
          </p:nvPr>
        </p:nvSpPr>
        <p:spPr>
          <a:xfrm>
            <a:off x="255180" y="1708312"/>
            <a:ext cx="1165640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Oval 17">
            <a:extLst>
              <a:ext uri="{FF2B5EF4-FFF2-40B4-BE49-F238E27FC236}">
                <a16:creationId xmlns:a16="http://schemas.microsoft.com/office/drawing/2014/main" id="{F615F670-A8EA-83A9-A995-F9EA5A329324}"/>
              </a:ext>
            </a:extLst>
          </p:cNvPr>
          <p:cNvSpPr/>
          <p:nvPr userDrawn="1"/>
        </p:nvSpPr>
        <p:spPr>
          <a:xfrm>
            <a:off x="11292735" y="6059650"/>
            <a:ext cx="731519" cy="694206"/>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fld id="{90FD3757-2AEE-564F-AF0D-F4A256116179}" type="slidenum">
              <a:rPr lang="en-US" sz="1800" b="1" smtClean="0">
                <a:solidFill>
                  <a:schemeClr val="bg1"/>
                </a:solidFill>
              </a:rPr>
              <a:pPr algn="ctr"/>
              <a:t>‹#›</a:t>
            </a:fld>
            <a:endParaRPr lang="en-GB" b="1">
              <a:solidFill>
                <a:schemeClr val="bg1"/>
              </a:solidFill>
            </a:endParaRPr>
          </a:p>
        </p:txBody>
      </p:sp>
    </p:spTree>
    <p:extLst>
      <p:ext uri="{BB962C8B-B14F-4D97-AF65-F5344CB8AC3E}">
        <p14:creationId xmlns:p14="http://schemas.microsoft.com/office/powerpoint/2010/main" val="1306943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Blank">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350"/>
          <a:stretch/>
        </p:blipFill>
        <p:spPr>
          <a:xfrm>
            <a:off x="-11448" y="2821572"/>
            <a:ext cx="5481179" cy="3827396"/>
          </a:xfrm>
          <a:prstGeom prst="rect">
            <a:avLst/>
          </a:prstGeom>
        </p:spPr>
      </p:pic>
      <p:sp>
        <p:nvSpPr>
          <p:cNvPr id="13" name="Text Placeholder 13"/>
          <p:cNvSpPr>
            <a:spLocks noGrp="1"/>
          </p:cNvSpPr>
          <p:nvPr>
            <p:ph type="body" sz="quarter" idx="10"/>
          </p:nvPr>
        </p:nvSpPr>
        <p:spPr>
          <a:xfrm>
            <a:off x="464731" y="4039394"/>
            <a:ext cx="3840480" cy="666849"/>
          </a:xfrm>
        </p:spPr>
        <p:txBody>
          <a:bodyPr anchor="b" anchorCtr="0">
            <a:noAutofit/>
          </a:bodyPr>
          <a:lstStyle>
            <a:lvl1pPr marL="0" indent="0">
              <a:lnSpc>
                <a:spcPts val="2600"/>
              </a:lnSpc>
              <a:spcAft>
                <a:spcPts val="0"/>
              </a:spcAft>
              <a:buNone/>
              <a:defRPr sz="2600" b="1">
                <a:solidFill>
                  <a:schemeClr val="bg1"/>
                </a:solidFill>
              </a:defRPr>
            </a:lvl1pPr>
            <a:lvl2pPr marL="271463" indent="0">
              <a:lnSpc>
                <a:spcPts val="2600"/>
              </a:lnSpc>
              <a:spcAft>
                <a:spcPts val="0"/>
              </a:spcAft>
              <a:buNone/>
              <a:defRPr sz="2600" b="1">
                <a:solidFill>
                  <a:schemeClr val="bg1"/>
                </a:solidFill>
              </a:defRPr>
            </a:lvl2pPr>
            <a:lvl3pPr marL="533400" indent="0">
              <a:lnSpc>
                <a:spcPts val="2600"/>
              </a:lnSpc>
              <a:spcAft>
                <a:spcPts val="0"/>
              </a:spcAft>
              <a:buNone/>
              <a:defRPr sz="2600" b="1">
                <a:solidFill>
                  <a:schemeClr val="bg1"/>
                </a:solidFill>
              </a:defRPr>
            </a:lvl3pPr>
            <a:lvl4pPr marL="815975" indent="0">
              <a:lnSpc>
                <a:spcPts val="2600"/>
              </a:lnSpc>
              <a:spcAft>
                <a:spcPts val="0"/>
              </a:spcAft>
              <a:buNone/>
              <a:defRPr sz="2600" b="1">
                <a:solidFill>
                  <a:schemeClr val="bg1"/>
                </a:solidFill>
              </a:defRPr>
            </a:lvl4pPr>
            <a:lvl5pPr marL="1104900" indent="0">
              <a:lnSpc>
                <a:spcPts val="2600"/>
              </a:lnSpc>
              <a:spcAft>
                <a:spcPts val="0"/>
              </a:spcAft>
              <a:buNone/>
              <a:defRPr sz="2600" b="1">
                <a:solidFill>
                  <a:schemeClr val="bg1"/>
                </a:solidFill>
              </a:defRPr>
            </a:lvl5pPr>
          </a:lstStyle>
          <a:p>
            <a:pPr lvl="0"/>
            <a:r>
              <a:rPr lang="en-US"/>
              <a:t>Click to edit Master text styles</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92992" y="243667"/>
            <a:ext cx="1922280" cy="711063"/>
          </a:xfrm>
          <a:prstGeom prst="rect">
            <a:avLst/>
          </a:prstGeom>
        </p:spPr>
      </p:pic>
      <p:sp>
        <p:nvSpPr>
          <p:cNvPr id="7" name="Text Placeholder 23"/>
          <p:cNvSpPr>
            <a:spLocks noGrp="1"/>
          </p:cNvSpPr>
          <p:nvPr>
            <p:ph type="body" sz="quarter" idx="11" hasCustomPrompt="1"/>
          </p:nvPr>
        </p:nvSpPr>
        <p:spPr>
          <a:xfrm>
            <a:off x="465601" y="5055445"/>
            <a:ext cx="3250057" cy="246221"/>
          </a:xfrm>
        </p:spPr>
        <p:txBody>
          <a:bodyPr vert="horz" lIns="0" tIns="0" rIns="0" bIns="0" rtlCol="0" anchor="t" anchorCtr="0">
            <a:spAutoFit/>
          </a:bodyPr>
          <a:lstStyle>
            <a:lvl1pPr marL="0" marR="0" indent="0" algn="l" defTabSz="914400" rtl="0" eaLnBrk="1" fontAlgn="auto" latinLnBrk="0" hangingPunct="1">
              <a:lnSpc>
                <a:spcPct val="100000"/>
              </a:lnSpc>
              <a:spcBef>
                <a:spcPts val="0"/>
              </a:spcBef>
              <a:spcAft>
                <a:spcPts val="0"/>
              </a:spcAft>
              <a:buClr>
                <a:schemeClr val="accent2"/>
              </a:buClr>
              <a:buSzTx/>
              <a:buFont typeface="Arial" pitchFamily="34" charset="0"/>
              <a:buNone/>
              <a:tabLst/>
              <a:defRPr lang="en-US" i="0" dirty="0" smtClean="0">
                <a:solidFill>
                  <a:schemeClr val="bg1"/>
                </a:solidFill>
                <a:latin typeface="+mn-lt"/>
              </a:defRPr>
            </a:lvl1pPr>
          </a:lstStyle>
          <a:p>
            <a:r>
              <a:rPr lang="en-US"/>
              <a:t>Click to edit Master subheading</a:t>
            </a:r>
            <a:endParaRPr lang="en-GB"/>
          </a:p>
        </p:txBody>
      </p:sp>
    </p:spTree>
    <p:extLst>
      <p:ext uri="{BB962C8B-B14F-4D97-AF65-F5344CB8AC3E}">
        <p14:creationId xmlns:p14="http://schemas.microsoft.com/office/powerpoint/2010/main" val="1146606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Text Only">
    <p:spTree>
      <p:nvGrpSpPr>
        <p:cNvPr id="1" name=""/>
        <p:cNvGrpSpPr/>
        <p:nvPr/>
      </p:nvGrpSpPr>
      <p:grpSpPr>
        <a:xfrm>
          <a:off x="0" y="0"/>
          <a:ext cx="0" cy="0"/>
          <a:chOff x="0" y="0"/>
          <a:chExt cx="0" cy="0"/>
        </a:xfrm>
      </p:grpSpPr>
      <p:sp>
        <p:nvSpPr>
          <p:cNvPr id="7" name="Text Placeholder 13"/>
          <p:cNvSpPr>
            <a:spLocks noGrp="1"/>
          </p:cNvSpPr>
          <p:nvPr>
            <p:ph type="body" sz="quarter" idx="10" hasCustomPrompt="1"/>
          </p:nvPr>
        </p:nvSpPr>
        <p:spPr>
          <a:xfrm>
            <a:off x="464731" y="4039394"/>
            <a:ext cx="6672384" cy="666849"/>
          </a:xfrm>
        </p:spPr>
        <p:txBody>
          <a:bodyPr anchor="b" anchorCtr="0">
            <a:noAutofit/>
          </a:bodyPr>
          <a:lstStyle>
            <a:lvl1pPr marL="0" indent="0">
              <a:lnSpc>
                <a:spcPts val="2600"/>
              </a:lnSpc>
              <a:spcAft>
                <a:spcPts val="0"/>
              </a:spcAft>
              <a:buNone/>
              <a:defRPr sz="2600" b="1">
                <a:solidFill>
                  <a:schemeClr val="bg2"/>
                </a:solidFill>
              </a:defRPr>
            </a:lvl1pPr>
            <a:lvl2pPr marL="271463" indent="0">
              <a:lnSpc>
                <a:spcPts val="2600"/>
              </a:lnSpc>
              <a:spcAft>
                <a:spcPts val="0"/>
              </a:spcAft>
              <a:buNone/>
              <a:defRPr sz="2600" b="1">
                <a:solidFill>
                  <a:schemeClr val="bg1"/>
                </a:solidFill>
              </a:defRPr>
            </a:lvl2pPr>
            <a:lvl3pPr marL="533400" indent="0">
              <a:lnSpc>
                <a:spcPts val="2600"/>
              </a:lnSpc>
              <a:spcAft>
                <a:spcPts val="0"/>
              </a:spcAft>
              <a:buNone/>
              <a:defRPr sz="2600" b="1">
                <a:solidFill>
                  <a:schemeClr val="bg1"/>
                </a:solidFill>
              </a:defRPr>
            </a:lvl3pPr>
            <a:lvl4pPr marL="815975" indent="0">
              <a:lnSpc>
                <a:spcPts val="2600"/>
              </a:lnSpc>
              <a:spcAft>
                <a:spcPts val="0"/>
              </a:spcAft>
              <a:buNone/>
              <a:defRPr sz="2600" b="1">
                <a:solidFill>
                  <a:schemeClr val="bg1"/>
                </a:solidFill>
              </a:defRPr>
            </a:lvl4pPr>
            <a:lvl5pPr marL="1104900" indent="0">
              <a:lnSpc>
                <a:spcPts val="2600"/>
              </a:lnSpc>
              <a:spcAft>
                <a:spcPts val="0"/>
              </a:spcAft>
              <a:buNone/>
              <a:defRPr sz="2600" b="1">
                <a:solidFill>
                  <a:schemeClr val="bg1"/>
                </a:solidFill>
              </a:defRPr>
            </a:lvl5pPr>
          </a:lstStyle>
          <a:p>
            <a:pPr lvl="0"/>
            <a:r>
              <a:rPr lang="en-US"/>
              <a:t>Click to edit Master </a:t>
            </a:r>
            <a:br>
              <a:rPr lang="en-US"/>
            </a:br>
            <a:r>
              <a:rPr lang="en-US"/>
              <a:t>heading style</a:t>
            </a:r>
          </a:p>
        </p:txBody>
      </p:sp>
      <p:sp>
        <p:nvSpPr>
          <p:cNvPr id="8" name="Text Placeholder 23"/>
          <p:cNvSpPr>
            <a:spLocks noGrp="1"/>
          </p:cNvSpPr>
          <p:nvPr>
            <p:ph type="body" sz="quarter" idx="11" hasCustomPrompt="1"/>
          </p:nvPr>
        </p:nvSpPr>
        <p:spPr>
          <a:xfrm>
            <a:off x="465601" y="5055445"/>
            <a:ext cx="6671252" cy="246221"/>
          </a:xfr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0"/>
              </a:spcAft>
              <a:buClr>
                <a:schemeClr val="accent2"/>
              </a:buClr>
              <a:buSzTx/>
              <a:buFont typeface="Arial" pitchFamily="34" charset="0"/>
              <a:buNone/>
              <a:tabLst/>
              <a:defRPr lang="en-US" i="0" dirty="0" smtClean="0">
                <a:solidFill>
                  <a:schemeClr val="tx1"/>
                </a:solidFill>
                <a:latin typeface="+mn-lt"/>
              </a:defRPr>
            </a:lvl1pPr>
          </a:lstStyle>
          <a:p>
            <a:r>
              <a:rPr lang="en-US"/>
              <a:t>Click to edit Master subheading</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2992" y="243667"/>
            <a:ext cx="1922280" cy="711063"/>
          </a:xfrm>
          <a:prstGeom prst="rect">
            <a:avLst/>
          </a:prstGeom>
        </p:spPr>
      </p:pic>
    </p:spTree>
    <p:extLst>
      <p:ext uri="{BB962C8B-B14F-4D97-AF65-F5344CB8AC3E}">
        <p14:creationId xmlns:p14="http://schemas.microsoft.com/office/powerpoint/2010/main" val="35806368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Text and Table">
    <p:spTree>
      <p:nvGrpSpPr>
        <p:cNvPr id="1" name=""/>
        <p:cNvGrpSpPr/>
        <p:nvPr/>
      </p:nvGrpSpPr>
      <p:grpSpPr>
        <a:xfrm>
          <a:off x="0" y="0"/>
          <a:ext cx="0" cy="0"/>
          <a:chOff x="0" y="0"/>
          <a:chExt cx="0" cy="0"/>
        </a:xfrm>
      </p:grpSpPr>
      <p:sp>
        <p:nvSpPr>
          <p:cNvPr id="12" name="Text Placeholder 13"/>
          <p:cNvSpPr>
            <a:spLocks noGrp="1"/>
          </p:cNvSpPr>
          <p:nvPr>
            <p:ph type="body" sz="quarter" idx="12" hasCustomPrompt="1"/>
          </p:nvPr>
        </p:nvSpPr>
        <p:spPr>
          <a:xfrm>
            <a:off x="464730" y="1921345"/>
            <a:ext cx="6672121" cy="666849"/>
          </a:xfrm>
        </p:spPr>
        <p:txBody>
          <a:bodyPr anchor="b" anchorCtr="0">
            <a:noAutofit/>
          </a:bodyPr>
          <a:lstStyle>
            <a:lvl1pPr marL="0" indent="0">
              <a:lnSpc>
                <a:spcPts val="2600"/>
              </a:lnSpc>
              <a:spcAft>
                <a:spcPts val="0"/>
              </a:spcAft>
              <a:buNone/>
              <a:defRPr sz="2600" b="1">
                <a:solidFill>
                  <a:schemeClr val="bg2"/>
                </a:solidFill>
              </a:defRPr>
            </a:lvl1pPr>
            <a:lvl2pPr marL="271463" indent="0">
              <a:lnSpc>
                <a:spcPts val="2600"/>
              </a:lnSpc>
              <a:spcAft>
                <a:spcPts val="0"/>
              </a:spcAft>
              <a:buNone/>
              <a:defRPr sz="2600" b="1">
                <a:solidFill>
                  <a:schemeClr val="bg1"/>
                </a:solidFill>
              </a:defRPr>
            </a:lvl2pPr>
            <a:lvl3pPr marL="533400" indent="0">
              <a:lnSpc>
                <a:spcPts val="2600"/>
              </a:lnSpc>
              <a:spcAft>
                <a:spcPts val="0"/>
              </a:spcAft>
              <a:buNone/>
              <a:defRPr sz="2600" b="1">
                <a:solidFill>
                  <a:schemeClr val="bg1"/>
                </a:solidFill>
              </a:defRPr>
            </a:lvl3pPr>
            <a:lvl4pPr marL="815975" indent="0">
              <a:lnSpc>
                <a:spcPts val="2600"/>
              </a:lnSpc>
              <a:spcAft>
                <a:spcPts val="0"/>
              </a:spcAft>
              <a:buNone/>
              <a:defRPr sz="2600" b="1">
                <a:solidFill>
                  <a:schemeClr val="bg1"/>
                </a:solidFill>
              </a:defRPr>
            </a:lvl4pPr>
            <a:lvl5pPr marL="1104900" indent="0">
              <a:lnSpc>
                <a:spcPts val="2600"/>
              </a:lnSpc>
              <a:spcAft>
                <a:spcPts val="0"/>
              </a:spcAft>
              <a:buNone/>
              <a:defRPr sz="2600" b="1">
                <a:solidFill>
                  <a:schemeClr val="bg1"/>
                </a:solidFill>
              </a:defRPr>
            </a:lvl5pPr>
          </a:lstStyle>
          <a:p>
            <a:pPr lvl="0"/>
            <a:r>
              <a:rPr lang="en-US"/>
              <a:t>Click to edit Master </a:t>
            </a:r>
          </a:p>
          <a:p>
            <a:pPr lvl="0"/>
            <a:r>
              <a:rPr lang="en-US"/>
              <a:t>heading style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92992" y="243667"/>
            <a:ext cx="1922280" cy="711063"/>
          </a:xfrm>
          <a:prstGeom prst="rect">
            <a:avLst/>
          </a:prstGeom>
        </p:spPr>
      </p:pic>
      <p:sp>
        <p:nvSpPr>
          <p:cNvPr id="5" name="Text Placeholder 23"/>
          <p:cNvSpPr>
            <a:spLocks noGrp="1"/>
          </p:cNvSpPr>
          <p:nvPr>
            <p:ph type="body" sz="quarter" idx="11" hasCustomPrompt="1"/>
          </p:nvPr>
        </p:nvSpPr>
        <p:spPr>
          <a:xfrm>
            <a:off x="465601" y="2937396"/>
            <a:ext cx="6671252" cy="246221"/>
          </a:xfrm>
        </p:spPr>
        <p:txBody>
          <a:bodyPr vert="horz" lIns="0" tIns="0" rIns="0" bIns="0" rtlCol="0" anchor="t" anchorCtr="0">
            <a:noAutofit/>
          </a:bodyPr>
          <a:lstStyle>
            <a:lvl1pPr marL="0" marR="0" indent="0" algn="l" defTabSz="914400" rtl="0" eaLnBrk="1" fontAlgn="auto" latinLnBrk="0" hangingPunct="1">
              <a:lnSpc>
                <a:spcPct val="100000"/>
              </a:lnSpc>
              <a:spcBef>
                <a:spcPts val="0"/>
              </a:spcBef>
              <a:spcAft>
                <a:spcPts val="0"/>
              </a:spcAft>
              <a:buClr>
                <a:schemeClr val="accent2"/>
              </a:buClr>
              <a:buSzTx/>
              <a:buFont typeface="Arial" pitchFamily="34" charset="0"/>
              <a:buNone/>
              <a:tabLst/>
              <a:defRPr lang="en-US" i="0" dirty="0" smtClean="0">
                <a:solidFill>
                  <a:schemeClr val="tx1"/>
                </a:solidFill>
                <a:latin typeface="+mn-lt"/>
              </a:defRPr>
            </a:lvl1pPr>
          </a:lstStyle>
          <a:p>
            <a:r>
              <a:rPr lang="en-US"/>
              <a:t>Click to edit Master subheading</a:t>
            </a:r>
            <a:endParaRPr lang="en-GB"/>
          </a:p>
        </p:txBody>
      </p:sp>
    </p:spTree>
    <p:extLst>
      <p:ext uri="{BB962C8B-B14F-4D97-AF65-F5344CB8AC3E}">
        <p14:creationId xmlns:p14="http://schemas.microsoft.com/office/powerpoint/2010/main" val="16246477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498764" y="294810"/>
            <a:ext cx="10090920" cy="338554"/>
          </a:xfrm>
        </p:spPr>
        <p:txBody>
          <a:bodyPr/>
          <a:lstStyle/>
          <a:p>
            <a:r>
              <a:rPr lang="en-US"/>
              <a:t>Click to edit Master heading style</a:t>
            </a:r>
            <a:endParaRPr lang="en-GB"/>
          </a:p>
        </p:txBody>
      </p:sp>
      <p:sp>
        <p:nvSpPr>
          <p:cNvPr id="16" name="Content Placeholder 15"/>
          <p:cNvSpPr>
            <a:spLocks noGrp="1"/>
          </p:cNvSpPr>
          <p:nvPr>
            <p:ph sz="quarter" idx="12"/>
          </p:nvPr>
        </p:nvSpPr>
        <p:spPr>
          <a:xfrm>
            <a:off x="500097" y="1177489"/>
            <a:ext cx="11217769" cy="4658549"/>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6" name="Text Placeholder 5"/>
          <p:cNvSpPr>
            <a:spLocks noGrp="1"/>
          </p:cNvSpPr>
          <p:nvPr>
            <p:ph type="body" sz="quarter" idx="18" hasCustomPrompt="1"/>
          </p:nvPr>
        </p:nvSpPr>
        <p:spPr>
          <a:xfrm>
            <a:off x="499872" y="6058087"/>
            <a:ext cx="11261093"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Insert Source text here</a:t>
            </a:r>
          </a:p>
        </p:txBody>
      </p:sp>
      <p:sp>
        <p:nvSpPr>
          <p:cNvPr id="4" name="Date Placeholder 3"/>
          <p:cNvSpPr>
            <a:spLocks noGrp="1"/>
          </p:cNvSpPr>
          <p:nvPr>
            <p:ph type="dt" sz="half" idx="19"/>
          </p:nvPr>
        </p:nvSpPr>
        <p:spPr/>
        <p:txBody>
          <a:bodyPr/>
          <a:lstStyle/>
          <a:p>
            <a:pPr algn="ctr"/>
            <a:r>
              <a:rPr lang="en-US"/>
              <a:t>Insert your date / confidentiality text here</a:t>
            </a:r>
            <a:endParaRPr lang="en-GB"/>
          </a:p>
        </p:txBody>
      </p:sp>
      <p:sp>
        <p:nvSpPr>
          <p:cNvPr id="7" name="Footer Placeholder 6"/>
          <p:cNvSpPr>
            <a:spLocks noGrp="1"/>
          </p:cNvSpPr>
          <p:nvPr>
            <p:ph type="ftr" sz="quarter" idx="20"/>
          </p:nvPr>
        </p:nvSpPr>
        <p:spPr/>
        <p:txBody>
          <a:bodyPr/>
          <a:lstStyle/>
          <a:p>
            <a:r>
              <a:rPr lang="en-GB"/>
              <a:t>4x3 core presentation </a:t>
            </a:r>
          </a:p>
        </p:txBody>
      </p:sp>
      <p:sp>
        <p:nvSpPr>
          <p:cNvPr id="10" name="Slide Number Placeholder 9"/>
          <p:cNvSpPr>
            <a:spLocks noGrp="1"/>
          </p:cNvSpPr>
          <p:nvPr>
            <p:ph type="sldNum" sz="quarter" idx="21"/>
          </p:nvPr>
        </p:nvSpPr>
        <p:spPr/>
        <p:txBody>
          <a:bodyPr/>
          <a:lstStyle/>
          <a:p>
            <a:fld id="{9F9F533D-B52E-4A2F-BF72-0ADD2D94BD75}" type="slidenum">
              <a:rPr lang="en-GB" smtClean="0"/>
              <a:pPr/>
              <a:t>‹#›</a:t>
            </a:fld>
            <a:endParaRPr lang="en-GB"/>
          </a:p>
        </p:txBody>
      </p:sp>
    </p:spTree>
    <p:extLst>
      <p:ext uri="{BB962C8B-B14F-4D97-AF65-F5344CB8AC3E}">
        <p14:creationId xmlns:p14="http://schemas.microsoft.com/office/powerpoint/2010/main" val="3578404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with Subheading">
    <p:spTree>
      <p:nvGrpSpPr>
        <p:cNvPr id="1" name=""/>
        <p:cNvGrpSpPr/>
        <p:nvPr/>
      </p:nvGrpSpPr>
      <p:grpSpPr>
        <a:xfrm>
          <a:off x="0" y="0"/>
          <a:ext cx="0" cy="0"/>
          <a:chOff x="0" y="0"/>
          <a:chExt cx="0" cy="0"/>
        </a:xfrm>
      </p:grpSpPr>
      <p:sp>
        <p:nvSpPr>
          <p:cNvPr id="10" name="Content Placeholder 9"/>
          <p:cNvSpPr>
            <a:spLocks noGrp="1"/>
          </p:cNvSpPr>
          <p:nvPr>
            <p:ph sz="quarter" idx="19"/>
          </p:nvPr>
        </p:nvSpPr>
        <p:spPr>
          <a:xfrm>
            <a:off x="499873" y="1533526"/>
            <a:ext cx="11224684" cy="4324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2"/>
          <p:cNvSpPr>
            <a:spLocks noGrp="1"/>
          </p:cNvSpPr>
          <p:nvPr>
            <p:ph type="body" sz="quarter" idx="13" hasCustomPrompt="1"/>
          </p:nvPr>
        </p:nvSpPr>
        <p:spPr>
          <a:xfrm>
            <a:off x="499873" y="1179577"/>
            <a:ext cx="11224684" cy="246221"/>
          </a:xfrm>
        </p:spPr>
        <p:txBody>
          <a:bodyPr anchor="t" anchorCtr="0">
            <a:spAutoFit/>
          </a:bodyPr>
          <a:lstStyle>
            <a:lvl1pPr marL="0" indent="0">
              <a:spcAft>
                <a:spcPts val="0"/>
              </a:spcAft>
              <a:buNone/>
              <a:defRPr sz="1600" b="1">
                <a:solidFill>
                  <a:schemeClr val="accent1"/>
                </a:solidFill>
              </a:defRPr>
            </a:lvl1pPr>
            <a:lvl2pPr marL="271463" indent="0">
              <a:buNone/>
              <a:defRPr/>
            </a:lvl2pPr>
            <a:lvl3pPr marL="533400" indent="0">
              <a:buNone/>
              <a:defRPr/>
            </a:lvl3pPr>
            <a:lvl4pPr marL="815975" indent="0">
              <a:buNone/>
              <a:defRPr/>
            </a:lvl4pPr>
            <a:lvl5pPr marL="1104900" indent="0">
              <a:buNone/>
              <a:defRPr/>
            </a:lvl5pPr>
          </a:lstStyle>
          <a:p>
            <a:pPr lvl="0"/>
            <a:r>
              <a:rPr lang="en-US"/>
              <a:t>Subheading here if required</a:t>
            </a:r>
          </a:p>
        </p:txBody>
      </p:sp>
      <p:sp>
        <p:nvSpPr>
          <p:cNvPr id="9" name="Text Placeholder 5"/>
          <p:cNvSpPr>
            <a:spLocks noGrp="1"/>
          </p:cNvSpPr>
          <p:nvPr>
            <p:ph type="body" sz="quarter" idx="18" hasCustomPrompt="1"/>
          </p:nvPr>
        </p:nvSpPr>
        <p:spPr>
          <a:xfrm>
            <a:off x="499872" y="6058087"/>
            <a:ext cx="11261093"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Insert Source text here</a:t>
            </a:r>
          </a:p>
        </p:txBody>
      </p:sp>
      <p:sp>
        <p:nvSpPr>
          <p:cNvPr id="2" name="Date Placeholder 1"/>
          <p:cNvSpPr>
            <a:spLocks noGrp="1"/>
          </p:cNvSpPr>
          <p:nvPr>
            <p:ph type="dt" sz="half" idx="20"/>
          </p:nvPr>
        </p:nvSpPr>
        <p:spPr/>
        <p:txBody>
          <a:bodyPr/>
          <a:lstStyle/>
          <a:p>
            <a:pPr algn="ctr"/>
            <a:r>
              <a:rPr lang="en-US"/>
              <a:t>Insert your date / confidentiality text here</a:t>
            </a:r>
            <a:endParaRPr lang="en-GB"/>
          </a:p>
        </p:txBody>
      </p:sp>
      <p:sp>
        <p:nvSpPr>
          <p:cNvPr id="3" name="Footer Placeholder 2"/>
          <p:cNvSpPr>
            <a:spLocks noGrp="1"/>
          </p:cNvSpPr>
          <p:nvPr>
            <p:ph type="ftr" sz="quarter" idx="21"/>
          </p:nvPr>
        </p:nvSpPr>
        <p:spPr/>
        <p:txBody>
          <a:bodyPr/>
          <a:lstStyle/>
          <a:p>
            <a:r>
              <a:rPr lang="en-GB"/>
              <a:t>4x3 core presentation </a:t>
            </a:r>
          </a:p>
        </p:txBody>
      </p:sp>
      <p:sp>
        <p:nvSpPr>
          <p:cNvPr id="4" name="Slide Number Placeholder 3"/>
          <p:cNvSpPr>
            <a:spLocks noGrp="1"/>
          </p:cNvSpPr>
          <p:nvPr>
            <p:ph type="sldNum" sz="quarter" idx="22"/>
          </p:nvPr>
        </p:nvSpPr>
        <p:spPr/>
        <p:txBody>
          <a:bodyPr/>
          <a:lstStyle/>
          <a:p>
            <a:fld id="{9F9F533D-B52E-4A2F-BF72-0ADD2D94BD75}" type="slidenum">
              <a:rPr lang="en-GB" smtClean="0"/>
              <a:pPr/>
              <a:t>‹#›</a:t>
            </a:fld>
            <a:endParaRPr lang="en-GB"/>
          </a:p>
        </p:txBody>
      </p:sp>
      <p:sp>
        <p:nvSpPr>
          <p:cNvPr id="13" name="Title 4"/>
          <p:cNvSpPr>
            <a:spLocks noGrp="1"/>
          </p:cNvSpPr>
          <p:nvPr>
            <p:ph type="title" hasCustomPrompt="1"/>
          </p:nvPr>
        </p:nvSpPr>
        <p:spPr>
          <a:xfrm>
            <a:off x="498764" y="294810"/>
            <a:ext cx="10090920" cy="338554"/>
          </a:xfrm>
        </p:spPr>
        <p:txBody>
          <a:bodyPr/>
          <a:lstStyle/>
          <a:p>
            <a:r>
              <a:rPr lang="en-US"/>
              <a:t>Click to edit Master heading style</a:t>
            </a:r>
            <a:endParaRPr lang="en-GB"/>
          </a:p>
        </p:txBody>
      </p:sp>
      <p:sp>
        <p:nvSpPr>
          <p:cNvPr id="14"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Tree>
    <p:extLst>
      <p:ext uri="{BB962C8B-B14F-4D97-AF65-F5344CB8AC3E}">
        <p14:creationId xmlns:p14="http://schemas.microsoft.com/office/powerpoint/2010/main" val="6896288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Bullet">
    <p:spTree>
      <p:nvGrpSpPr>
        <p:cNvPr id="1" name=""/>
        <p:cNvGrpSpPr/>
        <p:nvPr/>
      </p:nvGrpSpPr>
      <p:grpSpPr>
        <a:xfrm>
          <a:off x="0" y="0"/>
          <a:ext cx="0" cy="0"/>
          <a:chOff x="0" y="0"/>
          <a:chExt cx="0" cy="0"/>
        </a:xfrm>
      </p:grpSpPr>
      <p:sp>
        <p:nvSpPr>
          <p:cNvPr id="8" name="Text Placeholder 5"/>
          <p:cNvSpPr>
            <a:spLocks noGrp="1"/>
          </p:cNvSpPr>
          <p:nvPr>
            <p:ph type="body" sz="quarter" idx="21" hasCustomPrompt="1"/>
          </p:nvPr>
        </p:nvSpPr>
        <p:spPr>
          <a:xfrm>
            <a:off x="499872" y="6058087"/>
            <a:ext cx="11261093"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Insert Source text here</a:t>
            </a:r>
          </a:p>
        </p:txBody>
      </p:sp>
      <p:sp>
        <p:nvSpPr>
          <p:cNvPr id="2" name="Date Placeholder 1"/>
          <p:cNvSpPr>
            <a:spLocks noGrp="1"/>
          </p:cNvSpPr>
          <p:nvPr>
            <p:ph type="dt" sz="half" idx="22"/>
          </p:nvPr>
        </p:nvSpPr>
        <p:spPr/>
        <p:txBody>
          <a:bodyPr/>
          <a:lstStyle/>
          <a:p>
            <a:pPr algn="ctr"/>
            <a:r>
              <a:rPr lang="en-US"/>
              <a:t>Insert your date / confidentiality text here</a:t>
            </a:r>
            <a:endParaRPr lang="en-GB"/>
          </a:p>
        </p:txBody>
      </p:sp>
      <p:sp>
        <p:nvSpPr>
          <p:cNvPr id="3" name="Footer Placeholder 2"/>
          <p:cNvSpPr>
            <a:spLocks noGrp="1"/>
          </p:cNvSpPr>
          <p:nvPr>
            <p:ph type="ftr" sz="quarter" idx="23"/>
          </p:nvPr>
        </p:nvSpPr>
        <p:spPr/>
        <p:txBody>
          <a:bodyPr/>
          <a:lstStyle/>
          <a:p>
            <a:r>
              <a:rPr lang="en-GB"/>
              <a:t>4x3 core presentation </a:t>
            </a:r>
          </a:p>
        </p:txBody>
      </p:sp>
      <p:sp>
        <p:nvSpPr>
          <p:cNvPr id="4" name="Slide Number Placeholder 3"/>
          <p:cNvSpPr>
            <a:spLocks noGrp="1"/>
          </p:cNvSpPr>
          <p:nvPr>
            <p:ph type="sldNum" sz="quarter" idx="24"/>
          </p:nvPr>
        </p:nvSpPr>
        <p:spPr/>
        <p:txBody>
          <a:bodyPr/>
          <a:lstStyle/>
          <a:p>
            <a:fld id="{9F9F533D-B52E-4A2F-BF72-0ADD2D94BD75}" type="slidenum">
              <a:rPr lang="en-GB" smtClean="0"/>
              <a:pPr/>
              <a:t>‹#›</a:t>
            </a:fld>
            <a:endParaRPr lang="en-GB"/>
          </a:p>
        </p:txBody>
      </p:sp>
      <p:sp>
        <p:nvSpPr>
          <p:cNvPr id="9" name="Title 4"/>
          <p:cNvSpPr>
            <a:spLocks noGrp="1"/>
          </p:cNvSpPr>
          <p:nvPr>
            <p:ph type="title" hasCustomPrompt="1"/>
          </p:nvPr>
        </p:nvSpPr>
        <p:spPr>
          <a:xfrm>
            <a:off x="498764" y="294810"/>
            <a:ext cx="10090920" cy="338554"/>
          </a:xfrm>
        </p:spPr>
        <p:txBody>
          <a:bodyPr/>
          <a:lstStyle/>
          <a:p>
            <a:r>
              <a:rPr lang="en-US"/>
              <a:t>Click to edit Master heading style</a:t>
            </a:r>
            <a:endParaRPr lang="en-GB"/>
          </a:p>
        </p:txBody>
      </p:sp>
      <p:sp>
        <p:nvSpPr>
          <p:cNvPr id="10"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11" name="Content Placeholder 15"/>
          <p:cNvSpPr>
            <a:spLocks noGrp="1"/>
          </p:cNvSpPr>
          <p:nvPr>
            <p:ph sz="quarter" idx="12"/>
          </p:nvPr>
        </p:nvSpPr>
        <p:spPr>
          <a:xfrm>
            <a:off x="500097" y="1177489"/>
            <a:ext cx="11217769" cy="4658549"/>
          </a:xfrm>
        </p:spPr>
        <p:txBody>
          <a:bodyPr/>
          <a:lstStyle>
            <a:lvl1pPr>
              <a:defRPr sz="2400">
                <a:solidFill>
                  <a:schemeClr val="accent2"/>
                </a:solidFill>
              </a:defRPr>
            </a:lvl1pPr>
            <a:lvl2pPr>
              <a:defRPr sz="2400">
                <a:solidFill>
                  <a:schemeClr val="accent2"/>
                </a:solidFill>
              </a:defRPr>
            </a:lvl2pPr>
            <a:lvl3pPr>
              <a:defRPr sz="2400">
                <a:solidFill>
                  <a:schemeClr val="accent2"/>
                </a:solidFill>
              </a:defRPr>
            </a:lvl3pPr>
            <a:lvl4pPr>
              <a:defRPr sz="2400">
                <a:solidFill>
                  <a:schemeClr val="accent2"/>
                </a:solidFill>
              </a:defRPr>
            </a:lvl4pPr>
            <a:lvl5pPr>
              <a:defRPr sz="2400">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8355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7CD0-DAB2-4EC0-AEBD-86D777C598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179554-7F1E-40FB-80A6-384A4C3EA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A2B646-F51A-4F9B-BDD9-E1E92DD3C481}"/>
              </a:ext>
            </a:extLst>
          </p:cNvPr>
          <p:cNvSpPr>
            <a:spLocks noGrp="1"/>
          </p:cNvSpPr>
          <p:nvPr>
            <p:ph type="dt" sz="half" idx="10"/>
          </p:nvPr>
        </p:nvSpPr>
        <p:spPr/>
        <p:txBody>
          <a:bodyPr/>
          <a:lstStyle/>
          <a:p>
            <a:fld id="{AAC16362-8F18-4496-B8D5-E0DC12B55A13}" type="datetimeFigureOut">
              <a:rPr lang="en-GB" smtClean="0"/>
              <a:t>13/12/2023</a:t>
            </a:fld>
            <a:endParaRPr lang="en-GB"/>
          </a:p>
        </p:txBody>
      </p:sp>
      <p:sp>
        <p:nvSpPr>
          <p:cNvPr id="5" name="Footer Placeholder 4">
            <a:extLst>
              <a:ext uri="{FF2B5EF4-FFF2-40B4-BE49-F238E27FC236}">
                <a16:creationId xmlns:a16="http://schemas.microsoft.com/office/drawing/2014/main" id="{D9F54BC3-D4A3-458D-90FE-E07DE31B0B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BA927F-7B4E-477F-889A-7657BFA0D555}"/>
              </a:ext>
            </a:extLst>
          </p:cNvPr>
          <p:cNvSpPr>
            <a:spLocks noGrp="1"/>
          </p:cNvSpPr>
          <p:nvPr>
            <p:ph type="sldNum" sz="quarter" idx="12"/>
          </p:nvPr>
        </p:nvSpPr>
        <p:spPr/>
        <p:txBody>
          <a:bodyPr/>
          <a:lstStyle/>
          <a:p>
            <a:fld id="{FEB6B02B-F345-47B6-AA3B-3C36245F5B3C}" type="slidenum">
              <a:rPr lang="en-GB" smtClean="0"/>
              <a:t>‹#›</a:t>
            </a:fld>
            <a:endParaRPr lang="en-GB"/>
          </a:p>
        </p:txBody>
      </p:sp>
    </p:spTree>
    <p:extLst>
      <p:ext uri="{BB962C8B-B14F-4D97-AF65-F5344CB8AC3E}">
        <p14:creationId xmlns:p14="http://schemas.microsoft.com/office/powerpoint/2010/main" val="1546999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Content Placeholder 11"/>
          <p:cNvSpPr>
            <a:spLocks noGrp="1"/>
          </p:cNvSpPr>
          <p:nvPr>
            <p:ph sz="quarter" idx="17"/>
          </p:nvPr>
        </p:nvSpPr>
        <p:spPr>
          <a:xfrm>
            <a:off x="499871" y="1177489"/>
            <a:ext cx="5327904" cy="467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5"/>
          <p:cNvSpPr>
            <a:spLocks noGrp="1"/>
          </p:cNvSpPr>
          <p:nvPr>
            <p:ph type="body" sz="quarter" idx="22" hasCustomPrompt="1"/>
          </p:nvPr>
        </p:nvSpPr>
        <p:spPr>
          <a:xfrm>
            <a:off x="499872"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Insert Source text here</a:t>
            </a:r>
          </a:p>
        </p:txBody>
      </p:sp>
      <p:sp>
        <p:nvSpPr>
          <p:cNvPr id="2" name="Date Placeholder 1"/>
          <p:cNvSpPr>
            <a:spLocks noGrp="1"/>
          </p:cNvSpPr>
          <p:nvPr>
            <p:ph type="dt" sz="half" idx="24"/>
          </p:nvPr>
        </p:nvSpPr>
        <p:spPr/>
        <p:txBody>
          <a:bodyPr/>
          <a:lstStyle/>
          <a:p>
            <a:pPr algn="ctr"/>
            <a:r>
              <a:rPr lang="en-US"/>
              <a:t>Insert your date / confidentiality text here</a:t>
            </a:r>
            <a:endParaRPr lang="en-GB"/>
          </a:p>
        </p:txBody>
      </p:sp>
      <p:sp>
        <p:nvSpPr>
          <p:cNvPr id="3" name="Footer Placeholder 2"/>
          <p:cNvSpPr>
            <a:spLocks noGrp="1"/>
          </p:cNvSpPr>
          <p:nvPr>
            <p:ph type="ftr" sz="quarter" idx="25"/>
          </p:nvPr>
        </p:nvSpPr>
        <p:spPr/>
        <p:txBody>
          <a:bodyPr/>
          <a:lstStyle/>
          <a:p>
            <a:r>
              <a:rPr lang="en-GB"/>
              <a:t>4x3 core presentation </a:t>
            </a:r>
          </a:p>
        </p:txBody>
      </p:sp>
      <p:sp>
        <p:nvSpPr>
          <p:cNvPr id="4" name="Slide Number Placeholder 3"/>
          <p:cNvSpPr>
            <a:spLocks noGrp="1"/>
          </p:cNvSpPr>
          <p:nvPr>
            <p:ph type="sldNum" sz="quarter" idx="26"/>
          </p:nvPr>
        </p:nvSpPr>
        <p:spPr/>
        <p:txBody>
          <a:bodyPr/>
          <a:lstStyle/>
          <a:p>
            <a:fld id="{9F9F533D-B52E-4A2F-BF72-0ADD2D94BD75}" type="slidenum">
              <a:rPr lang="en-GB" smtClean="0"/>
              <a:pPr/>
              <a:t>‹#›</a:t>
            </a:fld>
            <a:endParaRPr lang="en-GB"/>
          </a:p>
        </p:txBody>
      </p:sp>
      <p:sp>
        <p:nvSpPr>
          <p:cNvPr id="11" name="Title 4"/>
          <p:cNvSpPr>
            <a:spLocks noGrp="1"/>
          </p:cNvSpPr>
          <p:nvPr>
            <p:ph type="title" hasCustomPrompt="1"/>
          </p:nvPr>
        </p:nvSpPr>
        <p:spPr>
          <a:xfrm>
            <a:off x="498764" y="294810"/>
            <a:ext cx="10090920" cy="338554"/>
          </a:xfrm>
        </p:spPr>
        <p:txBody>
          <a:bodyPr/>
          <a:lstStyle/>
          <a:p>
            <a:r>
              <a:rPr lang="en-US"/>
              <a:t>Click to edit Master heading style</a:t>
            </a:r>
            <a:endParaRPr lang="en-GB"/>
          </a:p>
        </p:txBody>
      </p:sp>
      <p:sp>
        <p:nvSpPr>
          <p:cNvPr id="13"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18" name="Text Placeholder 5"/>
          <p:cNvSpPr>
            <a:spLocks noGrp="1"/>
          </p:cNvSpPr>
          <p:nvPr>
            <p:ph type="body" sz="quarter" idx="27" hasCustomPrompt="1"/>
          </p:nvPr>
        </p:nvSpPr>
        <p:spPr>
          <a:xfrm>
            <a:off x="6377553"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Insert Source text here</a:t>
            </a:r>
          </a:p>
        </p:txBody>
      </p:sp>
      <p:sp>
        <p:nvSpPr>
          <p:cNvPr id="20" name="Content Placeholder 3"/>
          <p:cNvSpPr>
            <a:spLocks noGrp="1"/>
          </p:cNvSpPr>
          <p:nvPr>
            <p:ph sz="half" idx="28"/>
          </p:nvPr>
        </p:nvSpPr>
        <p:spPr>
          <a:xfrm>
            <a:off x="6377553" y="1177489"/>
            <a:ext cx="5327904" cy="4674256"/>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50602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8" name="Text Placeholder 2"/>
          <p:cNvSpPr>
            <a:spLocks noGrp="1"/>
          </p:cNvSpPr>
          <p:nvPr>
            <p:ph type="body" idx="19" hasCustomPrompt="1"/>
          </p:nvPr>
        </p:nvSpPr>
        <p:spPr>
          <a:xfrm>
            <a:off x="499872" y="1176541"/>
            <a:ext cx="5327904" cy="246221"/>
          </a:xfrm>
        </p:spPr>
        <p:txBody>
          <a:bodyPr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 here if required</a:t>
            </a:r>
          </a:p>
        </p:txBody>
      </p:sp>
      <p:sp>
        <p:nvSpPr>
          <p:cNvPr id="19" name="Content Placeholder 3"/>
          <p:cNvSpPr>
            <a:spLocks noGrp="1"/>
          </p:cNvSpPr>
          <p:nvPr>
            <p:ph sz="half" idx="20"/>
          </p:nvPr>
        </p:nvSpPr>
        <p:spPr>
          <a:xfrm>
            <a:off x="499873" y="1524001"/>
            <a:ext cx="5323900"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0" name="Text Placeholder 2"/>
          <p:cNvSpPr>
            <a:spLocks noGrp="1"/>
          </p:cNvSpPr>
          <p:nvPr>
            <p:ph type="body" idx="21" hasCustomPrompt="1"/>
          </p:nvPr>
        </p:nvSpPr>
        <p:spPr>
          <a:xfrm>
            <a:off x="6377553" y="1176541"/>
            <a:ext cx="5327904" cy="246221"/>
          </a:xfrm>
        </p:spPr>
        <p:txBody>
          <a:bodyPr anchor="t" anchorCtr="0">
            <a:spAutoFit/>
          </a:bodyPr>
          <a:lstStyle>
            <a:lvl1pPr marL="0" indent="0">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Subheading here if required</a:t>
            </a:r>
          </a:p>
        </p:txBody>
      </p:sp>
      <p:sp>
        <p:nvSpPr>
          <p:cNvPr id="21" name="Content Placeholder 3"/>
          <p:cNvSpPr>
            <a:spLocks noGrp="1"/>
          </p:cNvSpPr>
          <p:nvPr>
            <p:ph sz="half" idx="22"/>
          </p:nvPr>
        </p:nvSpPr>
        <p:spPr>
          <a:xfrm>
            <a:off x="6377553" y="1524001"/>
            <a:ext cx="5327904" cy="4465638"/>
          </a:xfrm>
        </p:spPr>
        <p:txBody>
          <a:bodyPr/>
          <a:lstStyle>
            <a:lvl1pPr>
              <a:defRPr sz="1600"/>
            </a:lvl1pPr>
            <a:lvl2pPr marL="538163" indent="-266700">
              <a:buFont typeface="Arial" pitchFamily="34" charset="0"/>
              <a:buChar cha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5"/>
          <p:cNvSpPr>
            <a:spLocks noGrp="1"/>
          </p:cNvSpPr>
          <p:nvPr>
            <p:ph type="body" sz="quarter" idx="26" hasCustomPrompt="1"/>
          </p:nvPr>
        </p:nvSpPr>
        <p:spPr>
          <a:xfrm>
            <a:off x="499872"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Insert Source text here</a:t>
            </a:r>
          </a:p>
        </p:txBody>
      </p:sp>
      <p:sp>
        <p:nvSpPr>
          <p:cNvPr id="12" name="Text Placeholder 5"/>
          <p:cNvSpPr>
            <a:spLocks noGrp="1"/>
          </p:cNvSpPr>
          <p:nvPr>
            <p:ph type="body" sz="quarter" idx="27" hasCustomPrompt="1"/>
          </p:nvPr>
        </p:nvSpPr>
        <p:spPr>
          <a:xfrm>
            <a:off x="6377553" y="6058087"/>
            <a:ext cx="5280000" cy="123111"/>
          </a:xfrm>
        </p:spPr>
        <p:txBody>
          <a:bodyPr wrap="square" anchor="b" anchorCtr="0">
            <a:spAutoFit/>
          </a:bodyPr>
          <a:lstStyle>
            <a:lvl1pPr marL="0" indent="0">
              <a:buNone/>
              <a:defRPr sz="800" baseline="0"/>
            </a:lvl1pPr>
            <a:lvl2pPr marL="268163" indent="0">
              <a:buNone/>
              <a:defRPr sz="800"/>
            </a:lvl2pPr>
            <a:lvl3pPr marL="540000" indent="0">
              <a:buNone/>
              <a:defRPr sz="800"/>
            </a:lvl3pPr>
            <a:lvl4pPr marL="811088" indent="0">
              <a:buNone/>
              <a:defRPr sz="800"/>
            </a:lvl4pPr>
            <a:lvl5pPr marL="1080000" indent="0">
              <a:buNone/>
              <a:defRPr sz="800"/>
            </a:lvl5pPr>
          </a:lstStyle>
          <a:p>
            <a:pPr lvl="0"/>
            <a:r>
              <a:rPr lang="en-US"/>
              <a:t>Insert Source text here</a:t>
            </a:r>
          </a:p>
        </p:txBody>
      </p:sp>
      <p:sp>
        <p:nvSpPr>
          <p:cNvPr id="2" name="Date Placeholder 1"/>
          <p:cNvSpPr>
            <a:spLocks noGrp="1"/>
          </p:cNvSpPr>
          <p:nvPr>
            <p:ph type="dt" sz="half" idx="28"/>
          </p:nvPr>
        </p:nvSpPr>
        <p:spPr/>
        <p:txBody>
          <a:bodyPr/>
          <a:lstStyle/>
          <a:p>
            <a:pPr algn="ctr"/>
            <a:r>
              <a:rPr lang="en-US"/>
              <a:t>Insert your date / confidentiality text here</a:t>
            </a:r>
            <a:endParaRPr lang="en-GB"/>
          </a:p>
        </p:txBody>
      </p:sp>
      <p:sp>
        <p:nvSpPr>
          <p:cNvPr id="3" name="Footer Placeholder 2"/>
          <p:cNvSpPr>
            <a:spLocks noGrp="1"/>
          </p:cNvSpPr>
          <p:nvPr>
            <p:ph type="ftr" sz="quarter" idx="29"/>
          </p:nvPr>
        </p:nvSpPr>
        <p:spPr/>
        <p:txBody>
          <a:bodyPr/>
          <a:lstStyle/>
          <a:p>
            <a:r>
              <a:rPr lang="en-GB"/>
              <a:t>4x3 core presentation </a:t>
            </a:r>
          </a:p>
        </p:txBody>
      </p:sp>
      <p:sp>
        <p:nvSpPr>
          <p:cNvPr id="4" name="Slide Number Placeholder 3"/>
          <p:cNvSpPr>
            <a:spLocks noGrp="1"/>
          </p:cNvSpPr>
          <p:nvPr>
            <p:ph type="sldNum" sz="quarter" idx="30"/>
          </p:nvPr>
        </p:nvSpPr>
        <p:spPr/>
        <p:txBody>
          <a:bodyPr/>
          <a:lstStyle/>
          <a:p>
            <a:fld id="{9F9F533D-B52E-4A2F-BF72-0ADD2D94BD75}" type="slidenum">
              <a:rPr lang="en-GB" smtClean="0"/>
              <a:pPr/>
              <a:t>‹#›</a:t>
            </a:fld>
            <a:endParaRPr lang="en-GB"/>
          </a:p>
        </p:txBody>
      </p:sp>
      <p:sp>
        <p:nvSpPr>
          <p:cNvPr id="13" name="Title 4"/>
          <p:cNvSpPr>
            <a:spLocks noGrp="1"/>
          </p:cNvSpPr>
          <p:nvPr>
            <p:ph type="title" hasCustomPrompt="1"/>
          </p:nvPr>
        </p:nvSpPr>
        <p:spPr>
          <a:xfrm>
            <a:off x="498764" y="294810"/>
            <a:ext cx="10090920" cy="338554"/>
          </a:xfrm>
        </p:spPr>
        <p:txBody>
          <a:bodyPr/>
          <a:lstStyle/>
          <a:p>
            <a:r>
              <a:rPr lang="en-US"/>
              <a:t>Click to edit Master heading style</a:t>
            </a:r>
            <a:endParaRPr lang="en-GB"/>
          </a:p>
        </p:txBody>
      </p:sp>
      <p:sp>
        <p:nvSpPr>
          <p:cNvPr id="15"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Tree>
    <p:extLst>
      <p:ext uri="{BB962C8B-B14F-4D97-AF65-F5344CB8AC3E}">
        <p14:creationId xmlns:p14="http://schemas.microsoft.com/office/powerpoint/2010/main" val="276053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o Standard (4x3)">
    <p:spTree>
      <p:nvGrpSpPr>
        <p:cNvPr id="1" name=""/>
        <p:cNvGrpSpPr/>
        <p:nvPr/>
      </p:nvGrpSpPr>
      <p:grpSpPr>
        <a:xfrm>
          <a:off x="0" y="0"/>
          <a:ext cx="0" cy="0"/>
          <a:chOff x="0" y="0"/>
          <a:chExt cx="0" cy="0"/>
        </a:xfrm>
      </p:grpSpPr>
      <p:sp>
        <p:nvSpPr>
          <p:cNvPr id="6" name="Media Placeholder 5"/>
          <p:cNvSpPr>
            <a:spLocks noGrp="1" noChangeAspect="1"/>
          </p:cNvSpPr>
          <p:nvPr>
            <p:ph type="media" sz="quarter" idx="12" hasCustomPrompt="1"/>
          </p:nvPr>
        </p:nvSpPr>
        <p:spPr>
          <a:xfrm>
            <a:off x="1680002" y="1190625"/>
            <a:ext cx="8831997" cy="4968000"/>
          </a:xfrm>
        </p:spPr>
        <p:txBody>
          <a:bodyPr lIns="108000" tIns="108000"/>
          <a:lstStyle>
            <a:lvl1pPr marL="0" indent="0">
              <a:buNone/>
              <a:defRPr baseline="0">
                <a:solidFill>
                  <a:schemeClr val="accent2"/>
                </a:solidFill>
              </a:defRPr>
            </a:lvl1pPr>
          </a:lstStyle>
          <a:p>
            <a:r>
              <a:rPr lang="en-GB"/>
              <a:t>Click on the film icon to insert your Standard (4x3 video)</a:t>
            </a:r>
          </a:p>
        </p:txBody>
      </p:sp>
      <p:sp>
        <p:nvSpPr>
          <p:cNvPr id="2" name="Date Placeholder 1"/>
          <p:cNvSpPr>
            <a:spLocks noGrp="1"/>
          </p:cNvSpPr>
          <p:nvPr>
            <p:ph type="dt" sz="half" idx="15"/>
          </p:nvPr>
        </p:nvSpPr>
        <p:spPr/>
        <p:txBody>
          <a:bodyPr/>
          <a:lstStyle/>
          <a:p>
            <a:pPr algn="ctr"/>
            <a:r>
              <a:rPr lang="en-US"/>
              <a:t>Insert your date / confidentiality text here</a:t>
            </a:r>
            <a:endParaRPr lang="en-GB"/>
          </a:p>
        </p:txBody>
      </p:sp>
      <p:sp>
        <p:nvSpPr>
          <p:cNvPr id="3" name="Footer Placeholder 2"/>
          <p:cNvSpPr>
            <a:spLocks noGrp="1"/>
          </p:cNvSpPr>
          <p:nvPr>
            <p:ph type="ftr" sz="quarter" idx="16"/>
          </p:nvPr>
        </p:nvSpPr>
        <p:spPr/>
        <p:txBody>
          <a:bodyPr/>
          <a:lstStyle/>
          <a:p>
            <a:r>
              <a:rPr lang="en-GB"/>
              <a:t>4x3 core presentation </a:t>
            </a:r>
          </a:p>
        </p:txBody>
      </p:sp>
      <p:sp>
        <p:nvSpPr>
          <p:cNvPr id="4" name="Slide Number Placeholder 3"/>
          <p:cNvSpPr>
            <a:spLocks noGrp="1"/>
          </p:cNvSpPr>
          <p:nvPr>
            <p:ph type="sldNum" sz="quarter" idx="17"/>
          </p:nvPr>
        </p:nvSpPr>
        <p:spPr/>
        <p:txBody>
          <a:bodyPr/>
          <a:lstStyle/>
          <a:p>
            <a:fld id="{9F9F533D-B52E-4A2F-BF72-0ADD2D94BD75}" type="slidenum">
              <a:rPr lang="en-GB" smtClean="0"/>
              <a:pPr/>
              <a:t>‹#›</a:t>
            </a:fld>
            <a:endParaRPr lang="en-GB"/>
          </a:p>
        </p:txBody>
      </p:sp>
      <p:sp>
        <p:nvSpPr>
          <p:cNvPr id="8" name="Title 4"/>
          <p:cNvSpPr>
            <a:spLocks noGrp="1"/>
          </p:cNvSpPr>
          <p:nvPr>
            <p:ph type="title" hasCustomPrompt="1"/>
          </p:nvPr>
        </p:nvSpPr>
        <p:spPr>
          <a:xfrm>
            <a:off x="498764" y="294810"/>
            <a:ext cx="10090920" cy="338554"/>
          </a:xfrm>
        </p:spPr>
        <p:txBody>
          <a:bodyPr/>
          <a:lstStyle/>
          <a:p>
            <a:r>
              <a:rPr lang="en-US"/>
              <a:t>Click to edit Master heading style</a:t>
            </a:r>
            <a:endParaRPr lang="en-GB"/>
          </a:p>
        </p:txBody>
      </p:sp>
      <p:sp>
        <p:nvSpPr>
          <p:cNvPr id="9"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Tree>
    <p:extLst>
      <p:ext uri="{BB962C8B-B14F-4D97-AF65-F5344CB8AC3E}">
        <p14:creationId xmlns:p14="http://schemas.microsoft.com/office/powerpoint/2010/main" val="760114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ideo Widescreen (16x9)">
    <p:spTree>
      <p:nvGrpSpPr>
        <p:cNvPr id="1" name=""/>
        <p:cNvGrpSpPr/>
        <p:nvPr/>
      </p:nvGrpSpPr>
      <p:grpSpPr>
        <a:xfrm>
          <a:off x="0" y="0"/>
          <a:ext cx="0" cy="0"/>
          <a:chOff x="0" y="0"/>
          <a:chExt cx="0" cy="0"/>
        </a:xfrm>
      </p:grpSpPr>
      <p:sp>
        <p:nvSpPr>
          <p:cNvPr id="5" name="Media Placeholder 5"/>
          <p:cNvSpPr>
            <a:spLocks noGrp="1"/>
          </p:cNvSpPr>
          <p:nvPr>
            <p:ph type="media" sz="quarter" idx="12" hasCustomPrompt="1"/>
          </p:nvPr>
        </p:nvSpPr>
        <p:spPr>
          <a:xfrm>
            <a:off x="491067" y="1381125"/>
            <a:ext cx="11222567" cy="4734000"/>
          </a:xfrm>
        </p:spPr>
        <p:txBody>
          <a:bodyPr lIns="108000" tIns="108000"/>
          <a:lstStyle>
            <a:lvl1pPr marL="0" indent="0">
              <a:buNone/>
              <a:defRPr baseline="0">
                <a:solidFill>
                  <a:schemeClr val="accent2"/>
                </a:solidFill>
              </a:defRPr>
            </a:lvl1pPr>
          </a:lstStyle>
          <a:p>
            <a:r>
              <a:rPr lang="en-GB"/>
              <a:t>Click on the film icon to insert your widescreen (16x9) video</a:t>
            </a:r>
          </a:p>
        </p:txBody>
      </p:sp>
      <p:sp>
        <p:nvSpPr>
          <p:cNvPr id="2" name="Date Placeholder 1"/>
          <p:cNvSpPr>
            <a:spLocks noGrp="1"/>
          </p:cNvSpPr>
          <p:nvPr>
            <p:ph type="dt" sz="half" idx="15"/>
          </p:nvPr>
        </p:nvSpPr>
        <p:spPr/>
        <p:txBody>
          <a:bodyPr/>
          <a:lstStyle/>
          <a:p>
            <a:pPr algn="ctr"/>
            <a:r>
              <a:rPr lang="en-US"/>
              <a:t>Insert your date / confidentiality text here</a:t>
            </a:r>
            <a:endParaRPr lang="en-GB"/>
          </a:p>
        </p:txBody>
      </p:sp>
      <p:sp>
        <p:nvSpPr>
          <p:cNvPr id="3" name="Footer Placeholder 2"/>
          <p:cNvSpPr>
            <a:spLocks noGrp="1"/>
          </p:cNvSpPr>
          <p:nvPr>
            <p:ph type="ftr" sz="quarter" idx="16"/>
          </p:nvPr>
        </p:nvSpPr>
        <p:spPr/>
        <p:txBody>
          <a:bodyPr/>
          <a:lstStyle/>
          <a:p>
            <a:r>
              <a:rPr lang="en-GB"/>
              <a:t>4x3 core presentation </a:t>
            </a:r>
          </a:p>
        </p:txBody>
      </p:sp>
      <p:sp>
        <p:nvSpPr>
          <p:cNvPr id="4" name="Slide Number Placeholder 3"/>
          <p:cNvSpPr>
            <a:spLocks noGrp="1"/>
          </p:cNvSpPr>
          <p:nvPr>
            <p:ph type="sldNum" sz="quarter" idx="17"/>
          </p:nvPr>
        </p:nvSpPr>
        <p:spPr/>
        <p:txBody>
          <a:bodyPr/>
          <a:lstStyle/>
          <a:p>
            <a:fld id="{9F9F533D-B52E-4A2F-BF72-0ADD2D94BD75}" type="slidenum">
              <a:rPr lang="en-GB" smtClean="0"/>
              <a:pPr/>
              <a:t>‹#›</a:t>
            </a:fld>
            <a:endParaRPr lang="en-GB"/>
          </a:p>
        </p:txBody>
      </p:sp>
      <p:sp>
        <p:nvSpPr>
          <p:cNvPr id="8" name="Title 4"/>
          <p:cNvSpPr>
            <a:spLocks noGrp="1"/>
          </p:cNvSpPr>
          <p:nvPr>
            <p:ph type="title" hasCustomPrompt="1"/>
          </p:nvPr>
        </p:nvSpPr>
        <p:spPr>
          <a:xfrm>
            <a:off x="498764" y="294810"/>
            <a:ext cx="10090920" cy="338554"/>
          </a:xfrm>
        </p:spPr>
        <p:txBody>
          <a:bodyPr/>
          <a:lstStyle/>
          <a:p>
            <a:r>
              <a:rPr lang="en-US"/>
              <a:t>Click to edit Master heading style</a:t>
            </a:r>
            <a:endParaRPr lang="en-GB"/>
          </a:p>
        </p:txBody>
      </p:sp>
      <p:sp>
        <p:nvSpPr>
          <p:cNvPr id="9"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Tree>
    <p:extLst>
      <p:ext uri="{BB962C8B-B14F-4D97-AF65-F5344CB8AC3E}">
        <p14:creationId xmlns:p14="http://schemas.microsoft.com/office/powerpoint/2010/main" val="21606532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Non Bullete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99871" y="1181101"/>
            <a:ext cx="5327904" cy="5033087"/>
          </a:xfrm>
        </p:spPr>
        <p:txBody>
          <a:bodyPr/>
          <a:lstStyle>
            <a:lvl1pPr marL="0" indent="0">
              <a:buNone/>
              <a:defRPr/>
            </a:lvl1pPr>
            <a:lvl2pPr marL="268163" indent="0">
              <a:buNone/>
              <a:defRPr/>
            </a:lvl2pPr>
            <a:lvl3pPr marL="540000" indent="0">
              <a:buNone/>
              <a:defRPr/>
            </a:lvl3pPr>
            <a:lvl4pPr marL="811088" indent="0">
              <a:buNone/>
              <a:defRPr/>
            </a:lvl4pPr>
            <a:lvl5pPr marL="1080000" indent="0">
              <a:buNone/>
              <a:defRPr/>
            </a:lvl5pPr>
          </a:lstStyle>
          <a:p>
            <a:pPr lvl="0"/>
            <a:r>
              <a:rPr lang="en-US"/>
              <a:t>Click to edit Master text styles</a:t>
            </a:r>
          </a:p>
        </p:txBody>
      </p:sp>
      <p:sp>
        <p:nvSpPr>
          <p:cNvPr id="6" name="Date Placeholder 5"/>
          <p:cNvSpPr>
            <a:spLocks noGrp="1"/>
          </p:cNvSpPr>
          <p:nvPr>
            <p:ph type="dt" sz="half" idx="27"/>
          </p:nvPr>
        </p:nvSpPr>
        <p:spPr/>
        <p:txBody>
          <a:bodyPr/>
          <a:lstStyle/>
          <a:p>
            <a:pPr algn="ctr"/>
            <a:r>
              <a:rPr lang="en-US"/>
              <a:t>Insert your date / confidentiality text here</a:t>
            </a:r>
            <a:endParaRPr lang="en-GB"/>
          </a:p>
        </p:txBody>
      </p:sp>
      <p:sp>
        <p:nvSpPr>
          <p:cNvPr id="8" name="Footer Placeholder 7"/>
          <p:cNvSpPr>
            <a:spLocks noGrp="1"/>
          </p:cNvSpPr>
          <p:nvPr>
            <p:ph type="ftr" sz="quarter" idx="28"/>
          </p:nvPr>
        </p:nvSpPr>
        <p:spPr/>
        <p:txBody>
          <a:bodyPr/>
          <a:lstStyle/>
          <a:p>
            <a:r>
              <a:rPr lang="en-GB"/>
              <a:t>4x3 core presentation </a:t>
            </a:r>
          </a:p>
        </p:txBody>
      </p:sp>
      <p:sp>
        <p:nvSpPr>
          <p:cNvPr id="10" name="Slide Number Placeholder 9"/>
          <p:cNvSpPr>
            <a:spLocks noGrp="1"/>
          </p:cNvSpPr>
          <p:nvPr>
            <p:ph type="sldNum" sz="quarter" idx="29"/>
          </p:nvPr>
        </p:nvSpPr>
        <p:spPr/>
        <p:txBody>
          <a:bodyPr/>
          <a:lstStyle/>
          <a:p>
            <a:fld id="{9F9F533D-B52E-4A2F-BF72-0ADD2D94BD75}" type="slidenum">
              <a:rPr lang="en-GB" smtClean="0"/>
              <a:pPr/>
              <a:t>‹#›</a:t>
            </a:fld>
            <a:endParaRPr lang="en-GB"/>
          </a:p>
        </p:txBody>
      </p:sp>
      <p:sp>
        <p:nvSpPr>
          <p:cNvPr id="11" name="Picture Placeholder 8"/>
          <p:cNvSpPr>
            <a:spLocks noGrp="1" noChangeAspect="1"/>
          </p:cNvSpPr>
          <p:nvPr>
            <p:ph type="pic" sz="quarter" idx="14" hasCustomPrompt="1"/>
          </p:nvPr>
        </p:nvSpPr>
        <p:spPr>
          <a:xfrm>
            <a:off x="6401508" y="1181098"/>
            <a:ext cx="5327904" cy="5048039"/>
          </a:xfrm>
        </p:spPr>
        <p:txBody>
          <a:bodyPr lIns="0" tIns="0"/>
          <a:lstStyle>
            <a:lvl1pPr marL="0" indent="0">
              <a:buNone/>
              <a:defRPr sz="1100" baseline="0"/>
            </a:lvl1pPr>
          </a:lstStyle>
          <a:p>
            <a:r>
              <a:rPr lang="en-GB"/>
              <a:t>Click on the picture icon to insert your picture</a:t>
            </a:r>
          </a:p>
        </p:txBody>
      </p:sp>
      <p:sp>
        <p:nvSpPr>
          <p:cNvPr id="9" name="Title 4"/>
          <p:cNvSpPr>
            <a:spLocks noGrp="1"/>
          </p:cNvSpPr>
          <p:nvPr>
            <p:ph type="title" hasCustomPrompt="1"/>
          </p:nvPr>
        </p:nvSpPr>
        <p:spPr>
          <a:xfrm>
            <a:off x="498764" y="294810"/>
            <a:ext cx="10090920" cy="338554"/>
          </a:xfrm>
        </p:spPr>
        <p:txBody>
          <a:bodyPr/>
          <a:lstStyle/>
          <a:p>
            <a:r>
              <a:rPr lang="en-US"/>
              <a:t>Click to edit Master heading style</a:t>
            </a:r>
            <a:endParaRPr lang="en-GB"/>
          </a:p>
        </p:txBody>
      </p:sp>
      <p:sp>
        <p:nvSpPr>
          <p:cNvPr id="12" name="Text Placeholder 2"/>
          <p:cNvSpPr>
            <a:spLocks noGrp="1"/>
          </p:cNvSpPr>
          <p:nvPr>
            <p:ph type="body" sz="quarter" idx="30"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Tree>
    <p:extLst>
      <p:ext uri="{BB962C8B-B14F-4D97-AF65-F5344CB8AC3E}">
        <p14:creationId xmlns:p14="http://schemas.microsoft.com/office/powerpoint/2010/main" val="24645512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99871" y="1181101"/>
            <a:ext cx="5327904" cy="50330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27"/>
          </p:nvPr>
        </p:nvSpPr>
        <p:spPr/>
        <p:txBody>
          <a:bodyPr/>
          <a:lstStyle/>
          <a:p>
            <a:pPr algn="ctr"/>
            <a:r>
              <a:rPr lang="en-US"/>
              <a:t>Insert your date / confidentiality text here</a:t>
            </a:r>
            <a:endParaRPr lang="en-GB"/>
          </a:p>
        </p:txBody>
      </p:sp>
      <p:sp>
        <p:nvSpPr>
          <p:cNvPr id="8" name="Footer Placeholder 7"/>
          <p:cNvSpPr>
            <a:spLocks noGrp="1"/>
          </p:cNvSpPr>
          <p:nvPr>
            <p:ph type="ftr" sz="quarter" idx="28"/>
          </p:nvPr>
        </p:nvSpPr>
        <p:spPr/>
        <p:txBody>
          <a:bodyPr/>
          <a:lstStyle/>
          <a:p>
            <a:r>
              <a:rPr lang="en-GB"/>
              <a:t>4x3 core presentation </a:t>
            </a:r>
          </a:p>
        </p:txBody>
      </p:sp>
      <p:sp>
        <p:nvSpPr>
          <p:cNvPr id="10" name="Slide Number Placeholder 9"/>
          <p:cNvSpPr>
            <a:spLocks noGrp="1"/>
          </p:cNvSpPr>
          <p:nvPr>
            <p:ph type="sldNum" sz="quarter" idx="29"/>
          </p:nvPr>
        </p:nvSpPr>
        <p:spPr/>
        <p:txBody>
          <a:bodyPr/>
          <a:lstStyle/>
          <a:p>
            <a:fld id="{9F9F533D-B52E-4A2F-BF72-0ADD2D94BD75}" type="slidenum">
              <a:rPr lang="en-GB" smtClean="0"/>
              <a:pPr/>
              <a:t>‹#›</a:t>
            </a:fld>
            <a:endParaRPr lang="en-GB"/>
          </a:p>
        </p:txBody>
      </p:sp>
      <p:sp>
        <p:nvSpPr>
          <p:cNvPr id="11" name="Picture Placeholder 8"/>
          <p:cNvSpPr>
            <a:spLocks noGrp="1" noChangeAspect="1"/>
          </p:cNvSpPr>
          <p:nvPr>
            <p:ph type="pic" sz="quarter" idx="14" hasCustomPrompt="1"/>
          </p:nvPr>
        </p:nvSpPr>
        <p:spPr>
          <a:xfrm>
            <a:off x="6401508" y="1181098"/>
            <a:ext cx="5327904" cy="5048039"/>
          </a:xfrm>
        </p:spPr>
        <p:txBody>
          <a:bodyPr lIns="0" tIns="0"/>
          <a:lstStyle>
            <a:lvl1pPr marL="0" indent="0">
              <a:buNone/>
              <a:defRPr sz="1100" baseline="0"/>
            </a:lvl1pPr>
          </a:lstStyle>
          <a:p>
            <a:r>
              <a:rPr lang="en-GB"/>
              <a:t>Click on the picture icon to insert your picture</a:t>
            </a:r>
          </a:p>
        </p:txBody>
      </p:sp>
      <p:sp>
        <p:nvSpPr>
          <p:cNvPr id="9" name="Title 4"/>
          <p:cNvSpPr>
            <a:spLocks noGrp="1"/>
          </p:cNvSpPr>
          <p:nvPr>
            <p:ph type="title" hasCustomPrompt="1"/>
          </p:nvPr>
        </p:nvSpPr>
        <p:spPr>
          <a:xfrm>
            <a:off x="498764" y="294810"/>
            <a:ext cx="10090920" cy="338554"/>
          </a:xfrm>
        </p:spPr>
        <p:txBody>
          <a:bodyPr/>
          <a:lstStyle/>
          <a:p>
            <a:r>
              <a:rPr lang="en-US"/>
              <a:t>Click to edit Master heading style</a:t>
            </a:r>
            <a:endParaRPr lang="en-GB"/>
          </a:p>
        </p:txBody>
      </p:sp>
      <p:sp>
        <p:nvSpPr>
          <p:cNvPr id="12" name="Text Placeholder 2"/>
          <p:cNvSpPr>
            <a:spLocks noGrp="1"/>
          </p:cNvSpPr>
          <p:nvPr>
            <p:ph type="body" sz="quarter" idx="30"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Tree>
    <p:extLst>
      <p:ext uri="{BB962C8B-B14F-4D97-AF65-F5344CB8AC3E}">
        <p14:creationId xmlns:p14="http://schemas.microsoft.com/office/powerpoint/2010/main" val="3662694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Image and 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99871" y="1181100"/>
            <a:ext cx="5327904" cy="467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Picture Placeholder 8"/>
          <p:cNvSpPr>
            <a:spLocks noGrp="1" noChangeAspect="1"/>
          </p:cNvSpPr>
          <p:nvPr>
            <p:ph type="pic" sz="quarter" idx="23" hasCustomPrompt="1"/>
          </p:nvPr>
        </p:nvSpPr>
        <p:spPr>
          <a:xfrm>
            <a:off x="6401508" y="1180570"/>
            <a:ext cx="5327904" cy="2051304"/>
          </a:xfrm>
        </p:spPr>
        <p:txBody>
          <a:bodyPr lIns="0" tIns="0"/>
          <a:lstStyle>
            <a:lvl1pPr marL="0" indent="0">
              <a:buNone/>
              <a:defRPr sz="1100">
                <a:solidFill>
                  <a:schemeClr val="accent2"/>
                </a:solidFill>
              </a:defRPr>
            </a:lvl1pPr>
          </a:lstStyle>
          <a:p>
            <a:r>
              <a:rPr lang="en-GB"/>
              <a:t>Click on the picture icon to insert your picture</a:t>
            </a:r>
          </a:p>
        </p:txBody>
      </p:sp>
      <p:sp>
        <p:nvSpPr>
          <p:cNvPr id="12" name="Text Placeholder 7"/>
          <p:cNvSpPr>
            <a:spLocks noGrp="1"/>
          </p:cNvSpPr>
          <p:nvPr>
            <p:ph type="body" sz="quarter" idx="24" hasCustomPrompt="1"/>
          </p:nvPr>
        </p:nvSpPr>
        <p:spPr>
          <a:xfrm>
            <a:off x="6401508" y="3310468"/>
            <a:ext cx="5327904" cy="301625"/>
          </a:xfrm>
        </p:spPr>
        <p:txBody>
          <a:bodyPr lIns="0" tIns="0" rIns="0" bIns="0"/>
          <a:lstStyle>
            <a:lvl1pPr marL="0" indent="0">
              <a:buNone/>
              <a:defRPr sz="800">
                <a:solidFill>
                  <a:schemeClr val="accent1"/>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Enter your image caption text here</a:t>
            </a:r>
          </a:p>
        </p:txBody>
      </p:sp>
      <p:sp>
        <p:nvSpPr>
          <p:cNvPr id="15" name="Picture Placeholder 8"/>
          <p:cNvSpPr>
            <a:spLocks noGrp="1" noChangeAspect="1"/>
          </p:cNvSpPr>
          <p:nvPr>
            <p:ph type="pic" sz="quarter" idx="25" hasCustomPrompt="1"/>
          </p:nvPr>
        </p:nvSpPr>
        <p:spPr>
          <a:xfrm>
            <a:off x="6401508" y="3754437"/>
            <a:ext cx="5327904" cy="2051304"/>
          </a:xfrm>
        </p:spPr>
        <p:txBody>
          <a:bodyPr lIns="0" tIns="0"/>
          <a:lstStyle>
            <a:lvl1pPr marL="0" indent="0">
              <a:buNone/>
              <a:defRPr sz="1100">
                <a:solidFill>
                  <a:schemeClr val="accent2"/>
                </a:solidFill>
              </a:defRPr>
            </a:lvl1pPr>
          </a:lstStyle>
          <a:p>
            <a:r>
              <a:rPr lang="en-GB"/>
              <a:t>Click on the picture icon to insert your picture</a:t>
            </a:r>
          </a:p>
        </p:txBody>
      </p:sp>
      <p:sp>
        <p:nvSpPr>
          <p:cNvPr id="16" name="Text Placeholder 7"/>
          <p:cNvSpPr>
            <a:spLocks noGrp="1"/>
          </p:cNvSpPr>
          <p:nvPr>
            <p:ph type="body" sz="quarter" idx="26" hasCustomPrompt="1"/>
          </p:nvPr>
        </p:nvSpPr>
        <p:spPr>
          <a:xfrm>
            <a:off x="6401508" y="5884335"/>
            <a:ext cx="5327904" cy="301625"/>
          </a:xfrm>
        </p:spPr>
        <p:txBody>
          <a:bodyPr lIns="0" tIns="0" rIns="0" bIns="0"/>
          <a:lstStyle>
            <a:lvl1pPr marL="0" indent="0">
              <a:buNone/>
              <a:defRPr sz="800">
                <a:solidFill>
                  <a:schemeClr val="accent1"/>
                </a:solidFill>
              </a:defRPr>
            </a:lvl1pPr>
            <a:lvl2pPr marL="268163" indent="0">
              <a:buNone/>
              <a:defRPr sz="800">
                <a:solidFill>
                  <a:schemeClr val="bg2"/>
                </a:solidFill>
              </a:defRPr>
            </a:lvl2pPr>
            <a:lvl3pPr marL="540000" indent="0">
              <a:buNone/>
              <a:defRPr sz="800">
                <a:solidFill>
                  <a:schemeClr val="bg2"/>
                </a:solidFill>
              </a:defRPr>
            </a:lvl3pPr>
            <a:lvl4pPr marL="811088" indent="0">
              <a:buNone/>
              <a:defRPr sz="800">
                <a:solidFill>
                  <a:schemeClr val="bg2"/>
                </a:solidFill>
              </a:defRPr>
            </a:lvl4pPr>
            <a:lvl5pPr marL="1080000" indent="0">
              <a:buNone/>
              <a:defRPr sz="800">
                <a:solidFill>
                  <a:schemeClr val="bg2"/>
                </a:solidFill>
              </a:defRPr>
            </a:lvl5pPr>
          </a:lstStyle>
          <a:p>
            <a:pPr lvl="0"/>
            <a:r>
              <a:rPr lang="en-US"/>
              <a:t>Enter your image caption text here</a:t>
            </a:r>
          </a:p>
        </p:txBody>
      </p:sp>
      <p:sp>
        <p:nvSpPr>
          <p:cNvPr id="6" name="Date Placeholder 5"/>
          <p:cNvSpPr>
            <a:spLocks noGrp="1"/>
          </p:cNvSpPr>
          <p:nvPr>
            <p:ph type="dt" sz="half" idx="27"/>
          </p:nvPr>
        </p:nvSpPr>
        <p:spPr/>
        <p:txBody>
          <a:bodyPr/>
          <a:lstStyle/>
          <a:p>
            <a:pPr algn="ctr"/>
            <a:r>
              <a:rPr lang="en-US"/>
              <a:t>Insert your date / confidentiality text here</a:t>
            </a:r>
            <a:endParaRPr lang="en-GB"/>
          </a:p>
        </p:txBody>
      </p:sp>
      <p:sp>
        <p:nvSpPr>
          <p:cNvPr id="8" name="Footer Placeholder 7"/>
          <p:cNvSpPr>
            <a:spLocks noGrp="1"/>
          </p:cNvSpPr>
          <p:nvPr>
            <p:ph type="ftr" sz="quarter" idx="28"/>
          </p:nvPr>
        </p:nvSpPr>
        <p:spPr/>
        <p:txBody>
          <a:bodyPr/>
          <a:lstStyle/>
          <a:p>
            <a:r>
              <a:rPr lang="en-GB"/>
              <a:t>4x3 core presentation </a:t>
            </a:r>
          </a:p>
        </p:txBody>
      </p:sp>
      <p:sp>
        <p:nvSpPr>
          <p:cNvPr id="9" name="Slide Number Placeholder 8"/>
          <p:cNvSpPr>
            <a:spLocks noGrp="1"/>
          </p:cNvSpPr>
          <p:nvPr>
            <p:ph type="sldNum" sz="quarter" idx="29"/>
          </p:nvPr>
        </p:nvSpPr>
        <p:spPr/>
        <p:txBody>
          <a:bodyPr/>
          <a:lstStyle/>
          <a:p>
            <a:fld id="{9F9F533D-B52E-4A2F-BF72-0ADD2D94BD75}" type="slidenum">
              <a:rPr lang="en-GB" smtClean="0"/>
              <a:pPr/>
              <a:t>‹#›</a:t>
            </a:fld>
            <a:endParaRPr lang="en-GB"/>
          </a:p>
        </p:txBody>
      </p:sp>
      <p:sp>
        <p:nvSpPr>
          <p:cNvPr id="14" name="Title 4"/>
          <p:cNvSpPr>
            <a:spLocks noGrp="1"/>
          </p:cNvSpPr>
          <p:nvPr>
            <p:ph type="title" hasCustomPrompt="1"/>
          </p:nvPr>
        </p:nvSpPr>
        <p:spPr>
          <a:xfrm>
            <a:off x="498764" y="294810"/>
            <a:ext cx="10090920" cy="338554"/>
          </a:xfrm>
        </p:spPr>
        <p:txBody>
          <a:bodyPr/>
          <a:lstStyle/>
          <a:p>
            <a:r>
              <a:rPr lang="en-US"/>
              <a:t>Click to edit Master heading style</a:t>
            </a:r>
            <a:endParaRPr lang="en-GB"/>
          </a:p>
        </p:txBody>
      </p:sp>
      <p:sp>
        <p:nvSpPr>
          <p:cNvPr id="17"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Tree>
    <p:extLst>
      <p:ext uri="{BB962C8B-B14F-4D97-AF65-F5344CB8AC3E}">
        <p14:creationId xmlns:p14="http://schemas.microsoft.com/office/powerpoint/2010/main" val="3212605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Date Placeholder 1"/>
          <p:cNvSpPr>
            <a:spLocks noGrp="1"/>
          </p:cNvSpPr>
          <p:nvPr>
            <p:ph type="dt" sz="half" idx="15"/>
          </p:nvPr>
        </p:nvSpPr>
        <p:spPr/>
        <p:txBody>
          <a:bodyPr/>
          <a:lstStyle/>
          <a:p>
            <a:pPr algn="ctr"/>
            <a:r>
              <a:rPr lang="en-US"/>
              <a:t>Insert your date / confidentiality text here</a:t>
            </a:r>
            <a:endParaRPr lang="en-GB"/>
          </a:p>
        </p:txBody>
      </p:sp>
      <p:sp>
        <p:nvSpPr>
          <p:cNvPr id="3" name="Footer Placeholder 2"/>
          <p:cNvSpPr>
            <a:spLocks noGrp="1"/>
          </p:cNvSpPr>
          <p:nvPr>
            <p:ph type="ftr" sz="quarter" idx="16"/>
          </p:nvPr>
        </p:nvSpPr>
        <p:spPr/>
        <p:txBody>
          <a:bodyPr/>
          <a:lstStyle/>
          <a:p>
            <a:r>
              <a:rPr lang="en-GB"/>
              <a:t>4x3 core presentation </a:t>
            </a:r>
          </a:p>
        </p:txBody>
      </p:sp>
      <p:sp>
        <p:nvSpPr>
          <p:cNvPr id="4" name="Slide Number Placeholder 3"/>
          <p:cNvSpPr>
            <a:spLocks noGrp="1"/>
          </p:cNvSpPr>
          <p:nvPr>
            <p:ph type="sldNum" sz="quarter" idx="17"/>
          </p:nvPr>
        </p:nvSpPr>
        <p:spPr/>
        <p:txBody>
          <a:bodyPr/>
          <a:lstStyle/>
          <a:p>
            <a:fld id="{9F9F533D-B52E-4A2F-BF72-0ADD2D94BD75}" type="slidenum">
              <a:rPr lang="en-GB" smtClean="0"/>
              <a:pPr/>
              <a:t>‹#›</a:t>
            </a:fld>
            <a:endParaRPr lang="en-GB"/>
          </a:p>
        </p:txBody>
      </p:sp>
      <p:sp>
        <p:nvSpPr>
          <p:cNvPr id="7" name="Title 4"/>
          <p:cNvSpPr>
            <a:spLocks noGrp="1"/>
          </p:cNvSpPr>
          <p:nvPr>
            <p:ph type="title" hasCustomPrompt="1"/>
          </p:nvPr>
        </p:nvSpPr>
        <p:spPr>
          <a:xfrm>
            <a:off x="498764" y="294810"/>
            <a:ext cx="10090920" cy="338554"/>
          </a:xfrm>
        </p:spPr>
        <p:txBody>
          <a:bodyPr/>
          <a:lstStyle/>
          <a:p>
            <a:r>
              <a:rPr lang="en-US"/>
              <a:t>Click to edit Master heading style</a:t>
            </a:r>
            <a:endParaRPr lang="en-GB"/>
          </a:p>
        </p:txBody>
      </p:sp>
      <p:sp>
        <p:nvSpPr>
          <p:cNvPr id="8" name="Text Placeholder 2"/>
          <p:cNvSpPr>
            <a:spLocks noGrp="1"/>
          </p:cNvSpPr>
          <p:nvPr>
            <p:ph type="body" sz="quarter" idx="14" hasCustomPrompt="1"/>
          </p:nvPr>
        </p:nvSpPr>
        <p:spPr>
          <a:xfrm>
            <a:off x="498795" y="692554"/>
            <a:ext cx="10118404" cy="234950"/>
          </a:xfrm>
        </p:spPr>
        <p:txBody>
          <a:bodyPr anchor="t" anchorCtr="0"/>
          <a:lstStyle>
            <a:lvl1pPr marL="0" marR="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sz="1600" i="0">
                <a:latin typeface="+mn-lt"/>
              </a:defRPr>
            </a:lvl1pPr>
            <a:lvl2pPr marL="271463" indent="0">
              <a:buNone/>
              <a:defRPr/>
            </a:lvl2pPr>
            <a:lvl3pPr marL="533400" indent="0">
              <a:buNone/>
              <a:defRPr/>
            </a:lvl3pPr>
            <a:lvl4pPr marL="815975" indent="0">
              <a:buNone/>
              <a:defRPr/>
            </a:lvl4pPr>
            <a:lvl5pPr marL="1104900" indent="0">
              <a:buNone/>
              <a:defRPr/>
            </a:lvl5pPr>
          </a:lstStyle>
          <a:p>
            <a:pPr marL="0" marR="0" lvl="0" indent="0" algn="l" defTabSz="914400" rtl="0" eaLnBrk="1" fontAlgn="auto" latinLnBrk="0" hangingPunct="1">
              <a:lnSpc>
                <a:spcPct val="1000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Tree>
    <p:extLst>
      <p:ext uri="{BB962C8B-B14F-4D97-AF65-F5344CB8AC3E}">
        <p14:creationId xmlns:p14="http://schemas.microsoft.com/office/powerpoint/2010/main" val="2279918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cxnSp>
        <p:nvCxnSpPr>
          <p:cNvPr id="20" name="Straight Connector 19"/>
          <p:cNvCxnSpPr/>
          <p:nvPr userDrawn="1"/>
        </p:nvCxnSpPr>
        <p:spPr>
          <a:xfrm>
            <a:off x="499534" y="6323289"/>
            <a:ext cx="112216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lgn="ctr"/>
            <a:r>
              <a:rPr lang="en-US"/>
              <a:t>Insert your date / confidentiality text here</a:t>
            </a:r>
            <a:endParaRPr lang="en-GB"/>
          </a:p>
        </p:txBody>
      </p:sp>
      <p:sp>
        <p:nvSpPr>
          <p:cNvPr id="3" name="Footer Placeholder 2"/>
          <p:cNvSpPr>
            <a:spLocks noGrp="1"/>
          </p:cNvSpPr>
          <p:nvPr>
            <p:ph type="ftr" sz="quarter" idx="11"/>
          </p:nvPr>
        </p:nvSpPr>
        <p:spPr/>
        <p:txBody>
          <a:bodyPr/>
          <a:lstStyle/>
          <a:p>
            <a:r>
              <a:rPr lang="en-GB"/>
              <a:t>4x3 core presentation </a:t>
            </a:r>
          </a:p>
        </p:txBody>
      </p:sp>
      <p:sp>
        <p:nvSpPr>
          <p:cNvPr id="4" name="Slide Number Placeholder 3"/>
          <p:cNvSpPr>
            <a:spLocks noGrp="1"/>
          </p:cNvSpPr>
          <p:nvPr>
            <p:ph type="sldNum" sz="quarter" idx="12"/>
          </p:nvPr>
        </p:nvSpPr>
        <p:spPr/>
        <p:txBody>
          <a:bodyPr/>
          <a:lstStyle/>
          <a:p>
            <a:fld id="{9F9F533D-B52E-4A2F-BF72-0ADD2D94BD75}" type="slidenum">
              <a:rPr lang="en-GB" smtClean="0"/>
              <a:pPr/>
              <a:t>‹#›</a:t>
            </a:fld>
            <a:endParaRPr lang="en-GB"/>
          </a:p>
        </p:txBody>
      </p:sp>
    </p:spTree>
    <p:extLst>
      <p:ext uri="{BB962C8B-B14F-4D97-AF65-F5344CB8AC3E}">
        <p14:creationId xmlns:p14="http://schemas.microsoft.com/office/powerpoint/2010/main" val="652582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ORANGE Text">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66270" y="5041972"/>
            <a:ext cx="11249789" cy="338554"/>
          </a:xfrm>
        </p:spPr>
        <p:txBody>
          <a:bodyPr wrap="square" anchor="t" anchorCtr="0">
            <a:noAutofit/>
          </a:bodyPr>
          <a:lstStyle>
            <a:lvl1pPr marL="0" marR="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sz="2200" i="0">
                <a:solidFill>
                  <a:schemeClr val="bg2"/>
                </a:solidFill>
                <a:latin typeface="+mn-lt"/>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marL="0" marR="0" lvl="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13" name="Text Placeholder 3"/>
          <p:cNvSpPr>
            <a:spLocks noGrp="1"/>
          </p:cNvSpPr>
          <p:nvPr>
            <p:ph type="body" sz="quarter" idx="10" hasCustomPrompt="1"/>
          </p:nvPr>
        </p:nvSpPr>
        <p:spPr>
          <a:xfrm>
            <a:off x="466269" y="4147425"/>
            <a:ext cx="11249791" cy="730969"/>
          </a:xfrm>
        </p:spPr>
        <p:txBody>
          <a:bodyPr wrap="square" anchor="b" anchorCtr="0">
            <a:spAutoFit/>
          </a:bodyPr>
          <a:lstStyle>
            <a:lvl1pPr marL="0" indent="0">
              <a:lnSpc>
                <a:spcPts val="5700"/>
              </a:lnSpc>
              <a:spcAft>
                <a:spcPts val="0"/>
              </a:spcAft>
              <a:buNone/>
              <a:defRPr sz="5500" b="1">
                <a:solidFill>
                  <a:schemeClr val="bg2"/>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a:t>Section Heading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76860" y="358385"/>
            <a:ext cx="739200" cy="476152"/>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20749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C7FB0-867E-450B-87B7-C6AB4B7FFB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26B067D-5FE9-497C-9510-C93548BE7E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342E63-F67B-44FE-A11F-AAF95518C1C4}"/>
              </a:ext>
            </a:extLst>
          </p:cNvPr>
          <p:cNvSpPr>
            <a:spLocks noGrp="1"/>
          </p:cNvSpPr>
          <p:nvPr>
            <p:ph type="dt" sz="half" idx="10"/>
          </p:nvPr>
        </p:nvSpPr>
        <p:spPr/>
        <p:txBody>
          <a:bodyPr/>
          <a:lstStyle/>
          <a:p>
            <a:fld id="{AAC16362-8F18-4496-B8D5-E0DC12B55A13}" type="datetimeFigureOut">
              <a:rPr lang="en-GB" smtClean="0"/>
              <a:t>13/12/2023</a:t>
            </a:fld>
            <a:endParaRPr lang="en-GB"/>
          </a:p>
        </p:txBody>
      </p:sp>
      <p:sp>
        <p:nvSpPr>
          <p:cNvPr id="5" name="Footer Placeholder 4">
            <a:extLst>
              <a:ext uri="{FF2B5EF4-FFF2-40B4-BE49-F238E27FC236}">
                <a16:creationId xmlns:a16="http://schemas.microsoft.com/office/drawing/2014/main" id="{D1F96D42-7B07-4B21-ABFB-B8FFFFDDF5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1A5408-FD39-41C3-9718-E9AACC7202A0}"/>
              </a:ext>
            </a:extLst>
          </p:cNvPr>
          <p:cNvSpPr>
            <a:spLocks noGrp="1"/>
          </p:cNvSpPr>
          <p:nvPr>
            <p:ph type="sldNum" sz="quarter" idx="12"/>
          </p:nvPr>
        </p:nvSpPr>
        <p:spPr/>
        <p:txBody>
          <a:bodyPr/>
          <a:lstStyle/>
          <a:p>
            <a:fld id="{FEB6B02B-F345-47B6-AA3B-3C36245F5B3C}" type="slidenum">
              <a:rPr lang="en-GB" smtClean="0"/>
              <a:t>‹#›</a:t>
            </a:fld>
            <a:endParaRPr lang="en-GB"/>
          </a:p>
        </p:txBody>
      </p:sp>
    </p:spTree>
    <p:extLst>
      <p:ext uri="{BB962C8B-B14F-4D97-AF65-F5344CB8AC3E}">
        <p14:creationId xmlns:p14="http://schemas.microsoft.com/office/powerpoint/2010/main" val="8205719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with GREY Text">
    <p:spTree>
      <p:nvGrpSpPr>
        <p:cNvPr id="1" name=""/>
        <p:cNvGrpSpPr/>
        <p:nvPr/>
      </p:nvGrpSpPr>
      <p:grpSpPr>
        <a:xfrm>
          <a:off x="0" y="0"/>
          <a:ext cx="0" cy="0"/>
          <a:chOff x="0" y="0"/>
          <a:chExt cx="0" cy="0"/>
        </a:xfrm>
      </p:grpSpPr>
      <p:sp>
        <p:nvSpPr>
          <p:cNvPr id="12" name="Text Placeholder 5"/>
          <p:cNvSpPr>
            <a:spLocks noGrp="1"/>
          </p:cNvSpPr>
          <p:nvPr>
            <p:ph type="body" sz="quarter" idx="11" hasCustomPrompt="1"/>
          </p:nvPr>
        </p:nvSpPr>
        <p:spPr>
          <a:xfrm>
            <a:off x="466270" y="5041972"/>
            <a:ext cx="11249789" cy="338554"/>
          </a:xfrm>
        </p:spPr>
        <p:txBody>
          <a:bodyPr wrap="square" anchor="t" anchorCtr="0">
            <a:noAutofit/>
          </a:bodyPr>
          <a:lstStyle>
            <a:lvl1pPr marL="0" marR="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sz="2200" i="0">
                <a:solidFill>
                  <a:schemeClr val="tx1"/>
                </a:solidFill>
                <a:latin typeface="+mn-lt"/>
              </a:defRPr>
            </a:lvl1pPr>
            <a:lvl2pPr marL="271463" indent="0">
              <a:spcAft>
                <a:spcPts val="0"/>
              </a:spcAft>
              <a:buNone/>
              <a:defRPr>
                <a:solidFill>
                  <a:schemeClr val="bg1"/>
                </a:solidFill>
              </a:defRPr>
            </a:lvl2pPr>
            <a:lvl3pPr marL="533400" indent="0">
              <a:spcAft>
                <a:spcPts val="0"/>
              </a:spcAft>
              <a:buNone/>
              <a:defRPr>
                <a:solidFill>
                  <a:schemeClr val="bg1"/>
                </a:solidFill>
              </a:defRPr>
            </a:lvl3pPr>
            <a:lvl4pPr marL="815975" indent="0">
              <a:spcAft>
                <a:spcPts val="0"/>
              </a:spcAft>
              <a:buNone/>
              <a:defRPr>
                <a:solidFill>
                  <a:schemeClr val="bg1"/>
                </a:solidFill>
              </a:defRPr>
            </a:lvl4pPr>
            <a:lvl5pPr marL="1104900" indent="0">
              <a:spcAft>
                <a:spcPts val="0"/>
              </a:spcAft>
              <a:buNone/>
              <a:defRPr>
                <a:solidFill>
                  <a:schemeClr val="bg1"/>
                </a:solidFill>
              </a:defRPr>
            </a:lvl5pPr>
          </a:lstStyle>
          <a:p>
            <a:pPr marL="0" marR="0" lvl="0" indent="0" algn="l" defTabSz="914400" rtl="0" eaLnBrk="1" fontAlgn="auto" latinLnBrk="0" hangingPunct="1">
              <a:lnSpc>
                <a:spcPts val="2400"/>
              </a:lnSpc>
              <a:spcBef>
                <a:spcPts val="0"/>
              </a:spcBef>
              <a:spcAft>
                <a:spcPts val="0"/>
              </a:spcAft>
              <a:buClr>
                <a:schemeClr val="tx1"/>
              </a:buClr>
              <a:buSzTx/>
              <a:buFont typeface="Arial" pitchFamily="34" charset="0"/>
              <a:buNone/>
              <a:tabLst/>
              <a:defRPr/>
            </a:pPr>
            <a:r>
              <a:rPr lang="en-GB"/>
              <a:t>Supporting heading</a:t>
            </a:r>
            <a:r>
              <a:rPr lang="en-US"/>
              <a:t> here if required</a:t>
            </a:r>
          </a:p>
        </p:txBody>
      </p:sp>
      <p:sp>
        <p:nvSpPr>
          <p:cNvPr id="13" name="Text Placeholder 3"/>
          <p:cNvSpPr>
            <a:spLocks noGrp="1"/>
          </p:cNvSpPr>
          <p:nvPr>
            <p:ph type="body" sz="quarter" idx="10" hasCustomPrompt="1"/>
          </p:nvPr>
        </p:nvSpPr>
        <p:spPr>
          <a:xfrm>
            <a:off x="466269" y="4147425"/>
            <a:ext cx="11249791" cy="730969"/>
          </a:xfrm>
        </p:spPr>
        <p:txBody>
          <a:bodyPr wrap="square" anchor="b" anchorCtr="0">
            <a:spAutoFit/>
          </a:bodyPr>
          <a:lstStyle>
            <a:lvl1pPr marL="0" indent="0">
              <a:lnSpc>
                <a:spcPts val="5700"/>
              </a:lnSpc>
              <a:spcAft>
                <a:spcPts val="0"/>
              </a:spcAft>
              <a:buNone/>
              <a:defRPr sz="5500" b="1">
                <a:solidFill>
                  <a:schemeClr val="tx1"/>
                </a:solidFill>
              </a:defRPr>
            </a:lvl1pPr>
            <a:lvl2pPr marL="271463" indent="0">
              <a:buNone/>
              <a:defRPr sz="2600" b="1">
                <a:solidFill>
                  <a:schemeClr val="bg1"/>
                </a:solidFill>
              </a:defRPr>
            </a:lvl2pPr>
            <a:lvl3pPr marL="533400" indent="0">
              <a:buNone/>
              <a:defRPr sz="2600" b="1">
                <a:solidFill>
                  <a:schemeClr val="bg1"/>
                </a:solidFill>
              </a:defRPr>
            </a:lvl3pPr>
            <a:lvl4pPr marL="815975" indent="0">
              <a:buNone/>
              <a:defRPr sz="2600" b="1">
                <a:solidFill>
                  <a:schemeClr val="bg1"/>
                </a:solidFill>
              </a:defRPr>
            </a:lvl4pPr>
            <a:lvl5pPr marL="1104900" indent="0">
              <a:buNone/>
              <a:defRPr sz="2600" b="1">
                <a:solidFill>
                  <a:schemeClr val="bg1"/>
                </a:solidFill>
              </a:defRPr>
            </a:lvl5pPr>
          </a:lstStyle>
          <a:p>
            <a:pPr lvl="0"/>
            <a:r>
              <a:rPr lang="en-US"/>
              <a:t>Section Heading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2673079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ection Header INNOVATION White">
    <p:spTree>
      <p:nvGrpSpPr>
        <p:cNvPr id="1" name=""/>
        <p:cNvGrpSpPr/>
        <p:nvPr/>
      </p:nvGrpSpPr>
      <p:grpSpPr>
        <a:xfrm>
          <a:off x="0" y="0"/>
          <a:ext cx="0" cy="0"/>
          <a:chOff x="0" y="0"/>
          <a:chExt cx="0" cy="0"/>
        </a:xfrm>
      </p:grpSpPr>
      <p:sp>
        <p:nvSpPr>
          <p:cNvPr id="9" name="TextBox 8"/>
          <p:cNvSpPr txBox="1"/>
          <p:nvPr userDrawn="1"/>
        </p:nvSpPr>
        <p:spPr>
          <a:xfrm>
            <a:off x="466270" y="4147424"/>
            <a:ext cx="10497013" cy="923330"/>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lvl="0"/>
            <a:r>
              <a:rPr lang="en-US" sz="7000">
                <a:solidFill>
                  <a:schemeClr val="accent5"/>
                </a:solidFill>
              </a:rPr>
              <a:t>Innovation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39877912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ection Header PERFORMANCE White">
    <p:spTree>
      <p:nvGrpSpPr>
        <p:cNvPr id="1" name=""/>
        <p:cNvGrpSpPr/>
        <p:nvPr/>
      </p:nvGrpSpPr>
      <p:grpSpPr>
        <a:xfrm>
          <a:off x="0" y="0"/>
          <a:ext cx="0" cy="0"/>
          <a:chOff x="0" y="0"/>
          <a:chExt cx="0" cy="0"/>
        </a:xfrm>
      </p:grpSpPr>
      <p:sp>
        <p:nvSpPr>
          <p:cNvPr id="15" name="TextBox 14"/>
          <p:cNvSpPr txBox="1"/>
          <p:nvPr userDrawn="1"/>
        </p:nvSpPr>
        <p:spPr>
          <a:xfrm>
            <a:off x="455800" y="4140348"/>
            <a:ext cx="10497013" cy="923330"/>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marL="0" marR="0" lvl="0" indent="0" algn="l" defTabSz="914400" rtl="0" eaLnBrk="1" fontAlgn="auto" latinLnBrk="0" hangingPunct="1">
              <a:lnSpc>
                <a:spcPts val="7200"/>
              </a:lnSpc>
              <a:spcBef>
                <a:spcPts val="0"/>
              </a:spcBef>
              <a:spcAft>
                <a:spcPts val="0"/>
              </a:spcAft>
              <a:buClr>
                <a:schemeClr val="tx1"/>
              </a:buClr>
              <a:buSzTx/>
              <a:buFont typeface="Arial" pitchFamily="34" charset="0"/>
              <a:buNone/>
              <a:tabLst/>
              <a:defRPr/>
            </a:pPr>
            <a:r>
              <a:rPr lang="en-US" sz="7000">
                <a:solidFill>
                  <a:schemeClr val="accent4"/>
                </a:solidFill>
              </a:rPr>
              <a:t>Pe</a:t>
            </a:r>
            <a:r>
              <a:rPr lang="en-US" sz="7000" spc="500" baseline="0">
                <a:solidFill>
                  <a:schemeClr val="accent4"/>
                </a:solidFill>
              </a:rPr>
              <a:t>r</a:t>
            </a:r>
            <a:r>
              <a:rPr lang="en-US" sz="7000">
                <a:solidFill>
                  <a:schemeClr val="accent4"/>
                </a:solidFill>
              </a:rPr>
              <a:t>formance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3991993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ection Header TRUST White">
    <p:spTree>
      <p:nvGrpSpPr>
        <p:cNvPr id="1" name=""/>
        <p:cNvGrpSpPr/>
        <p:nvPr/>
      </p:nvGrpSpPr>
      <p:grpSpPr>
        <a:xfrm>
          <a:off x="0" y="0"/>
          <a:ext cx="0" cy="0"/>
          <a:chOff x="0" y="0"/>
          <a:chExt cx="0" cy="0"/>
        </a:xfrm>
      </p:grpSpPr>
      <p:sp>
        <p:nvSpPr>
          <p:cNvPr id="7" name="TextBox 6"/>
          <p:cNvSpPr txBox="1"/>
          <p:nvPr userDrawn="1"/>
        </p:nvSpPr>
        <p:spPr>
          <a:xfrm>
            <a:off x="466270" y="4147424"/>
            <a:ext cx="10497013" cy="923330"/>
          </a:xfrm>
          <a:prstGeom prst="rect">
            <a:avLst/>
          </a:prstGeom>
        </p:spPr>
        <p:txBody>
          <a:bodyPr vert="horz" wrap="square" lIns="0" tIns="0" rIns="0" bIns="0" rtlCol="0" anchor="b" anchorCtr="0">
            <a:spAutoFit/>
          </a:bodyPr>
          <a:lstStyle>
            <a:lvl1pPr lvl="0" indent="0">
              <a:lnSpc>
                <a:spcPts val="7200"/>
              </a:lnSpc>
              <a:spcBef>
                <a:spcPts val="0"/>
              </a:spcBef>
              <a:spcAft>
                <a:spcPts val="0"/>
              </a:spcAft>
              <a:buClr>
                <a:schemeClr val="tx1"/>
              </a:buClr>
              <a:buFont typeface="Arial" pitchFamily="34" charset="0"/>
              <a:buNone/>
              <a:tabLst/>
              <a:defRPr sz="7000" b="1" baseline="0">
                <a:solidFill>
                  <a:schemeClr val="bg1"/>
                </a:solidFill>
              </a:defRPr>
            </a:lvl1pPr>
            <a:lvl2pPr marL="271463" indent="0">
              <a:spcBef>
                <a:spcPts val="0"/>
              </a:spcBef>
              <a:spcAft>
                <a:spcPts val="600"/>
              </a:spcAft>
              <a:buFont typeface="Arial" pitchFamily="34" charset="0"/>
              <a:buNone/>
              <a:defRPr sz="2600" b="1">
                <a:solidFill>
                  <a:schemeClr val="bg1"/>
                </a:solidFill>
              </a:defRPr>
            </a:lvl2pPr>
            <a:lvl3pPr marL="533400" indent="0">
              <a:spcBef>
                <a:spcPts val="0"/>
              </a:spcBef>
              <a:spcAft>
                <a:spcPts val="600"/>
              </a:spcAft>
              <a:buFont typeface="Arial" pitchFamily="34" charset="0"/>
              <a:buNone/>
              <a:defRPr sz="2600" b="1">
                <a:solidFill>
                  <a:schemeClr val="bg1"/>
                </a:solidFill>
              </a:defRPr>
            </a:lvl3pPr>
            <a:lvl4pPr marL="815975" indent="0">
              <a:spcBef>
                <a:spcPts val="0"/>
              </a:spcBef>
              <a:spcAft>
                <a:spcPts val="600"/>
              </a:spcAft>
              <a:buFont typeface="Arial" pitchFamily="34" charset="0"/>
              <a:buNone/>
              <a:defRPr sz="2600" b="1">
                <a:solidFill>
                  <a:schemeClr val="bg1"/>
                </a:solidFill>
              </a:defRPr>
            </a:lvl4pPr>
            <a:lvl5pPr marL="1104900" indent="0">
              <a:spcBef>
                <a:spcPts val="0"/>
              </a:spcBef>
              <a:spcAft>
                <a:spcPts val="600"/>
              </a:spcAft>
              <a:buFont typeface="Arial" pitchFamily="34" charset="0"/>
              <a:buNone/>
              <a:defRPr sz="2600" b="1">
                <a:solidFill>
                  <a:schemeClr val="bg1"/>
                </a:solidFill>
              </a:defRPr>
            </a:lvl5pPr>
            <a:lvl6pPr marL="1620000" indent="-270000">
              <a:spcBef>
                <a:spcPts val="0"/>
              </a:spcBef>
              <a:spcAft>
                <a:spcPts val="600"/>
              </a:spcAft>
              <a:buFont typeface="Arial" pitchFamily="34" charset="0"/>
              <a:buChar char="–"/>
              <a:defRPr sz="1200"/>
            </a:lvl6pPr>
            <a:lvl7pPr marL="1800000" indent="-270000">
              <a:spcBef>
                <a:spcPts val="0"/>
              </a:spcBef>
              <a:spcAft>
                <a:spcPts val="600"/>
              </a:spcAft>
              <a:buFont typeface="Arial" pitchFamily="34" charset="0"/>
              <a:buChar char="–"/>
              <a:defRPr sz="1200"/>
            </a:lvl7pPr>
            <a:lvl8pPr marL="2070000" indent="-270000">
              <a:spcBef>
                <a:spcPts val="0"/>
              </a:spcBef>
              <a:spcAft>
                <a:spcPts val="600"/>
              </a:spcAft>
              <a:buFont typeface="Arial" pitchFamily="34" charset="0"/>
              <a:buChar char="–"/>
              <a:defRPr sz="1200"/>
            </a:lvl8pPr>
            <a:lvl9pPr marL="2340000" indent="-270000">
              <a:spcBef>
                <a:spcPts val="0"/>
              </a:spcBef>
              <a:spcAft>
                <a:spcPts val="600"/>
              </a:spcAft>
              <a:buFont typeface="Arial" pitchFamily="34" charset="0"/>
              <a:buChar char="–"/>
              <a:defRPr sz="1200"/>
            </a:lvl9pPr>
          </a:lstStyle>
          <a:p>
            <a:pPr lvl="0"/>
            <a:r>
              <a:rPr lang="en-US" sz="7000">
                <a:solidFill>
                  <a:schemeClr val="accent3"/>
                </a:solidFill>
              </a:rPr>
              <a:t>Trust</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13568964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10158984" y="1792224"/>
            <a:ext cx="990599" cy="304799"/>
          </a:xfrm>
          <a:prstGeom prst="rect">
            <a:avLst/>
          </a:prstGeom>
        </p:spPr>
        <p:txBody>
          <a:bodyPr anchor="t"/>
          <a:lstStyle>
            <a:lvl1pPr algn="l">
              <a:defRPr b="0" i="0">
                <a:solidFill>
                  <a:schemeClr val="bg1">
                    <a:alpha val="60000"/>
                  </a:schemeClr>
                </a:solidFill>
              </a:defRPr>
            </a:lvl1pPr>
          </a:lstStyle>
          <a:p>
            <a:fld id="{306C5D73-2A06-4E5A-81C4-6677064D2C81}" type="datetime1">
              <a:rPr lang="en-GB" smtClean="0"/>
              <a:t>13/12/2023</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993CD8F-4452-4221-A69C-E2004F65E333}" type="slidenum">
              <a:rPr lang="en-GB" smtClean="0"/>
              <a:t>‹#›</a:t>
            </a:fld>
            <a:endParaRPr lang="en-GB"/>
          </a:p>
        </p:txBody>
      </p:sp>
      <p:sp>
        <p:nvSpPr>
          <p:cNvPr id="13" name="TextBox 12">
            <a:extLst>
              <a:ext uri="{FF2B5EF4-FFF2-40B4-BE49-F238E27FC236}">
                <a16:creationId xmlns:a16="http://schemas.microsoft.com/office/drawing/2014/main" id="{A3415A22-C296-4690-9B6B-4C00DE01D306}"/>
              </a:ext>
            </a:extLst>
          </p:cNvPr>
          <p:cNvSpPr txBox="1"/>
          <p:nvPr userDrawn="1"/>
        </p:nvSpPr>
        <p:spPr>
          <a:xfrm>
            <a:off x="3954746" y="6314801"/>
            <a:ext cx="4522788" cy="369332"/>
          </a:xfrm>
          <a:prstGeom prst="rect">
            <a:avLst/>
          </a:prstGeom>
          <a:noFill/>
        </p:spPr>
        <p:txBody>
          <a:bodyPr wrap="square" rtlCol="0">
            <a:spAutoFit/>
          </a:bodyPr>
          <a:lstStyle/>
          <a:p>
            <a:r>
              <a:rPr lang="en-GB" dirty="0">
                <a:solidFill>
                  <a:srgbClr val="7030A0"/>
                </a:solidFill>
              </a:rPr>
              <a:t>www.servicesforyoungpeople.org</a:t>
            </a:r>
          </a:p>
        </p:txBody>
      </p:sp>
      <p:pic>
        <p:nvPicPr>
          <p:cNvPr id="14" name="Picture 13" descr="Logo&#10;&#10;Description automatically generated">
            <a:extLst>
              <a:ext uri="{FF2B5EF4-FFF2-40B4-BE49-F238E27FC236}">
                <a16:creationId xmlns:a16="http://schemas.microsoft.com/office/drawing/2014/main" id="{8D40F401-77F0-47DA-B7F3-CCAA02CF70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2080" y="5875860"/>
            <a:ext cx="1361547" cy="913443"/>
          </a:xfrm>
          <a:prstGeom prst="rect">
            <a:avLst/>
          </a:prstGeom>
        </p:spPr>
      </p:pic>
      <p:pic>
        <p:nvPicPr>
          <p:cNvPr id="15" name="Picture 14" descr="Graphical user interface&#10;&#10;Description automatically generated with medium confidence">
            <a:extLst>
              <a:ext uri="{FF2B5EF4-FFF2-40B4-BE49-F238E27FC236}">
                <a16:creationId xmlns:a16="http://schemas.microsoft.com/office/drawing/2014/main" id="{304C42B6-7F99-4852-B918-714A6F090D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6720" y="5885723"/>
            <a:ext cx="1432701" cy="798409"/>
          </a:xfrm>
          <a:prstGeom prst="rect">
            <a:avLst/>
          </a:prstGeom>
        </p:spPr>
      </p:pic>
    </p:spTree>
    <p:extLst>
      <p:ext uri="{BB962C8B-B14F-4D97-AF65-F5344CB8AC3E}">
        <p14:creationId xmlns:p14="http://schemas.microsoft.com/office/powerpoint/2010/main" val="3842165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B993CD8F-4452-4221-A69C-E2004F65E333}" type="slidenum">
              <a:rPr lang="en-GB" smtClean="0"/>
              <a:t>‹#›</a:t>
            </a:fld>
            <a:endParaRPr lang="en-GB"/>
          </a:p>
        </p:txBody>
      </p:sp>
    </p:spTree>
    <p:extLst>
      <p:ext uri="{BB962C8B-B14F-4D97-AF65-F5344CB8AC3E}">
        <p14:creationId xmlns:p14="http://schemas.microsoft.com/office/powerpoint/2010/main" val="3640135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653104" y="6391838"/>
            <a:ext cx="990599" cy="304799"/>
          </a:xfrm>
          <a:prstGeom prst="rect">
            <a:avLst/>
          </a:prstGeom>
        </p:spPr>
        <p:txBody>
          <a:bodyPr/>
          <a:lstStyle/>
          <a:p>
            <a:fld id="{2F2B2F0B-5969-4BD0-A215-AD6D9C5245C4}" type="datetime1">
              <a:rPr lang="en-GB" smtClean="0"/>
              <a:t>13/12/2023</a:t>
            </a:fld>
            <a:endParaRPr lang="en-GB"/>
          </a:p>
        </p:txBody>
      </p:sp>
      <p:sp>
        <p:nvSpPr>
          <p:cNvPr id="5" name="Footer Placeholder 4"/>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93CD8F-4452-4221-A69C-E2004F65E333}" type="slidenum">
              <a:rPr lang="en-GB" smtClean="0"/>
              <a:t>‹#›</a:t>
            </a:fld>
            <a:endParaRPr lang="en-GB"/>
          </a:p>
        </p:txBody>
      </p:sp>
      <p:sp>
        <p:nvSpPr>
          <p:cNvPr id="22" name="TextBox 21">
            <a:extLst>
              <a:ext uri="{FF2B5EF4-FFF2-40B4-BE49-F238E27FC236}">
                <a16:creationId xmlns:a16="http://schemas.microsoft.com/office/drawing/2014/main" id="{142569F7-2C89-49F9-A198-07364CFD2B84}"/>
              </a:ext>
            </a:extLst>
          </p:cNvPr>
          <p:cNvSpPr txBox="1"/>
          <p:nvPr userDrawn="1"/>
        </p:nvSpPr>
        <p:spPr>
          <a:xfrm>
            <a:off x="3944472" y="6314801"/>
            <a:ext cx="4522788" cy="369332"/>
          </a:xfrm>
          <a:prstGeom prst="rect">
            <a:avLst/>
          </a:prstGeom>
          <a:noFill/>
        </p:spPr>
        <p:txBody>
          <a:bodyPr wrap="square" rtlCol="0">
            <a:spAutoFit/>
          </a:bodyPr>
          <a:lstStyle/>
          <a:p>
            <a:r>
              <a:rPr lang="en-GB" dirty="0">
                <a:solidFill>
                  <a:srgbClr val="7030A0"/>
                </a:solidFill>
              </a:rPr>
              <a:t>www.servicesforyoungpeople.org</a:t>
            </a:r>
          </a:p>
        </p:txBody>
      </p:sp>
      <p:pic>
        <p:nvPicPr>
          <p:cNvPr id="23" name="Picture 22" descr="Logo&#10;&#10;Description automatically generated">
            <a:extLst>
              <a:ext uri="{FF2B5EF4-FFF2-40B4-BE49-F238E27FC236}">
                <a16:creationId xmlns:a16="http://schemas.microsoft.com/office/drawing/2014/main" id="{F22633B0-EC2D-41B7-8E4D-3981889128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457" y="5843452"/>
            <a:ext cx="1361547" cy="913443"/>
          </a:xfrm>
          <a:prstGeom prst="rect">
            <a:avLst/>
          </a:prstGeom>
        </p:spPr>
      </p:pic>
      <p:pic>
        <p:nvPicPr>
          <p:cNvPr id="24" name="Picture 23" descr="Graphical user interface&#10;&#10;Description automatically generated with medium confidence">
            <a:extLst>
              <a:ext uri="{FF2B5EF4-FFF2-40B4-BE49-F238E27FC236}">
                <a16:creationId xmlns:a16="http://schemas.microsoft.com/office/drawing/2014/main" id="{6ED12C38-3B1C-4910-9852-72DAF81D878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6720" y="5885723"/>
            <a:ext cx="1432701" cy="798409"/>
          </a:xfrm>
          <a:prstGeom prst="rect">
            <a:avLst/>
          </a:prstGeom>
        </p:spPr>
      </p:pic>
    </p:spTree>
    <p:extLst>
      <p:ext uri="{BB962C8B-B14F-4D97-AF65-F5344CB8AC3E}">
        <p14:creationId xmlns:p14="http://schemas.microsoft.com/office/powerpoint/2010/main" val="177041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653104" y="6391838"/>
            <a:ext cx="990599" cy="304799"/>
          </a:xfrm>
          <a:prstGeom prst="rect">
            <a:avLst/>
          </a:prstGeom>
        </p:spPr>
        <p:txBody>
          <a:bodyPr/>
          <a:lstStyle/>
          <a:p>
            <a:fld id="{28330C7A-FF5E-48AE-88A7-55CA66457E8E}" type="datetime1">
              <a:rPr lang="en-GB" smtClean="0"/>
              <a:t>13/12/2023</a:t>
            </a:fld>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993CD8F-4452-4221-A69C-E2004F65E333}" type="slidenum">
              <a:rPr lang="en-GB" smtClean="0"/>
              <a:t>‹#›</a:t>
            </a:fld>
            <a:endParaRPr lang="en-GB"/>
          </a:p>
        </p:txBody>
      </p:sp>
    </p:spTree>
    <p:extLst>
      <p:ext uri="{BB962C8B-B14F-4D97-AF65-F5344CB8AC3E}">
        <p14:creationId xmlns:p14="http://schemas.microsoft.com/office/powerpoint/2010/main" val="26190613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653104" y="6391838"/>
            <a:ext cx="990599" cy="304799"/>
          </a:xfrm>
          <a:prstGeom prst="rect">
            <a:avLst/>
          </a:prstGeom>
        </p:spPr>
        <p:txBody>
          <a:bodyPr/>
          <a:lstStyle/>
          <a:p>
            <a:fld id="{065F29CF-8BF5-48A7-A901-DAAAB55EE649}" type="datetime1">
              <a:rPr lang="en-GB" smtClean="0"/>
              <a:t>13/12/2023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93CD8F-4452-4221-A69C-E2004F65E333}" type="slidenum">
              <a:rPr lang="en-GB" smtClean="0"/>
              <a:t>‹#›</a:t>
            </a:fld>
            <a:endParaRPr lang="en-GB"/>
          </a:p>
        </p:txBody>
      </p:sp>
    </p:spTree>
    <p:extLst>
      <p:ext uri="{BB962C8B-B14F-4D97-AF65-F5344CB8AC3E}">
        <p14:creationId xmlns:p14="http://schemas.microsoft.com/office/powerpoint/2010/main" val="2131533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a:xfrm>
            <a:off x="10653104" y="6391838"/>
            <a:ext cx="990599" cy="304799"/>
          </a:xfrm>
          <a:prstGeom prst="rect">
            <a:avLst/>
          </a:prstGeom>
        </p:spPr>
        <p:txBody>
          <a:bodyPr/>
          <a:lstStyle/>
          <a:p>
            <a:fld id="{F1D7381C-EB6C-483A-9646-E20E1D7FAE61}" type="datetime1">
              <a:rPr lang="en-GB" smtClean="0"/>
              <a:t>13/12/2023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993CD8F-4452-4221-A69C-E2004F65E333}" type="slidenum">
              <a:rPr lang="en-GB" smtClean="0"/>
              <a:t>‹#›</a:t>
            </a:fld>
            <a:endParaRPr lang="en-GB"/>
          </a:p>
        </p:txBody>
      </p:sp>
    </p:spTree>
    <p:extLst>
      <p:ext uri="{BB962C8B-B14F-4D97-AF65-F5344CB8AC3E}">
        <p14:creationId xmlns:p14="http://schemas.microsoft.com/office/powerpoint/2010/main" val="2030029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C7708-994B-4B1F-96F9-4631BB518FE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116895-93BA-4112-8BF7-B466A522DF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3D1B11-DDA4-44E7-BD73-3052F4E944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8D2B90-5ABD-4374-BEDD-36D78F06F2D6}"/>
              </a:ext>
            </a:extLst>
          </p:cNvPr>
          <p:cNvSpPr>
            <a:spLocks noGrp="1"/>
          </p:cNvSpPr>
          <p:nvPr>
            <p:ph type="dt" sz="half" idx="10"/>
          </p:nvPr>
        </p:nvSpPr>
        <p:spPr/>
        <p:txBody>
          <a:bodyPr/>
          <a:lstStyle/>
          <a:p>
            <a:fld id="{AAC16362-8F18-4496-B8D5-E0DC12B55A13}" type="datetimeFigureOut">
              <a:rPr lang="en-GB" smtClean="0"/>
              <a:t>13/12/2023</a:t>
            </a:fld>
            <a:endParaRPr lang="en-GB"/>
          </a:p>
        </p:txBody>
      </p:sp>
      <p:sp>
        <p:nvSpPr>
          <p:cNvPr id="6" name="Footer Placeholder 5">
            <a:extLst>
              <a:ext uri="{FF2B5EF4-FFF2-40B4-BE49-F238E27FC236}">
                <a16:creationId xmlns:a16="http://schemas.microsoft.com/office/drawing/2014/main" id="{49F44413-F167-4D43-9585-B5F98D4D70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9D96A7-8D1A-4ACF-A6E0-6523A00EE1FE}"/>
              </a:ext>
            </a:extLst>
          </p:cNvPr>
          <p:cNvSpPr>
            <a:spLocks noGrp="1"/>
          </p:cNvSpPr>
          <p:nvPr>
            <p:ph type="sldNum" sz="quarter" idx="12"/>
          </p:nvPr>
        </p:nvSpPr>
        <p:spPr/>
        <p:txBody>
          <a:bodyPr/>
          <a:lstStyle/>
          <a:p>
            <a:fld id="{FEB6B02B-F345-47B6-AA3B-3C36245F5B3C}" type="slidenum">
              <a:rPr lang="en-GB" smtClean="0"/>
              <a:t>‹#›</a:t>
            </a:fld>
            <a:endParaRPr lang="en-GB"/>
          </a:p>
        </p:txBody>
      </p:sp>
    </p:spTree>
    <p:extLst>
      <p:ext uri="{BB962C8B-B14F-4D97-AF65-F5344CB8AC3E}">
        <p14:creationId xmlns:p14="http://schemas.microsoft.com/office/powerpoint/2010/main" val="34660446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653104" y="6391838"/>
            <a:ext cx="990599" cy="304799"/>
          </a:xfrm>
          <a:prstGeom prst="rect">
            <a:avLst/>
          </a:prstGeom>
        </p:spPr>
        <p:txBody>
          <a:bodyPr/>
          <a:lstStyle/>
          <a:p>
            <a:fld id="{F3A77AD3-35B2-4D53-A102-1B3A55D67C73}" type="datetime1">
              <a:rPr lang="en-GB" smtClean="0"/>
              <a:t>13/12/2023</a:t>
            </a:fld>
            <a:endParaRPr lang="en-GB"/>
          </a:p>
        </p:txBody>
      </p:sp>
      <p:sp>
        <p:nvSpPr>
          <p:cNvPr id="3" name="Footer Placeholder 2"/>
          <p:cNvSpPr>
            <a:spLocks noGrp="1"/>
          </p:cNvSpPr>
          <p:nvPr>
            <p:ph type="ftr" sz="quarter" idx="11"/>
          </p:nvPr>
        </p:nvSpPr>
        <p:spPr/>
        <p:txBody>
          <a:bodyPr/>
          <a:lstStyle/>
          <a:p>
            <a:endParaRPr lang="en-GB"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993CD8F-4452-4221-A69C-E2004F65E333}" type="slidenum">
              <a:rPr lang="en-GB" smtClean="0"/>
              <a:t>‹#›</a:t>
            </a:fld>
            <a:endParaRPr lang="en-GB"/>
          </a:p>
        </p:txBody>
      </p:sp>
      <p:sp>
        <p:nvSpPr>
          <p:cNvPr id="6" name="TextBox 5">
            <a:extLst>
              <a:ext uri="{FF2B5EF4-FFF2-40B4-BE49-F238E27FC236}">
                <a16:creationId xmlns:a16="http://schemas.microsoft.com/office/drawing/2014/main" id="{6AA21078-6A2C-4F7E-8184-F2FD94310DCF}"/>
              </a:ext>
            </a:extLst>
          </p:cNvPr>
          <p:cNvSpPr txBox="1"/>
          <p:nvPr userDrawn="1"/>
        </p:nvSpPr>
        <p:spPr>
          <a:xfrm>
            <a:off x="3944472" y="6314801"/>
            <a:ext cx="4522788" cy="369332"/>
          </a:xfrm>
          <a:prstGeom prst="rect">
            <a:avLst/>
          </a:prstGeom>
          <a:noFill/>
        </p:spPr>
        <p:txBody>
          <a:bodyPr wrap="square" rtlCol="0">
            <a:spAutoFit/>
          </a:bodyPr>
          <a:lstStyle/>
          <a:p>
            <a:r>
              <a:rPr lang="en-GB" dirty="0">
                <a:solidFill>
                  <a:srgbClr val="7030A0"/>
                </a:solidFill>
              </a:rPr>
              <a:t>www.servicesforyoungpeople.org</a:t>
            </a:r>
          </a:p>
        </p:txBody>
      </p:sp>
      <p:pic>
        <p:nvPicPr>
          <p:cNvPr id="8" name="Picture 7" descr="Logo&#10;&#10;Description automatically generated">
            <a:extLst>
              <a:ext uri="{FF2B5EF4-FFF2-40B4-BE49-F238E27FC236}">
                <a16:creationId xmlns:a16="http://schemas.microsoft.com/office/drawing/2014/main" id="{DD45E130-29A5-4ED2-A2D4-3909451617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457" y="5843452"/>
            <a:ext cx="1361547" cy="913443"/>
          </a:xfrm>
          <a:prstGeom prst="rect">
            <a:avLst/>
          </a:prstGeom>
        </p:spPr>
      </p:pic>
      <p:pic>
        <p:nvPicPr>
          <p:cNvPr id="9" name="Picture 8" descr="Graphical user interface&#10;&#10;Description automatically generated with medium confidence">
            <a:extLst>
              <a:ext uri="{FF2B5EF4-FFF2-40B4-BE49-F238E27FC236}">
                <a16:creationId xmlns:a16="http://schemas.microsoft.com/office/drawing/2014/main" id="{23D5975B-CF0C-4716-9112-CA3E56EBDE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86720" y="5885723"/>
            <a:ext cx="1432701" cy="798409"/>
          </a:xfrm>
          <a:prstGeom prst="rect">
            <a:avLst/>
          </a:prstGeom>
        </p:spPr>
      </p:pic>
    </p:spTree>
    <p:extLst>
      <p:ext uri="{BB962C8B-B14F-4D97-AF65-F5344CB8AC3E}">
        <p14:creationId xmlns:p14="http://schemas.microsoft.com/office/powerpoint/2010/main" val="18292829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653104" y="6391838"/>
            <a:ext cx="990599" cy="304799"/>
          </a:xfrm>
          <a:prstGeom prst="rect">
            <a:avLst/>
          </a:prstGeom>
        </p:spPr>
        <p:txBody>
          <a:bodyPr/>
          <a:lstStyle/>
          <a:p>
            <a:fld id="{8892D3E0-4A70-4D9D-AEE9-BAF45FF2B358}" type="datetime1">
              <a:rPr lang="en-GB" smtClean="0"/>
              <a:t>13/12/2023</a:t>
            </a:fld>
            <a:endParaRPr lang="en-GB"/>
          </a:p>
        </p:txBody>
      </p:sp>
      <p:sp>
        <p:nvSpPr>
          <p:cNvPr id="6" name="Footer Placeholder 5"/>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93CD8F-4452-4221-A69C-E2004F65E333}" type="slidenum">
              <a:rPr lang="en-GB" smtClean="0"/>
              <a:t>‹#›</a:t>
            </a:fld>
            <a:endParaRPr lang="en-GB"/>
          </a:p>
        </p:txBody>
      </p:sp>
      <p:sp>
        <p:nvSpPr>
          <p:cNvPr id="23" name="TextBox 22">
            <a:extLst>
              <a:ext uri="{FF2B5EF4-FFF2-40B4-BE49-F238E27FC236}">
                <a16:creationId xmlns:a16="http://schemas.microsoft.com/office/drawing/2014/main" id="{98183A39-F2E7-474D-A6AB-117672216B5B}"/>
              </a:ext>
            </a:extLst>
          </p:cNvPr>
          <p:cNvSpPr txBox="1"/>
          <p:nvPr userDrawn="1"/>
        </p:nvSpPr>
        <p:spPr>
          <a:xfrm>
            <a:off x="3944472" y="6314801"/>
            <a:ext cx="4522788" cy="369332"/>
          </a:xfrm>
          <a:prstGeom prst="rect">
            <a:avLst/>
          </a:prstGeom>
          <a:noFill/>
        </p:spPr>
        <p:txBody>
          <a:bodyPr wrap="square" rtlCol="0">
            <a:spAutoFit/>
          </a:bodyPr>
          <a:lstStyle/>
          <a:p>
            <a:r>
              <a:rPr lang="en-GB" dirty="0">
                <a:solidFill>
                  <a:srgbClr val="7030A0"/>
                </a:solidFill>
              </a:rPr>
              <a:t>www.servicesforyoungpeople.org</a:t>
            </a:r>
          </a:p>
        </p:txBody>
      </p:sp>
      <p:pic>
        <p:nvPicPr>
          <p:cNvPr id="24" name="Picture 23" descr="Logo&#10;&#10;Description automatically generated">
            <a:extLst>
              <a:ext uri="{FF2B5EF4-FFF2-40B4-BE49-F238E27FC236}">
                <a16:creationId xmlns:a16="http://schemas.microsoft.com/office/drawing/2014/main" id="{A4C055B4-CECB-4D31-81BA-07B17F547B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457" y="5843452"/>
            <a:ext cx="1361547" cy="913443"/>
          </a:xfrm>
          <a:prstGeom prst="rect">
            <a:avLst/>
          </a:prstGeom>
        </p:spPr>
      </p:pic>
      <p:pic>
        <p:nvPicPr>
          <p:cNvPr id="25" name="Picture 24" descr="Graphical user interface&#10;&#10;Description automatically generated with medium confidence">
            <a:extLst>
              <a:ext uri="{FF2B5EF4-FFF2-40B4-BE49-F238E27FC236}">
                <a16:creationId xmlns:a16="http://schemas.microsoft.com/office/drawing/2014/main" id="{57B5F199-6BA0-4301-87BF-0AB013124D0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6720" y="5885723"/>
            <a:ext cx="1432701" cy="798409"/>
          </a:xfrm>
          <a:prstGeom prst="rect">
            <a:avLst/>
          </a:prstGeom>
        </p:spPr>
      </p:pic>
    </p:spTree>
    <p:extLst>
      <p:ext uri="{BB962C8B-B14F-4D97-AF65-F5344CB8AC3E}">
        <p14:creationId xmlns:p14="http://schemas.microsoft.com/office/powerpoint/2010/main" val="16591810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653104" y="6391838"/>
            <a:ext cx="990599" cy="304799"/>
          </a:xfrm>
          <a:prstGeom prst="rect">
            <a:avLst/>
          </a:prstGeom>
        </p:spPr>
        <p:txBody>
          <a:bodyPr/>
          <a:lstStyle/>
          <a:p>
            <a:fld id="{CED8FA6E-2A60-49F6-BD8E-5BA8B0CD5175}" type="datetime1">
              <a:rPr lang="en-GB" smtClean="0"/>
              <a:t>13/12/2023</a:t>
            </a:fld>
            <a:endParaRPr lang="en-GB"/>
          </a:p>
        </p:txBody>
      </p:sp>
      <p:sp>
        <p:nvSpPr>
          <p:cNvPr id="6" name="Footer Placeholder 5"/>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93CD8F-4452-4221-A69C-E2004F65E333}" type="slidenum">
              <a:rPr lang="en-GB" smtClean="0"/>
              <a:t>‹#›</a:t>
            </a:fld>
            <a:endParaRPr lang="en-GB"/>
          </a:p>
        </p:txBody>
      </p:sp>
      <p:sp>
        <p:nvSpPr>
          <p:cNvPr id="23" name="TextBox 22">
            <a:extLst>
              <a:ext uri="{FF2B5EF4-FFF2-40B4-BE49-F238E27FC236}">
                <a16:creationId xmlns:a16="http://schemas.microsoft.com/office/drawing/2014/main" id="{BAFA2787-A576-4737-83EA-CAE4F160005D}"/>
              </a:ext>
            </a:extLst>
          </p:cNvPr>
          <p:cNvSpPr txBox="1"/>
          <p:nvPr userDrawn="1"/>
        </p:nvSpPr>
        <p:spPr>
          <a:xfrm>
            <a:off x="3944472" y="6314801"/>
            <a:ext cx="4522788" cy="369332"/>
          </a:xfrm>
          <a:prstGeom prst="rect">
            <a:avLst/>
          </a:prstGeom>
          <a:noFill/>
        </p:spPr>
        <p:txBody>
          <a:bodyPr wrap="square" rtlCol="0">
            <a:spAutoFit/>
          </a:bodyPr>
          <a:lstStyle/>
          <a:p>
            <a:r>
              <a:rPr lang="en-GB" dirty="0">
                <a:solidFill>
                  <a:srgbClr val="7030A0"/>
                </a:solidFill>
              </a:rPr>
              <a:t>www.servicesforyoungpeople.org</a:t>
            </a:r>
          </a:p>
        </p:txBody>
      </p:sp>
      <p:pic>
        <p:nvPicPr>
          <p:cNvPr id="24" name="Picture 23" descr="Logo&#10;&#10;Description automatically generated">
            <a:extLst>
              <a:ext uri="{FF2B5EF4-FFF2-40B4-BE49-F238E27FC236}">
                <a16:creationId xmlns:a16="http://schemas.microsoft.com/office/drawing/2014/main" id="{E111DC62-785B-478A-8721-665CE116703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457" y="5843452"/>
            <a:ext cx="1361547" cy="913443"/>
          </a:xfrm>
          <a:prstGeom prst="rect">
            <a:avLst/>
          </a:prstGeom>
        </p:spPr>
      </p:pic>
      <p:pic>
        <p:nvPicPr>
          <p:cNvPr id="25" name="Picture 24" descr="Graphical user interface&#10;&#10;Description automatically generated with medium confidence">
            <a:extLst>
              <a:ext uri="{FF2B5EF4-FFF2-40B4-BE49-F238E27FC236}">
                <a16:creationId xmlns:a16="http://schemas.microsoft.com/office/drawing/2014/main" id="{4203CB30-2627-4EA9-8F8A-13A5196D7F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6720" y="5885723"/>
            <a:ext cx="1432701" cy="798409"/>
          </a:xfrm>
          <a:prstGeom prst="rect">
            <a:avLst/>
          </a:prstGeom>
        </p:spPr>
      </p:pic>
    </p:spTree>
    <p:extLst>
      <p:ext uri="{BB962C8B-B14F-4D97-AF65-F5344CB8AC3E}">
        <p14:creationId xmlns:p14="http://schemas.microsoft.com/office/powerpoint/2010/main" val="8201253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653104" y="6391838"/>
            <a:ext cx="990599" cy="304799"/>
          </a:xfrm>
          <a:prstGeom prst="rect">
            <a:avLst/>
          </a:prstGeom>
        </p:spPr>
        <p:txBody>
          <a:bodyPr/>
          <a:lstStyle/>
          <a:p>
            <a:fld id="{78125842-B9AE-414B-AF74-6EE94D6B77F8}" type="datetime1">
              <a:rPr lang="en-GB" smtClean="0"/>
              <a:t>13/12/2023</a:t>
            </a:fld>
            <a:endParaRPr lang="en-GB"/>
          </a:p>
        </p:txBody>
      </p:sp>
      <p:sp>
        <p:nvSpPr>
          <p:cNvPr id="6" name="Footer Placeholder 5"/>
          <p:cNvSpPr>
            <a:spLocks noGrp="1"/>
          </p:cNvSpPr>
          <p:nvPr>
            <p:ph type="ftr" sz="quarter" idx="11"/>
          </p:nvPr>
        </p:nvSpPr>
        <p:spPr/>
        <p:txBody>
          <a:bodyPr/>
          <a:lstStyle/>
          <a:p>
            <a:endParaRPr lang="en-GB"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993CD8F-4452-4221-A69C-E2004F65E333}" type="slidenum">
              <a:rPr lang="en-GB" smtClean="0"/>
              <a:t>‹#›</a:t>
            </a:fld>
            <a:endParaRPr lang="en-GB"/>
          </a:p>
        </p:txBody>
      </p:sp>
      <p:sp>
        <p:nvSpPr>
          <p:cNvPr id="22" name="TextBox 21">
            <a:extLst>
              <a:ext uri="{FF2B5EF4-FFF2-40B4-BE49-F238E27FC236}">
                <a16:creationId xmlns:a16="http://schemas.microsoft.com/office/drawing/2014/main" id="{2D25C3EE-1415-459D-9C27-D7CA2BEF5447}"/>
              </a:ext>
            </a:extLst>
          </p:cNvPr>
          <p:cNvSpPr txBox="1"/>
          <p:nvPr userDrawn="1"/>
        </p:nvSpPr>
        <p:spPr>
          <a:xfrm>
            <a:off x="3944472" y="6314801"/>
            <a:ext cx="4522788" cy="369332"/>
          </a:xfrm>
          <a:prstGeom prst="rect">
            <a:avLst/>
          </a:prstGeom>
          <a:noFill/>
        </p:spPr>
        <p:txBody>
          <a:bodyPr wrap="square" rtlCol="0">
            <a:spAutoFit/>
          </a:bodyPr>
          <a:lstStyle/>
          <a:p>
            <a:r>
              <a:rPr lang="en-GB" dirty="0">
                <a:solidFill>
                  <a:srgbClr val="7030A0"/>
                </a:solidFill>
              </a:rPr>
              <a:t>www.servicesforyoungpeople.org</a:t>
            </a:r>
          </a:p>
        </p:txBody>
      </p:sp>
      <p:pic>
        <p:nvPicPr>
          <p:cNvPr id="23" name="Picture 22" descr="Logo&#10;&#10;Description automatically generated">
            <a:extLst>
              <a:ext uri="{FF2B5EF4-FFF2-40B4-BE49-F238E27FC236}">
                <a16:creationId xmlns:a16="http://schemas.microsoft.com/office/drawing/2014/main" id="{448D8F8A-5D12-4F51-B32A-7E819D5311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457" y="5843452"/>
            <a:ext cx="1361547" cy="913443"/>
          </a:xfrm>
          <a:prstGeom prst="rect">
            <a:avLst/>
          </a:prstGeom>
        </p:spPr>
      </p:pic>
      <p:pic>
        <p:nvPicPr>
          <p:cNvPr id="24" name="Picture 23" descr="Graphical user interface&#10;&#10;Description automatically generated with medium confidence">
            <a:extLst>
              <a:ext uri="{FF2B5EF4-FFF2-40B4-BE49-F238E27FC236}">
                <a16:creationId xmlns:a16="http://schemas.microsoft.com/office/drawing/2014/main" id="{68C773E3-3928-4F61-ACBE-45E82CDDEF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6720" y="5885723"/>
            <a:ext cx="1432701" cy="798409"/>
          </a:xfrm>
          <a:prstGeom prst="rect">
            <a:avLst/>
          </a:prstGeom>
        </p:spPr>
      </p:pic>
    </p:spTree>
    <p:extLst>
      <p:ext uri="{BB962C8B-B14F-4D97-AF65-F5344CB8AC3E}">
        <p14:creationId xmlns:p14="http://schemas.microsoft.com/office/powerpoint/2010/main" val="3919078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a:off x="10653104" y="6391838"/>
            <a:ext cx="990599" cy="304799"/>
          </a:xfrm>
          <a:prstGeom prst="rect">
            <a:avLst/>
          </a:prstGeom>
        </p:spPr>
        <p:txBody>
          <a:bodyPr/>
          <a:lstStyle/>
          <a:p>
            <a:fld id="{0B3A95A6-0B28-4195-BA94-B7A674A0E282}" type="datetime1">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93CD8F-4452-4221-A69C-E2004F65E333}" type="slidenum">
              <a:rPr lang="en-GB" smtClean="0"/>
              <a:t>‹#›</a:t>
            </a:fld>
            <a:endParaRPr lang="en-GB"/>
          </a:p>
        </p:txBody>
      </p:sp>
    </p:spTree>
    <p:extLst>
      <p:ext uri="{BB962C8B-B14F-4D97-AF65-F5344CB8AC3E}">
        <p14:creationId xmlns:p14="http://schemas.microsoft.com/office/powerpoint/2010/main" val="25801643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a:xfrm>
            <a:off x="10653104" y="6391838"/>
            <a:ext cx="990599" cy="304799"/>
          </a:xfrm>
          <a:prstGeom prst="rect">
            <a:avLst/>
          </a:prstGeom>
        </p:spPr>
        <p:txBody>
          <a:bodyPr/>
          <a:lstStyle/>
          <a:p>
            <a:fld id="{ABE7EB4E-8E17-4D3B-A8DA-093E503BF154}" type="datetime1">
              <a:rPr lang="en-GB" smtClean="0"/>
              <a:t>13/12/2023</a:t>
            </a:fld>
            <a:endParaRPr lang="en-GB"/>
          </a:p>
        </p:txBody>
      </p:sp>
      <p:sp>
        <p:nvSpPr>
          <p:cNvPr id="5" name="Footer Placeholder 4"/>
          <p:cNvSpPr>
            <a:spLocks noGrp="1"/>
          </p:cNvSpPr>
          <p:nvPr>
            <p:ph type="ftr" sz="quarter" idx="11"/>
          </p:nvPr>
        </p:nvSpPr>
        <p:spPr/>
        <p:txBody>
          <a:bodyPr/>
          <a:lstStyle/>
          <a:p>
            <a:endParaRPr lang="en-GB"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93CD8F-4452-4221-A69C-E2004F65E333}" type="slidenum">
              <a:rPr lang="en-GB" smtClean="0"/>
              <a:t>‹#›</a:t>
            </a:fld>
            <a:endParaRPr lang="en-GB"/>
          </a:p>
        </p:txBody>
      </p:sp>
      <p:sp>
        <p:nvSpPr>
          <p:cNvPr id="26" name="TextBox 25">
            <a:extLst>
              <a:ext uri="{FF2B5EF4-FFF2-40B4-BE49-F238E27FC236}">
                <a16:creationId xmlns:a16="http://schemas.microsoft.com/office/drawing/2014/main" id="{3FD037B6-3AD2-4D93-81ED-D3E301643FE7}"/>
              </a:ext>
            </a:extLst>
          </p:cNvPr>
          <p:cNvSpPr txBox="1"/>
          <p:nvPr userDrawn="1"/>
        </p:nvSpPr>
        <p:spPr>
          <a:xfrm>
            <a:off x="3944472" y="6314801"/>
            <a:ext cx="4522788" cy="369332"/>
          </a:xfrm>
          <a:prstGeom prst="rect">
            <a:avLst/>
          </a:prstGeom>
          <a:noFill/>
        </p:spPr>
        <p:txBody>
          <a:bodyPr wrap="square" rtlCol="0">
            <a:spAutoFit/>
          </a:bodyPr>
          <a:lstStyle/>
          <a:p>
            <a:r>
              <a:rPr lang="en-GB" dirty="0">
                <a:solidFill>
                  <a:srgbClr val="7030A0"/>
                </a:solidFill>
              </a:rPr>
              <a:t>www.servicesforyoungpeople.org</a:t>
            </a:r>
          </a:p>
        </p:txBody>
      </p:sp>
      <p:pic>
        <p:nvPicPr>
          <p:cNvPr id="27" name="Picture 26" descr="Logo&#10;&#10;Description automatically generated">
            <a:extLst>
              <a:ext uri="{FF2B5EF4-FFF2-40B4-BE49-F238E27FC236}">
                <a16:creationId xmlns:a16="http://schemas.microsoft.com/office/drawing/2014/main" id="{7C5E4EC3-CF3F-46FC-8990-E72CB9DB55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457" y="5843452"/>
            <a:ext cx="1361547" cy="913443"/>
          </a:xfrm>
          <a:prstGeom prst="rect">
            <a:avLst/>
          </a:prstGeom>
        </p:spPr>
      </p:pic>
      <p:pic>
        <p:nvPicPr>
          <p:cNvPr id="28" name="Picture 27" descr="Graphical user interface&#10;&#10;Description automatically generated with medium confidence">
            <a:extLst>
              <a:ext uri="{FF2B5EF4-FFF2-40B4-BE49-F238E27FC236}">
                <a16:creationId xmlns:a16="http://schemas.microsoft.com/office/drawing/2014/main" id="{1C405635-C1CE-400B-BAAD-1F5D3EAB07A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6720" y="5885723"/>
            <a:ext cx="1432701" cy="798409"/>
          </a:xfrm>
          <a:prstGeom prst="rect">
            <a:avLst/>
          </a:prstGeom>
        </p:spPr>
      </p:pic>
    </p:spTree>
    <p:extLst>
      <p:ext uri="{BB962C8B-B14F-4D97-AF65-F5344CB8AC3E}">
        <p14:creationId xmlns:p14="http://schemas.microsoft.com/office/powerpoint/2010/main" val="39723778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653104" y="6391838"/>
            <a:ext cx="990599" cy="304799"/>
          </a:xfrm>
          <a:prstGeom prst="rect">
            <a:avLst/>
          </a:prstGeom>
        </p:spPr>
        <p:txBody>
          <a:bodyPr/>
          <a:lstStyle/>
          <a:p>
            <a:fld id="{86915427-49D0-42A9-8F6D-E3C6ABB3C1A1}" type="datetime1">
              <a:rPr lang="en-GB" smtClean="0"/>
              <a:t>13/12/2023</a:t>
            </a:fld>
            <a:endParaRPr lang="en-GB"/>
          </a:p>
        </p:txBody>
      </p:sp>
      <p:sp>
        <p:nvSpPr>
          <p:cNvPr id="5" name="Footer Placeholder 4"/>
          <p:cNvSpPr>
            <a:spLocks noGrp="1"/>
          </p:cNvSpPr>
          <p:nvPr>
            <p:ph type="ftr" sz="quarter" idx="11"/>
          </p:nvPr>
        </p:nvSpPr>
        <p:spPr/>
        <p:txBody>
          <a:bodyPr/>
          <a:lstStyle/>
          <a:p>
            <a:endParaRPr lang="en-GB"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93CD8F-4452-4221-A69C-E2004F65E333}" type="slidenum">
              <a:rPr lang="en-GB" smtClean="0"/>
              <a:t>‹#›</a:t>
            </a:fld>
            <a:endParaRPr lang="en-GB"/>
          </a:p>
        </p:txBody>
      </p:sp>
      <p:sp>
        <p:nvSpPr>
          <p:cNvPr id="20" name="TextBox 19">
            <a:extLst>
              <a:ext uri="{FF2B5EF4-FFF2-40B4-BE49-F238E27FC236}">
                <a16:creationId xmlns:a16="http://schemas.microsoft.com/office/drawing/2014/main" id="{A558E6D5-B005-4DE4-B25A-C5ADB6339255}"/>
              </a:ext>
            </a:extLst>
          </p:cNvPr>
          <p:cNvSpPr txBox="1"/>
          <p:nvPr userDrawn="1"/>
        </p:nvSpPr>
        <p:spPr>
          <a:xfrm>
            <a:off x="3944472" y="6314801"/>
            <a:ext cx="4522788" cy="369332"/>
          </a:xfrm>
          <a:prstGeom prst="rect">
            <a:avLst/>
          </a:prstGeom>
          <a:noFill/>
        </p:spPr>
        <p:txBody>
          <a:bodyPr wrap="square" rtlCol="0">
            <a:spAutoFit/>
          </a:bodyPr>
          <a:lstStyle/>
          <a:p>
            <a:r>
              <a:rPr lang="en-GB" dirty="0">
                <a:solidFill>
                  <a:srgbClr val="7030A0"/>
                </a:solidFill>
              </a:rPr>
              <a:t>www.servicesforyoungpeople.org</a:t>
            </a:r>
          </a:p>
        </p:txBody>
      </p:sp>
      <p:pic>
        <p:nvPicPr>
          <p:cNvPr id="21" name="Picture 20" descr="Logo&#10;&#10;Description automatically generated">
            <a:extLst>
              <a:ext uri="{FF2B5EF4-FFF2-40B4-BE49-F238E27FC236}">
                <a16:creationId xmlns:a16="http://schemas.microsoft.com/office/drawing/2014/main" id="{BD5C8CE6-41EC-4996-9476-683ADC9819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457" y="5843452"/>
            <a:ext cx="1361547" cy="913443"/>
          </a:xfrm>
          <a:prstGeom prst="rect">
            <a:avLst/>
          </a:prstGeom>
        </p:spPr>
      </p:pic>
      <p:pic>
        <p:nvPicPr>
          <p:cNvPr id="22" name="Picture 21" descr="Graphical user interface&#10;&#10;Description automatically generated with medium confidence">
            <a:extLst>
              <a:ext uri="{FF2B5EF4-FFF2-40B4-BE49-F238E27FC236}">
                <a16:creationId xmlns:a16="http://schemas.microsoft.com/office/drawing/2014/main" id="{6332C713-EA13-4E38-92ED-0AD0764141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6720" y="5885723"/>
            <a:ext cx="1432701" cy="798409"/>
          </a:xfrm>
          <a:prstGeom prst="rect">
            <a:avLst/>
          </a:prstGeom>
        </p:spPr>
      </p:pic>
    </p:spTree>
    <p:extLst>
      <p:ext uri="{BB962C8B-B14F-4D97-AF65-F5344CB8AC3E}">
        <p14:creationId xmlns:p14="http://schemas.microsoft.com/office/powerpoint/2010/main" val="13701364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xfrm>
            <a:off x="10653104" y="6391838"/>
            <a:ext cx="990599" cy="304799"/>
          </a:xfrm>
          <a:prstGeom prst="rect">
            <a:avLst/>
          </a:prstGeom>
        </p:spPr>
        <p:txBody>
          <a:bodyPr/>
          <a:lstStyle/>
          <a:p>
            <a:fld id="{536CC000-6896-4D3F-8C00-A92925C84F3C}" type="datetime1">
              <a:rPr lang="en-GB" smtClean="0"/>
              <a:t>13/12/2023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993CD8F-4452-4221-A69C-E2004F65E333}" type="slidenum">
              <a:rPr lang="en-GB" smtClean="0"/>
              <a:t>‹#›</a:t>
            </a:fld>
            <a:endParaRPr lang="en-GB"/>
          </a:p>
        </p:txBody>
      </p:sp>
    </p:spTree>
    <p:extLst>
      <p:ext uri="{BB962C8B-B14F-4D97-AF65-F5344CB8AC3E}">
        <p14:creationId xmlns:p14="http://schemas.microsoft.com/office/powerpoint/2010/main" val="42912884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a:xfrm>
            <a:off x="10653104" y="6391838"/>
            <a:ext cx="990599" cy="304799"/>
          </a:xfrm>
          <a:prstGeom prst="rect">
            <a:avLst/>
          </a:prstGeom>
        </p:spPr>
        <p:txBody>
          <a:bodyPr/>
          <a:lstStyle/>
          <a:p>
            <a:fld id="{0BA145AD-B981-475F-8D5E-2A65F98A1DE3}" type="datetime1">
              <a:rPr lang="en-GB" smtClean="0"/>
              <a:t>13/12/2023</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B993CD8F-4452-4221-A69C-E2004F65E333}" type="slidenum">
              <a:rPr lang="en-GB" smtClean="0"/>
              <a:t>‹#›</a:t>
            </a:fld>
            <a:endParaRPr lang="en-GB"/>
          </a:p>
        </p:txBody>
      </p:sp>
    </p:spTree>
    <p:extLst>
      <p:ext uri="{BB962C8B-B14F-4D97-AF65-F5344CB8AC3E}">
        <p14:creationId xmlns:p14="http://schemas.microsoft.com/office/powerpoint/2010/main" val="35380873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a:prstGeom prst="rect">
            <a:avLst/>
          </a:prstGeom>
        </p:spPr>
        <p:txBody>
          <a:bodyPr/>
          <a:lstStyle/>
          <a:p>
            <a:fld id="{B33310BA-C87E-462F-ADB7-E7DE50C0CECF}" type="datetime1">
              <a:rPr lang="en-GB" smtClean="0"/>
              <a:t>13/12/2023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993CD8F-4452-4221-A69C-E2004F65E333}" type="slidenum">
              <a:rPr lang="en-GB" smtClean="0"/>
              <a:t>‹#›</a:t>
            </a:fld>
            <a:endParaRPr lang="en-GB"/>
          </a:p>
        </p:txBody>
      </p:sp>
    </p:spTree>
    <p:extLst>
      <p:ext uri="{BB962C8B-B14F-4D97-AF65-F5344CB8AC3E}">
        <p14:creationId xmlns:p14="http://schemas.microsoft.com/office/powerpoint/2010/main" val="188524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7B44-CDE3-47CF-9C59-3536F114505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D4544F-EEF9-4B74-B8A1-B8167253F4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678048-557E-4A9D-82C1-4250B3A514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7610F9-903D-4739-B072-A4227010AB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2C0A31-9325-4E81-8BF3-DED966FE48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4AD27D-28CD-44E1-8FE4-6287A2330078}"/>
              </a:ext>
            </a:extLst>
          </p:cNvPr>
          <p:cNvSpPr>
            <a:spLocks noGrp="1"/>
          </p:cNvSpPr>
          <p:nvPr>
            <p:ph type="dt" sz="half" idx="10"/>
          </p:nvPr>
        </p:nvSpPr>
        <p:spPr/>
        <p:txBody>
          <a:bodyPr/>
          <a:lstStyle/>
          <a:p>
            <a:fld id="{AAC16362-8F18-4496-B8D5-E0DC12B55A13}" type="datetimeFigureOut">
              <a:rPr lang="en-GB" smtClean="0"/>
              <a:t>13/12/2023</a:t>
            </a:fld>
            <a:endParaRPr lang="en-GB"/>
          </a:p>
        </p:txBody>
      </p:sp>
      <p:sp>
        <p:nvSpPr>
          <p:cNvPr id="8" name="Footer Placeholder 7">
            <a:extLst>
              <a:ext uri="{FF2B5EF4-FFF2-40B4-BE49-F238E27FC236}">
                <a16:creationId xmlns:a16="http://schemas.microsoft.com/office/drawing/2014/main" id="{5FBE6158-EAE3-47C7-A055-8982BB752CB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1735654-01E4-43F5-8B3C-C721F5347C8A}"/>
              </a:ext>
            </a:extLst>
          </p:cNvPr>
          <p:cNvSpPr>
            <a:spLocks noGrp="1"/>
          </p:cNvSpPr>
          <p:nvPr>
            <p:ph type="sldNum" sz="quarter" idx="12"/>
          </p:nvPr>
        </p:nvSpPr>
        <p:spPr/>
        <p:txBody>
          <a:bodyPr/>
          <a:lstStyle/>
          <a:p>
            <a:fld id="{FEB6B02B-F345-47B6-AA3B-3C36245F5B3C}" type="slidenum">
              <a:rPr lang="en-GB" smtClean="0"/>
              <a:t>‹#›</a:t>
            </a:fld>
            <a:endParaRPr lang="en-GB"/>
          </a:p>
        </p:txBody>
      </p:sp>
    </p:spTree>
    <p:extLst>
      <p:ext uri="{BB962C8B-B14F-4D97-AF65-F5344CB8AC3E}">
        <p14:creationId xmlns:p14="http://schemas.microsoft.com/office/powerpoint/2010/main" val="2932198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a:prstGeom prst="rect">
            <a:avLst/>
          </a:prstGeom>
        </p:spPr>
        <p:txBody>
          <a:bodyPr/>
          <a:lstStyle/>
          <a:p>
            <a:fld id="{2F93BAA3-2C9F-4940-A696-8403FF9C8945}" type="datetime1">
              <a:rPr lang="en-GB" smtClean="0"/>
              <a:t>13/12/2023</a:t>
            </a:fld>
            <a:endParaRPr lang="en-GB"/>
          </a:p>
        </p:txBody>
      </p:sp>
      <p:sp>
        <p:nvSpPr>
          <p:cNvPr id="5" name="Footer Placeholder 4"/>
          <p:cNvSpPr>
            <a:spLocks noGrp="1"/>
          </p:cNvSpPr>
          <p:nvPr>
            <p:ph type="ftr" sz="quarter" idx="11"/>
          </p:nvPr>
        </p:nvSpPr>
        <p:spPr/>
        <p:txBody>
          <a:bodyPr/>
          <a:lstStyle/>
          <a:p>
            <a:endParaRPr lang="en-GB"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993CD8F-4452-4221-A69C-E2004F65E333}" type="slidenum">
              <a:rPr lang="en-GB" smtClean="0"/>
              <a:t>‹#›</a:t>
            </a:fld>
            <a:endParaRPr lang="en-GB"/>
          </a:p>
        </p:txBody>
      </p:sp>
      <p:sp>
        <p:nvSpPr>
          <p:cNvPr id="21" name="TextBox 20">
            <a:extLst>
              <a:ext uri="{FF2B5EF4-FFF2-40B4-BE49-F238E27FC236}">
                <a16:creationId xmlns:a16="http://schemas.microsoft.com/office/drawing/2014/main" id="{DEBBC407-789F-4ADD-91ED-7E2CF31510BF}"/>
              </a:ext>
            </a:extLst>
          </p:cNvPr>
          <p:cNvSpPr txBox="1"/>
          <p:nvPr userDrawn="1"/>
        </p:nvSpPr>
        <p:spPr>
          <a:xfrm>
            <a:off x="3944472" y="6314801"/>
            <a:ext cx="4522788" cy="369332"/>
          </a:xfrm>
          <a:prstGeom prst="rect">
            <a:avLst/>
          </a:prstGeom>
          <a:noFill/>
        </p:spPr>
        <p:txBody>
          <a:bodyPr wrap="square" rtlCol="0">
            <a:spAutoFit/>
          </a:bodyPr>
          <a:lstStyle/>
          <a:p>
            <a:r>
              <a:rPr lang="en-GB" dirty="0">
                <a:solidFill>
                  <a:srgbClr val="7030A0"/>
                </a:solidFill>
              </a:rPr>
              <a:t>www.servicesforyoungpeople.org</a:t>
            </a:r>
          </a:p>
        </p:txBody>
      </p:sp>
      <p:pic>
        <p:nvPicPr>
          <p:cNvPr id="22" name="Picture 21" descr="Logo&#10;&#10;Description automatically generated">
            <a:extLst>
              <a:ext uri="{FF2B5EF4-FFF2-40B4-BE49-F238E27FC236}">
                <a16:creationId xmlns:a16="http://schemas.microsoft.com/office/drawing/2014/main" id="{FF01FDAA-8094-409E-90D0-A49F1AC1EAE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6457" y="5843452"/>
            <a:ext cx="1361547" cy="913443"/>
          </a:xfrm>
          <a:prstGeom prst="rect">
            <a:avLst/>
          </a:prstGeom>
        </p:spPr>
      </p:pic>
      <p:pic>
        <p:nvPicPr>
          <p:cNvPr id="23" name="Picture 22" descr="Graphical user interface&#10;&#10;Description automatically generated with medium confidence">
            <a:extLst>
              <a:ext uri="{FF2B5EF4-FFF2-40B4-BE49-F238E27FC236}">
                <a16:creationId xmlns:a16="http://schemas.microsoft.com/office/drawing/2014/main" id="{E89F3FA1-511F-4D89-8F02-733FBC71BDC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86720" y="5885723"/>
            <a:ext cx="1432701" cy="798409"/>
          </a:xfrm>
          <a:prstGeom prst="rect">
            <a:avLst/>
          </a:prstGeom>
        </p:spPr>
      </p:pic>
    </p:spTree>
    <p:extLst>
      <p:ext uri="{BB962C8B-B14F-4D97-AF65-F5344CB8AC3E}">
        <p14:creationId xmlns:p14="http://schemas.microsoft.com/office/powerpoint/2010/main" val="1928480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2E091-2662-4A88-B2B1-971E67DA39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2BB56C-55A5-445A-99A6-C4D85928C23D}"/>
              </a:ext>
            </a:extLst>
          </p:cNvPr>
          <p:cNvSpPr>
            <a:spLocks noGrp="1"/>
          </p:cNvSpPr>
          <p:nvPr>
            <p:ph type="dt" sz="half" idx="10"/>
          </p:nvPr>
        </p:nvSpPr>
        <p:spPr/>
        <p:txBody>
          <a:bodyPr/>
          <a:lstStyle/>
          <a:p>
            <a:fld id="{AAC16362-8F18-4496-B8D5-E0DC12B55A13}" type="datetimeFigureOut">
              <a:rPr lang="en-GB" smtClean="0"/>
              <a:t>13/12/2023</a:t>
            </a:fld>
            <a:endParaRPr lang="en-GB"/>
          </a:p>
        </p:txBody>
      </p:sp>
      <p:sp>
        <p:nvSpPr>
          <p:cNvPr id="4" name="Footer Placeholder 3">
            <a:extLst>
              <a:ext uri="{FF2B5EF4-FFF2-40B4-BE49-F238E27FC236}">
                <a16:creationId xmlns:a16="http://schemas.microsoft.com/office/drawing/2014/main" id="{161874C2-596E-44DA-84F5-DEDDC66FECD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FCFC3C5-B76D-40C0-9E2E-02DDC7985A5E}"/>
              </a:ext>
            </a:extLst>
          </p:cNvPr>
          <p:cNvSpPr>
            <a:spLocks noGrp="1"/>
          </p:cNvSpPr>
          <p:nvPr>
            <p:ph type="sldNum" sz="quarter" idx="12"/>
          </p:nvPr>
        </p:nvSpPr>
        <p:spPr/>
        <p:txBody>
          <a:bodyPr/>
          <a:lstStyle/>
          <a:p>
            <a:fld id="{FEB6B02B-F345-47B6-AA3B-3C36245F5B3C}" type="slidenum">
              <a:rPr lang="en-GB" smtClean="0"/>
              <a:t>‹#›</a:t>
            </a:fld>
            <a:endParaRPr lang="en-GB"/>
          </a:p>
        </p:txBody>
      </p:sp>
    </p:spTree>
    <p:extLst>
      <p:ext uri="{BB962C8B-B14F-4D97-AF65-F5344CB8AC3E}">
        <p14:creationId xmlns:p14="http://schemas.microsoft.com/office/powerpoint/2010/main" val="421160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CF3A4-C381-4E4E-B255-F496C5F1554A}"/>
              </a:ext>
            </a:extLst>
          </p:cNvPr>
          <p:cNvSpPr>
            <a:spLocks noGrp="1"/>
          </p:cNvSpPr>
          <p:nvPr>
            <p:ph type="dt" sz="half" idx="10"/>
          </p:nvPr>
        </p:nvSpPr>
        <p:spPr/>
        <p:txBody>
          <a:bodyPr/>
          <a:lstStyle/>
          <a:p>
            <a:fld id="{AAC16362-8F18-4496-B8D5-E0DC12B55A13}" type="datetimeFigureOut">
              <a:rPr lang="en-GB" smtClean="0"/>
              <a:t>13/12/2023</a:t>
            </a:fld>
            <a:endParaRPr lang="en-GB"/>
          </a:p>
        </p:txBody>
      </p:sp>
      <p:sp>
        <p:nvSpPr>
          <p:cNvPr id="3" name="Footer Placeholder 2">
            <a:extLst>
              <a:ext uri="{FF2B5EF4-FFF2-40B4-BE49-F238E27FC236}">
                <a16:creationId xmlns:a16="http://schemas.microsoft.com/office/drawing/2014/main" id="{94BCAE7E-1C72-4A37-A50C-004DCC254C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C55368E-4DD0-45EB-93FB-689649E8687B}"/>
              </a:ext>
            </a:extLst>
          </p:cNvPr>
          <p:cNvSpPr>
            <a:spLocks noGrp="1"/>
          </p:cNvSpPr>
          <p:nvPr>
            <p:ph type="sldNum" sz="quarter" idx="12"/>
          </p:nvPr>
        </p:nvSpPr>
        <p:spPr/>
        <p:txBody>
          <a:bodyPr/>
          <a:lstStyle/>
          <a:p>
            <a:fld id="{FEB6B02B-F345-47B6-AA3B-3C36245F5B3C}" type="slidenum">
              <a:rPr lang="en-GB" smtClean="0"/>
              <a:t>‹#›</a:t>
            </a:fld>
            <a:endParaRPr lang="en-GB"/>
          </a:p>
        </p:txBody>
      </p:sp>
    </p:spTree>
    <p:extLst>
      <p:ext uri="{BB962C8B-B14F-4D97-AF65-F5344CB8AC3E}">
        <p14:creationId xmlns:p14="http://schemas.microsoft.com/office/powerpoint/2010/main" val="184411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E1CC6-8FBC-409E-9CE4-3E6CC119A5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C481B6-D74C-4867-BE0D-18F9AD7059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23BB61-CD41-4F54-AA51-50F9D82B47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169EDD-9F62-4D62-A044-4B81CDFBBCAE}"/>
              </a:ext>
            </a:extLst>
          </p:cNvPr>
          <p:cNvSpPr>
            <a:spLocks noGrp="1"/>
          </p:cNvSpPr>
          <p:nvPr>
            <p:ph type="dt" sz="half" idx="10"/>
          </p:nvPr>
        </p:nvSpPr>
        <p:spPr/>
        <p:txBody>
          <a:bodyPr/>
          <a:lstStyle/>
          <a:p>
            <a:fld id="{AAC16362-8F18-4496-B8D5-E0DC12B55A13}" type="datetimeFigureOut">
              <a:rPr lang="en-GB" smtClean="0"/>
              <a:t>13/12/2023</a:t>
            </a:fld>
            <a:endParaRPr lang="en-GB"/>
          </a:p>
        </p:txBody>
      </p:sp>
      <p:sp>
        <p:nvSpPr>
          <p:cNvPr id="6" name="Footer Placeholder 5">
            <a:extLst>
              <a:ext uri="{FF2B5EF4-FFF2-40B4-BE49-F238E27FC236}">
                <a16:creationId xmlns:a16="http://schemas.microsoft.com/office/drawing/2014/main" id="{5C571FC3-B7FA-49CE-838B-CA40284B23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49FF3D4-5194-45CF-9245-AB0847A3BAD6}"/>
              </a:ext>
            </a:extLst>
          </p:cNvPr>
          <p:cNvSpPr>
            <a:spLocks noGrp="1"/>
          </p:cNvSpPr>
          <p:nvPr>
            <p:ph type="sldNum" sz="quarter" idx="12"/>
          </p:nvPr>
        </p:nvSpPr>
        <p:spPr/>
        <p:txBody>
          <a:bodyPr/>
          <a:lstStyle/>
          <a:p>
            <a:fld id="{FEB6B02B-F345-47B6-AA3B-3C36245F5B3C}" type="slidenum">
              <a:rPr lang="en-GB" smtClean="0"/>
              <a:t>‹#›</a:t>
            </a:fld>
            <a:endParaRPr lang="en-GB"/>
          </a:p>
        </p:txBody>
      </p:sp>
    </p:spTree>
    <p:extLst>
      <p:ext uri="{BB962C8B-B14F-4D97-AF65-F5344CB8AC3E}">
        <p14:creationId xmlns:p14="http://schemas.microsoft.com/office/powerpoint/2010/main" val="137704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23CB31-1B76-446A-A2A8-5C6141851C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2D00AB-6FB7-44E6-A204-C7D3960DF0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0FBD20-8B08-4245-BB8E-00AE9467FA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434A90-84A1-46FA-A861-5F18D851F6E4}"/>
              </a:ext>
            </a:extLst>
          </p:cNvPr>
          <p:cNvSpPr>
            <a:spLocks noGrp="1"/>
          </p:cNvSpPr>
          <p:nvPr>
            <p:ph type="dt" sz="half" idx="10"/>
          </p:nvPr>
        </p:nvSpPr>
        <p:spPr/>
        <p:txBody>
          <a:bodyPr/>
          <a:lstStyle/>
          <a:p>
            <a:fld id="{AAC16362-8F18-4496-B8D5-E0DC12B55A13}" type="datetimeFigureOut">
              <a:rPr lang="en-GB" smtClean="0"/>
              <a:t>13/12/2023</a:t>
            </a:fld>
            <a:endParaRPr lang="en-GB"/>
          </a:p>
        </p:txBody>
      </p:sp>
      <p:sp>
        <p:nvSpPr>
          <p:cNvPr id="6" name="Footer Placeholder 5">
            <a:extLst>
              <a:ext uri="{FF2B5EF4-FFF2-40B4-BE49-F238E27FC236}">
                <a16:creationId xmlns:a16="http://schemas.microsoft.com/office/drawing/2014/main" id="{1894C1DA-182D-4C80-8933-84EDE3766C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E1ACCF9-D95D-4C5D-9B33-D33D5AB6FEE5}"/>
              </a:ext>
            </a:extLst>
          </p:cNvPr>
          <p:cNvSpPr>
            <a:spLocks noGrp="1"/>
          </p:cNvSpPr>
          <p:nvPr>
            <p:ph type="sldNum" sz="quarter" idx="12"/>
          </p:nvPr>
        </p:nvSpPr>
        <p:spPr/>
        <p:txBody>
          <a:bodyPr/>
          <a:lstStyle/>
          <a:p>
            <a:fld id="{FEB6B02B-F345-47B6-AA3B-3C36245F5B3C}" type="slidenum">
              <a:rPr lang="en-GB" smtClean="0"/>
              <a:t>‹#›</a:t>
            </a:fld>
            <a:endParaRPr lang="en-GB"/>
          </a:p>
        </p:txBody>
      </p:sp>
    </p:spTree>
    <p:extLst>
      <p:ext uri="{BB962C8B-B14F-4D97-AF65-F5344CB8AC3E}">
        <p14:creationId xmlns:p14="http://schemas.microsoft.com/office/powerpoint/2010/main" val="67477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theme" Target="../theme/theme2.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3.xml"/><Relationship Id="rId3" Type="http://schemas.openxmlformats.org/officeDocument/2006/relationships/slideLayout" Target="../slideLayouts/slideLayout36.xml"/><Relationship Id="rId21" Type="http://schemas.openxmlformats.org/officeDocument/2006/relationships/image" Target="../media/image9.png"/><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image" Target="../media/image8.jp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7.jpe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565ED9-D444-4DDB-9873-51B610D18B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E437D95-6FCA-4030-A4D4-89EB3A34D5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67E160-3EAF-4D7D-AF9B-B95B9D4926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16362-8F18-4496-B8D5-E0DC12B55A13}" type="datetimeFigureOut">
              <a:rPr lang="en-GB" smtClean="0"/>
              <a:t>13/12/2023</a:t>
            </a:fld>
            <a:endParaRPr lang="en-GB"/>
          </a:p>
        </p:txBody>
      </p:sp>
      <p:sp>
        <p:nvSpPr>
          <p:cNvPr id="5" name="Footer Placeholder 4">
            <a:extLst>
              <a:ext uri="{FF2B5EF4-FFF2-40B4-BE49-F238E27FC236}">
                <a16:creationId xmlns:a16="http://schemas.microsoft.com/office/drawing/2014/main" id="{E6A0B8D3-1F56-4E5E-91F5-E86F540954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D345FB-B3FF-46A7-AEC1-D9AF6A758E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6B02B-F345-47B6-AA3B-3C36245F5B3C}" type="slidenum">
              <a:rPr lang="en-GB" smtClean="0"/>
              <a:t>‹#›</a:t>
            </a:fld>
            <a:endParaRPr lang="en-GB"/>
          </a:p>
        </p:txBody>
      </p:sp>
    </p:spTree>
    <p:extLst>
      <p:ext uri="{BB962C8B-B14F-4D97-AF65-F5344CB8AC3E}">
        <p14:creationId xmlns:p14="http://schemas.microsoft.com/office/powerpoint/2010/main" val="1031262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7" r:id="rId12"/>
    <p:sldLayoutId id="214748369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872" y="1179577"/>
            <a:ext cx="11218995" cy="466577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499534" y="6437314"/>
            <a:ext cx="3399367" cy="365125"/>
          </a:xfrm>
          <a:prstGeom prst="rect">
            <a:avLst/>
          </a:prstGeom>
        </p:spPr>
        <p:txBody>
          <a:bodyPr vert="horz" lIns="0" tIns="0" rIns="0" bIns="0" rtlCol="0" anchor="t" anchorCtr="0"/>
          <a:lstStyle>
            <a:lvl1pPr algn="l">
              <a:defRPr sz="800">
                <a:solidFill>
                  <a:schemeClr val="accent2"/>
                </a:solidFill>
              </a:defRPr>
            </a:lvl1pPr>
          </a:lstStyle>
          <a:p>
            <a:r>
              <a:rPr lang="en-GB"/>
              <a:t>4x3 core presentation </a:t>
            </a:r>
          </a:p>
        </p:txBody>
      </p:sp>
      <p:sp>
        <p:nvSpPr>
          <p:cNvPr id="6" name="Slide Number Placeholder 5"/>
          <p:cNvSpPr>
            <a:spLocks noGrp="1"/>
          </p:cNvSpPr>
          <p:nvPr>
            <p:ph type="sldNum" sz="quarter" idx="4"/>
          </p:nvPr>
        </p:nvSpPr>
        <p:spPr>
          <a:xfrm>
            <a:off x="10606803" y="6437314"/>
            <a:ext cx="1106831" cy="365125"/>
          </a:xfrm>
          <a:prstGeom prst="rect">
            <a:avLst/>
          </a:prstGeom>
        </p:spPr>
        <p:txBody>
          <a:bodyPr vert="horz" lIns="0" tIns="0" rIns="0" bIns="0" rtlCol="0" anchor="t" anchorCtr="0"/>
          <a:lstStyle>
            <a:lvl1pPr algn="r">
              <a:defRPr sz="800">
                <a:solidFill>
                  <a:schemeClr val="accent2"/>
                </a:solidFill>
              </a:defRPr>
            </a:lvl1pPr>
          </a:lstStyle>
          <a:p>
            <a:fld id="{9F9F533D-B52E-4A2F-BF72-0ADD2D94BD75}" type="slidenum">
              <a:rPr lang="en-GB" smtClean="0"/>
              <a:pPr/>
              <a:t>‹#›</a:t>
            </a:fld>
            <a:endParaRPr lang="en-GB"/>
          </a:p>
        </p:txBody>
      </p:sp>
      <p:sp>
        <p:nvSpPr>
          <p:cNvPr id="4" name="Title Placeholder 3"/>
          <p:cNvSpPr>
            <a:spLocks noGrp="1"/>
          </p:cNvSpPr>
          <p:nvPr>
            <p:ph type="title"/>
          </p:nvPr>
        </p:nvSpPr>
        <p:spPr>
          <a:xfrm>
            <a:off x="499873" y="294810"/>
            <a:ext cx="10102852" cy="338554"/>
          </a:xfrm>
          <a:prstGeom prst="rect">
            <a:avLst/>
          </a:prstGeom>
        </p:spPr>
        <p:txBody>
          <a:bodyPr vert="horz" lIns="0" tIns="0" rIns="0" bIns="0" rtlCol="0" anchor="t" anchorCtr="0">
            <a:spAutoFit/>
          </a:bodyPr>
          <a:lstStyle/>
          <a:p>
            <a:r>
              <a:rPr lang="en-US"/>
              <a:t>Click to edit Master heading style</a:t>
            </a:r>
            <a:endParaRPr lang="en-GB"/>
          </a:p>
        </p:txBody>
      </p:sp>
      <p:sp>
        <p:nvSpPr>
          <p:cNvPr id="7" name="Date Placeholder 6"/>
          <p:cNvSpPr>
            <a:spLocks noGrp="1"/>
          </p:cNvSpPr>
          <p:nvPr>
            <p:ph type="dt" sz="half" idx="2"/>
          </p:nvPr>
        </p:nvSpPr>
        <p:spPr>
          <a:xfrm>
            <a:off x="3980329" y="6437314"/>
            <a:ext cx="4219640" cy="365125"/>
          </a:xfrm>
          <a:prstGeom prst="rect">
            <a:avLst/>
          </a:prstGeom>
        </p:spPr>
        <p:txBody>
          <a:bodyPr vert="horz" lIns="72000" tIns="0" rIns="72000" bIns="0" rtlCol="0" anchor="t" anchorCtr="1"/>
          <a:lstStyle>
            <a:lvl1pPr algn="l">
              <a:defRPr sz="800">
                <a:solidFill>
                  <a:schemeClr val="accent2"/>
                </a:solidFill>
              </a:defRPr>
            </a:lvl1pPr>
          </a:lstStyle>
          <a:p>
            <a:pPr algn="ctr"/>
            <a:r>
              <a:rPr lang="en-US"/>
              <a:t>Insert your date / confidentiality text here</a:t>
            </a:r>
            <a:endParaRPr lang="en-GB"/>
          </a:p>
        </p:txBody>
      </p:sp>
      <p:cxnSp>
        <p:nvCxnSpPr>
          <p:cNvPr id="10" name="Straight Connector 9"/>
          <p:cNvCxnSpPr/>
          <p:nvPr userDrawn="1"/>
        </p:nvCxnSpPr>
        <p:spPr>
          <a:xfrm>
            <a:off x="499534" y="6323289"/>
            <a:ext cx="11221633"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99534" y="1075533"/>
            <a:ext cx="1122163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849099" y="243157"/>
            <a:ext cx="990885" cy="713231"/>
          </a:xfrm>
          <a:prstGeom prst="rect">
            <a:avLst/>
          </a:prstGeom>
        </p:spPr>
      </p:pic>
    </p:spTree>
    <p:extLst>
      <p:ext uri="{BB962C8B-B14F-4D97-AF65-F5344CB8AC3E}">
        <p14:creationId xmlns:p14="http://schemas.microsoft.com/office/powerpoint/2010/main" val="394947050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Lst>
  <p:hf hdr="0"/>
  <p:txStyles>
    <p:titleStyle>
      <a:lvl1pPr algn="l" defTabSz="914400" rtl="0" eaLnBrk="1" latinLnBrk="0" hangingPunct="1">
        <a:lnSpc>
          <a:spcPct val="100000"/>
        </a:lnSpc>
        <a:spcBef>
          <a:spcPct val="0"/>
        </a:spcBef>
        <a:buNone/>
        <a:defRPr sz="2200" b="1" kern="1200">
          <a:solidFill>
            <a:schemeClr val="bg2"/>
          </a:solidFill>
          <a:latin typeface="+mj-lt"/>
          <a:ea typeface="+mj-ea"/>
          <a:cs typeface="+mj-cs"/>
        </a:defRPr>
      </a:lvl1pPr>
    </p:titleStyle>
    <p:bodyStyle>
      <a:lvl1pPr marL="270000" indent="-270000" algn="l" defTabSz="914400" rtl="0" eaLnBrk="1" latinLnBrk="0" hangingPunct="1">
        <a:spcBef>
          <a:spcPts val="0"/>
        </a:spcBef>
        <a:spcAft>
          <a:spcPts val="600"/>
        </a:spcAft>
        <a:buClr>
          <a:schemeClr val="accent2"/>
        </a:buClr>
        <a:buFont typeface="Arial" pitchFamily="34" charset="0"/>
        <a:buChar char="–"/>
        <a:defRPr sz="1600" kern="1200">
          <a:solidFill>
            <a:schemeClr val="accent2"/>
          </a:solidFill>
          <a:latin typeface="+mn-lt"/>
          <a:ea typeface="+mn-ea"/>
          <a:cs typeface="+mn-cs"/>
        </a:defRPr>
      </a:lvl1pPr>
      <a:lvl2pPr marL="538163" indent="-270000" algn="l" defTabSz="914400" rtl="0" eaLnBrk="1" latinLnBrk="0" hangingPunct="1">
        <a:spcBef>
          <a:spcPts val="0"/>
        </a:spcBef>
        <a:spcAft>
          <a:spcPts val="600"/>
        </a:spcAft>
        <a:buFont typeface="Arial" pitchFamily="34" charset="0"/>
        <a:buChar char="–"/>
        <a:defRPr sz="1400" kern="1200">
          <a:solidFill>
            <a:schemeClr val="accent2"/>
          </a:solidFill>
          <a:latin typeface="+mn-lt"/>
          <a:ea typeface="+mn-ea"/>
          <a:cs typeface="+mn-cs"/>
        </a:defRPr>
      </a:lvl2pPr>
      <a:lvl3pPr marL="810000" indent="-270000" algn="l" defTabSz="914400" rtl="0" eaLnBrk="1" latinLnBrk="0" hangingPunct="1">
        <a:spcBef>
          <a:spcPts val="0"/>
        </a:spcBef>
        <a:spcAft>
          <a:spcPts val="600"/>
        </a:spcAft>
        <a:buFont typeface="Arial" pitchFamily="34" charset="0"/>
        <a:buChar char="–"/>
        <a:defRPr sz="1200" kern="1200">
          <a:solidFill>
            <a:schemeClr val="accent2"/>
          </a:solidFill>
          <a:latin typeface="+mn-lt"/>
          <a:ea typeface="+mn-ea"/>
          <a:cs typeface="+mn-cs"/>
        </a:defRPr>
      </a:lvl3pPr>
      <a:lvl4pPr marL="1081088" indent="-270000" algn="l" defTabSz="914400" rtl="0" eaLnBrk="1" latinLnBrk="0" hangingPunct="1">
        <a:spcBef>
          <a:spcPts val="0"/>
        </a:spcBef>
        <a:spcAft>
          <a:spcPts val="600"/>
        </a:spcAft>
        <a:buFont typeface="Arial" pitchFamily="34" charset="0"/>
        <a:buChar char="–"/>
        <a:defRPr sz="1200" kern="1200">
          <a:solidFill>
            <a:schemeClr val="accent2"/>
          </a:solidFill>
          <a:latin typeface="+mn-lt"/>
          <a:ea typeface="+mn-ea"/>
          <a:cs typeface="+mn-cs"/>
        </a:defRPr>
      </a:lvl4pPr>
      <a:lvl5pPr marL="1350000" indent="-270000" algn="l" defTabSz="914400" rtl="0" eaLnBrk="1" latinLnBrk="0" hangingPunct="1">
        <a:spcBef>
          <a:spcPts val="0"/>
        </a:spcBef>
        <a:spcAft>
          <a:spcPts val="600"/>
        </a:spcAft>
        <a:buFont typeface="Arial" pitchFamily="34" charset="0"/>
        <a:buChar char="–"/>
        <a:defRPr sz="1200" b="0" kern="1200">
          <a:solidFill>
            <a:schemeClr val="accent2"/>
          </a:solidFill>
          <a:latin typeface="+mn-lt"/>
          <a:ea typeface="+mn-ea"/>
          <a:cs typeface="+mn-cs"/>
        </a:defRPr>
      </a:lvl5pPr>
      <a:lvl6pPr marL="162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6pPr>
      <a:lvl7pPr marL="180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7pPr>
      <a:lvl8pPr marL="207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8pPr>
      <a:lvl9pPr marL="2340000" indent="-270000" algn="l" defTabSz="914400" rtl="0" eaLnBrk="1" latinLnBrk="0" hangingPunct="1">
        <a:spcBef>
          <a:spcPts val="0"/>
        </a:spcBef>
        <a:spcAft>
          <a:spcPts val="600"/>
        </a:spcAft>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userDrawn="1"/>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019800"/>
            <a:ext cx="11458311" cy="737095"/>
          </a:xfrm>
          <a:prstGeom prst="rect">
            <a:avLst/>
          </a:prstGeom>
        </p:spPr>
        <p:txBody>
          <a:bodyPr vert="horz" lIns="91440" tIns="45720" rIns="91440" bIns="45720" rtlCol="0" anchor="ctr"/>
          <a:lstStyle>
            <a:lvl1pPr algn="l">
              <a:defRPr sz="1000" b="1" i="0">
                <a:solidFill>
                  <a:schemeClr val="accent1"/>
                </a:solidFill>
              </a:defRPr>
            </a:lvl1pPr>
          </a:lstStyle>
          <a:p>
            <a:endParaRPr lang="en-GB"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993CD8F-4452-4221-A69C-E2004F65E333}" type="slidenum">
              <a:rPr lang="en-GB" smtClean="0"/>
              <a:t>‹#›</a:t>
            </a:fld>
            <a:endParaRPr lang="en-GB"/>
          </a:p>
        </p:txBody>
      </p:sp>
      <p:sp>
        <p:nvSpPr>
          <p:cNvPr id="22" name="TextBox 21">
            <a:extLst>
              <a:ext uri="{FF2B5EF4-FFF2-40B4-BE49-F238E27FC236}">
                <a16:creationId xmlns:a16="http://schemas.microsoft.com/office/drawing/2014/main" id="{882813C6-4F8F-4A77-9159-9B36AF1EFA4D}"/>
              </a:ext>
            </a:extLst>
          </p:cNvPr>
          <p:cNvSpPr txBox="1"/>
          <p:nvPr userDrawn="1"/>
        </p:nvSpPr>
        <p:spPr>
          <a:xfrm>
            <a:off x="3944472" y="6314801"/>
            <a:ext cx="4522788" cy="369332"/>
          </a:xfrm>
          <a:prstGeom prst="rect">
            <a:avLst/>
          </a:prstGeom>
          <a:noFill/>
        </p:spPr>
        <p:txBody>
          <a:bodyPr wrap="square" rtlCol="0">
            <a:spAutoFit/>
          </a:bodyPr>
          <a:lstStyle/>
          <a:p>
            <a:r>
              <a:rPr lang="en-GB" dirty="0">
                <a:solidFill>
                  <a:srgbClr val="7030A0"/>
                </a:solidFill>
              </a:rPr>
              <a:t>www.servicesforyoungpeople.org</a:t>
            </a:r>
          </a:p>
        </p:txBody>
      </p:sp>
      <p:pic>
        <p:nvPicPr>
          <p:cNvPr id="23" name="Picture 22" descr="Logo&#10;&#10;Description automatically generated">
            <a:extLst>
              <a:ext uri="{FF2B5EF4-FFF2-40B4-BE49-F238E27FC236}">
                <a16:creationId xmlns:a16="http://schemas.microsoft.com/office/drawing/2014/main" id="{D6641619-E781-4620-BB1C-70B17A0EFE4E}"/>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26457" y="5843452"/>
            <a:ext cx="1361547" cy="913443"/>
          </a:xfrm>
          <a:prstGeom prst="rect">
            <a:avLst/>
          </a:prstGeom>
        </p:spPr>
      </p:pic>
      <p:pic>
        <p:nvPicPr>
          <p:cNvPr id="24" name="Picture 23" descr="Graphical user interface&#10;&#10;Description automatically generated with medium confidence">
            <a:extLst>
              <a:ext uri="{FF2B5EF4-FFF2-40B4-BE49-F238E27FC236}">
                <a16:creationId xmlns:a16="http://schemas.microsoft.com/office/drawing/2014/main" id="{9EA566DC-98E4-474D-8CFD-22E3C973D08D}"/>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586720" y="5885723"/>
            <a:ext cx="1432701" cy="798409"/>
          </a:xfrm>
          <a:prstGeom prst="rect">
            <a:avLst/>
          </a:prstGeom>
        </p:spPr>
      </p:pic>
    </p:spTree>
    <p:extLst>
      <p:ext uri="{BB962C8B-B14F-4D97-AF65-F5344CB8AC3E}">
        <p14:creationId xmlns:p14="http://schemas.microsoft.com/office/powerpoint/2010/main" val="167289111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sldNum="0" hd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servicesforyoungpeople.org/careers/employers/" TargetMode="External"/><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reersandenterprise.co.uk/browse-category/gatsby-benchmarks/gatsby-benchmark-6" TargetMode="External"/><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5.sv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27.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FC865-1D0E-467A-ADB6-595AB7CBDCB5}"/>
              </a:ext>
            </a:extLst>
          </p:cNvPr>
          <p:cNvSpPr>
            <a:spLocks noGrp="1"/>
          </p:cNvSpPr>
          <p:nvPr>
            <p:ph type="title"/>
          </p:nvPr>
        </p:nvSpPr>
        <p:spPr/>
        <p:txBody>
          <a:bodyPr/>
          <a:lstStyle/>
          <a:p>
            <a:r>
              <a:rPr lang="en-GB" dirty="0"/>
              <a:t>Experiences of the Workplace Project</a:t>
            </a:r>
            <a:br>
              <a:rPr lang="en-GB" dirty="0"/>
            </a:br>
            <a:r>
              <a:rPr lang="en-GB" dirty="0"/>
              <a:t>2023-24</a:t>
            </a:r>
          </a:p>
        </p:txBody>
      </p:sp>
      <p:sp>
        <p:nvSpPr>
          <p:cNvPr id="5" name="TextBox 4">
            <a:extLst>
              <a:ext uri="{FF2B5EF4-FFF2-40B4-BE49-F238E27FC236}">
                <a16:creationId xmlns:a16="http://schemas.microsoft.com/office/drawing/2014/main" id="{287F0C4E-A2D4-4E24-B25B-FFEACF9C93F0}"/>
              </a:ext>
            </a:extLst>
          </p:cNvPr>
          <p:cNvSpPr txBox="1"/>
          <p:nvPr/>
        </p:nvSpPr>
        <p:spPr>
          <a:xfrm>
            <a:off x="255181" y="1696824"/>
            <a:ext cx="10067827" cy="5909310"/>
          </a:xfrm>
          <a:prstGeom prst="rect">
            <a:avLst/>
          </a:prstGeom>
          <a:noFill/>
        </p:spPr>
        <p:txBody>
          <a:bodyPr wrap="square" rtlCol="0">
            <a:spAutoFit/>
          </a:bodyPr>
          <a:lstStyle/>
          <a:p>
            <a:pPr marL="285750" indent="-285750">
              <a:buFont typeface="Arial" panose="020B0604020202020204" pitchFamily="34" charset="0"/>
              <a:buChar char="•"/>
            </a:pPr>
            <a:r>
              <a:rPr lang="en-GB" dirty="0"/>
              <a:t>Additional Funding from Careers and Enterprise Company to increase Gatsby Benchmark 6 attainment and ensure that ALL students gain impactful experience of the workplace opportunities.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Hertfordshire one of 6 High achieving Gatsby Benchmark 6 Hubs to be approached to deliver strand 1 ‘the final third’ pilot projects.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Project to run in 2023-24 academic year</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Objectives – to test new models that will break down barriers</a:t>
            </a:r>
          </a:p>
          <a:p>
            <a:r>
              <a:rPr lang="en-GB" dirty="0"/>
              <a:t>	for schools, employers and providers to ensure that EVERY </a:t>
            </a:r>
          </a:p>
          <a:p>
            <a:r>
              <a:rPr lang="en-GB" dirty="0"/>
              <a:t>	young person can gain impactful experience of workplace</a:t>
            </a:r>
          </a:p>
          <a:p>
            <a:r>
              <a:rPr lang="en-GB" dirty="0"/>
              <a:t>	visits. </a:t>
            </a:r>
          </a:p>
          <a:p>
            <a:endParaRPr lang="en-GB" dirty="0"/>
          </a:p>
          <a:p>
            <a:pPr marL="285750" indent="-285750">
              <a:buFont typeface="Arial" panose="020B0604020202020204" pitchFamily="34" charset="0"/>
              <a:buChar char="•"/>
            </a:pPr>
            <a:r>
              <a:rPr lang="en-GB" dirty="0"/>
              <a:t>Partnership between:</a:t>
            </a:r>
          </a:p>
          <a:p>
            <a:pPr marL="742950" lvl="1" indent="-285750">
              <a:buFont typeface="Arial" panose="020B0604020202020204" pitchFamily="34" charset="0"/>
              <a:buChar char="•"/>
            </a:pPr>
            <a:r>
              <a:rPr lang="en-GB" dirty="0"/>
              <a:t>Amazing Apprenticeships (Research)</a:t>
            </a:r>
          </a:p>
          <a:p>
            <a:pPr marL="742950" lvl="1" indent="-285750">
              <a:buFont typeface="Arial" panose="020B0604020202020204" pitchFamily="34" charset="0"/>
              <a:buChar char="•"/>
            </a:pPr>
            <a:r>
              <a:rPr lang="en-GB" dirty="0"/>
              <a:t>Services for Young People (Main Delivery)</a:t>
            </a:r>
          </a:p>
          <a:p>
            <a:pPr marL="742950" lvl="1" indent="-285750">
              <a:buFont typeface="Arial" panose="020B0604020202020204" pitchFamily="34" charset="0"/>
              <a:buChar char="•"/>
            </a:pPr>
            <a:r>
              <a:rPr lang="en-GB" dirty="0"/>
              <a:t>Schools</a:t>
            </a:r>
          </a:p>
          <a:p>
            <a:pPr marL="742950" lvl="1" indent="-285750">
              <a:buFont typeface="Arial" panose="020B0604020202020204" pitchFamily="34" charset="0"/>
              <a:buChar char="•"/>
            </a:pPr>
            <a:r>
              <a:rPr lang="en-GB" dirty="0"/>
              <a:t>Employers</a:t>
            </a:r>
          </a:p>
          <a:p>
            <a:pPr marL="742950" lvl="1" indent="-285750">
              <a:buFont typeface="Arial" panose="020B0604020202020204" pitchFamily="34" charset="0"/>
              <a:buChar char="•"/>
            </a:pPr>
            <a:endParaRPr lang="en-GB" dirty="0"/>
          </a:p>
          <a:p>
            <a:pPr marL="742950" lvl="1" indent="-285750">
              <a:buFont typeface="Arial" panose="020B0604020202020204" pitchFamily="34" charset="0"/>
              <a:buChar char="•"/>
            </a:pPr>
            <a:endParaRPr lang="en-GB" dirty="0"/>
          </a:p>
          <a:p>
            <a:pPr lvl="1"/>
            <a:endParaRPr lang="en-GB" dirty="0"/>
          </a:p>
        </p:txBody>
      </p:sp>
      <p:graphicFrame>
        <p:nvGraphicFramePr>
          <p:cNvPr id="7" name="Chart 6">
            <a:extLst>
              <a:ext uri="{FF2B5EF4-FFF2-40B4-BE49-F238E27FC236}">
                <a16:creationId xmlns:a16="http://schemas.microsoft.com/office/drawing/2014/main" id="{5B9633BF-EB65-42EE-86E0-30715DFD57DB}"/>
              </a:ext>
            </a:extLst>
          </p:cNvPr>
          <p:cNvGraphicFramePr>
            <a:graphicFrameLocks/>
          </p:cNvGraphicFramePr>
          <p:nvPr>
            <p:extLst>
              <p:ext uri="{D42A27DB-BD31-4B8C-83A1-F6EECF244321}">
                <p14:modId xmlns:p14="http://schemas.microsoft.com/office/powerpoint/2010/main" val="3221238285"/>
              </p:ext>
            </p:extLst>
          </p:nvPr>
        </p:nvGraphicFramePr>
        <p:xfrm>
          <a:off x="6996260" y="342674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5255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0C5A-EF72-6633-42A9-D1C44004E35C}"/>
              </a:ext>
            </a:extLst>
          </p:cNvPr>
          <p:cNvSpPr>
            <a:spLocks noGrp="1"/>
          </p:cNvSpPr>
          <p:nvPr>
            <p:ph type="title"/>
          </p:nvPr>
        </p:nvSpPr>
        <p:spPr/>
        <p:txBody>
          <a:bodyPr/>
          <a:lstStyle/>
          <a:p>
            <a:r>
              <a:rPr lang="en-GB"/>
              <a:t>Executive Summary</a:t>
            </a:r>
          </a:p>
        </p:txBody>
      </p:sp>
      <p:sp>
        <p:nvSpPr>
          <p:cNvPr id="3" name="Content Placeholder 2">
            <a:extLst>
              <a:ext uri="{FF2B5EF4-FFF2-40B4-BE49-F238E27FC236}">
                <a16:creationId xmlns:a16="http://schemas.microsoft.com/office/drawing/2014/main" id="{4F6F5D5D-711F-B4E6-17DB-102579FB2022}"/>
              </a:ext>
            </a:extLst>
          </p:cNvPr>
          <p:cNvSpPr>
            <a:spLocks noGrp="1"/>
          </p:cNvSpPr>
          <p:nvPr>
            <p:ph idx="1"/>
          </p:nvPr>
        </p:nvSpPr>
        <p:spPr>
          <a:xfrm>
            <a:off x="255180" y="2467897"/>
            <a:ext cx="8702007" cy="3591752"/>
          </a:xfrm>
        </p:spPr>
        <p:txBody>
          <a:bodyPr>
            <a:noAutofit/>
          </a:bodyPr>
          <a:lstStyle/>
          <a:p>
            <a:pPr marL="0" lvl="0" indent="0">
              <a:lnSpc>
                <a:spcPct val="107000"/>
              </a:lnSpc>
              <a:buNone/>
            </a:pPr>
            <a:r>
              <a:rPr lang="en-GB" sz="2000">
                <a:effectLst/>
                <a:ea typeface="Times New Roman" panose="02020603050405020304" pitchFamily="18" charset="0"/>
              </a:rPr>
              <a:t>Not all schools are following the traditional model of placements happening in the summer months. </a:t>
            </a:r>
            <a:r>
              <a:rPr lang="en-GB" sz="2000" b="1">
                <a:solidFill>
                  <a:srgbClr val="00767A"/>
                </a:solidFill>
                <a:effectLst/>
                <a:ea typeface="Times New Roman" panose="02020603050405020304" pitchFamily="18" charset="0"/>
              </a:rPr>
              <a:t>Some schools have moved their work experience weeks to earlier in the year</a:t>
            </a:r>
            <a:r>
              <a:rPr lang="en-GB" sz="2000">
                <a:effectLst/>
                <a:ea typeface="Times New Roman" panose="02020603050405020304" pitchFamily="18" charset="0"/>
              </a:rPr>
              <a:t> (Feb/Mar/Apr) </a:t>
            </a:r>
            <a:r>
              <a:rPr lang="en-GB" sz="2000">
                <a:ea typeface="Times New Roman" panose="02020603050405020304" pitchFamily="18" charset="0"/>
              </a:rPr>
              <a:t>instead of the summer months and shared that this is working well. </a:t>
            </a:r>
          </a:p>
          <a:p>
            <a:pPr marL="0" lvl="0" indent="0">
              <a:lnSpc>
                <a:spcPct val="107000"/>
              </a:lnSpc>
              <a:buNone/>
            </a:pPr>
            <a:r>
              <a:rPr lang="en-GB" sz="2000">
                <a:ea typeface="Times New Roman" panose="02020603050405020304" pitchFamily="18" charset="0"/>
              </a:rPr>
              <a:t>Reasons for this included:</a:t>
            </a:r>
          </a:p>
          <a:p>
            <a:pPr>
              <a:lnSpc>
                <a:spcPct val="107000"/>
              </a:lnSpc>
            </a:pPr>
            <a:r>
              <a:rPr lang="en-GB" sz="2000">
                <a:ea typeface="Times New Roman" panose="02020603050405020304" pitchFamily="18" charset="0"/>
              </a:rPr>
              <a:t>Prioritising work experience within the core timetable so that students realise how important it is.</a:t>
            </a:r>
          </a:p>
          <a:p>
            <a:pPr>
              <a:lnSpc>
                <a:spcPct val="107000"/>
              </a:lnSpc>
            </a:pPr>
            <a:r>
              <a:rPr lang="en-GB" sz="2000">
                <a:ea typeface="Times New Roman" panose="02020603050405020304" pitchFamily="18" charset="0"/>
              </a:rPr>
              <a:t>Reducing competition with other schools for placements with local businesses.</a:t>
            </a:r>
          </a:p>
          <a:p>
            <a:pPr marL="0" indent="0">
              <a:lnSpc>
                <a:spcPct val="107000"/>
              </a:lnSpc>
              <a:buNone/>
            </a:pPr>
            <a:r>
              <a:rPr lang="en-GB" sz="2000" b="1">
                <a:solidFill>
                  <a:srgbClr val="00767A"/>
                </a:solidFill>
                <a:ea typeface="Times New Roman" panose="02020603050405020304" pitchFamily="18" charset="0"/>
              </a:rPr>
              <a:t>Some employers will select and set their own dates for work experience based on business need and capacity.</a:t>
            </a:r>
            <a:endParaRPr lang="en-GB" sz="2000" b="1">
              <a:solidFill>
                <a:srgbClr val="00767A"/>
              </a:solidFill>
              <a:effectLst/>
              <a:ea typeface="Times New Roman" panose="02020603050405020304" pitchFamily="18" charset="0"/>
            </a:endParaRPr>
          </a:p>
          <a:p>
            <a:pPr marL="0" indent="0">
              <a:buNone/>
            </a:pPr>
            <a:endParaRPr lang="en-GB" sz="2000"/>
          </a:p>
        </p:txBody>
      </p:sp>
      <p:pic>
        <p:nvPicPr>
          <p:cNvPr id="5" name="Graphic 4" descr="Monthly calendar with solid fill">
            <a:extLst>
              <a:ext uri="{FF2B5EF4-FFF2-40B4-BE49-F238E27FC236}">
                <a16:creationId xmlns:a16="http://schemas.microsoft.com/office/drawing/2014/main" id="{3CFE3743-823B-6D13-4DA7-392412B3E32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59528" y="2298289"/>
            <a:ext cx="2789904" cy="2789904"/>
          </a:xfrm>
          <a:prstGeom prst="rect">
            <a:avLst/>
          </a:prstGeom>
        </p:spPr>
      </p:pic>
      <p:sp>
        <p:nvSpPr>
          <p:cNvPr id="6" name="Rectangle 5">
            <a:extLst>
              <a:ext uri="{FF2B5EF4-FFF2-40B4-BE49-F238E27FC236}">
                <a16:creationId xmlns:a16="http://schemas.microsoft.com/office/drawing/2014/main" id="{F24BF8D8-1796-5AE5-1197-85896120DEB3}"/>
              </a:ext>
            </a:extLst>
          </p:cNvPr>
          <p:cNvSpPr/>
          <p:nvPr/>
        </p:nvSpPr>
        <p:spPr>
          <a:xfrm>
            <a:off x="255181" y="1553497"/>
            <a:ext cx="11396045" cy="6685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ea typeface="Times New Roman" panose="02020603050405020304" pitchFamily="18" charset="0"/>
              </a:rPr>
              <a:t>2. Models of work experience that work best for schools and employers.</a:t>
            </a:r>
          </a:p>
          <a:p>
            <a:pPr algn="ctr"/>
            <a:endParaRPr lang="en-GB"/>
          </a:p>
        </p:txBody>
      </p:sp>
    </p:spTree>
    <p:extLst>
      <p:ext uri="{BB962C8B-B14F-4D97-AF65-F5344CB8AC3E}">
        <p14:creationId xmlns:p14="http://schemas.microsoft.com/office/powerpoint/2010/main" val="1790362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EF28-B3C6-1A95-DC07-BBF920213E91}"/>
              </a:ext>
            </a:extLst>
          </p:cNvPr>
          <p:cNvSpPr>
            <a:spLocks noGrp="1"/>
          </p:cNvSpPr>
          <p:nvPr>
            <p:ph type="title"/>
          </p:nvPr>
        </p:nvSpPr>
        <p:spPr/>
        <p:txBody>
          <a:bodyPr/>
          <a:lstStyle/>
          <a:p>
            <a:r>
              <a:rPr lang="en-GB"/>
              <a:t>Executive Summary</a:t>
            </a:r>
          </a:p>
        </p:txBody>
      </p:sp>
      <p:sp>
        <p:nvSpPr>
          <p:cNvPr id="3" name="Content Placeholder 2">
            <a:extLst>
              <a:ext uri="{FF2B5EF4-FFF2-40B4-BE49-F238E27FC236}">
                <a16:creationId xmlns:a16="http://schemas.microsoft.com/office/drawing/2014/main" id="{14C219AF-37F0-1B94-0FEC-826849D5DDA5}"/>
              </a:ext>
            </a:extLst>
          </p:cNvPr>
          <p:cNvSpPr>
            <a:spLocks noGrp="1"/>
          </p:cNvSpPr>
          <p:nvPr>
            <p:ph idx="1"/>
          </p:nvPr>
        </p:nvSpPr>
        <p:spPr>
          <a:xfrm>
            <a:off x="255180" y="2399070"/>
            <a:ext cx="11396045" cy="3660579"/>
          </a:xfrm>
        </p:spPr>
        <p:txBody>
          <a:bodyPr>
            <a:noAutofit/>
          </a:bodyPr>
          <a:lstStyle/>
          <a:p>
            <a:pPr marL="0" lvl="0" indent="0">
              <a:lnSpc>
                <a:spcPct val="107000"/>
              </a:lnSpc>
              <a:buNone/>
            </a:pPr>
            <a:r>
              <a:rPr lang="en-GB" sz="2000">
                <a:ea typeface="Times New Roman" panose="02020603050405020304" pitchFamily="18" charset="0"/>
              </a:rPr>
              <a:t>The majority of schools use a self-source model for work experience, where </a:t>
            </a:r>
            <a:r>
              <a:rPr lang="en-GB" sz="2000" b="1">
                <a:solidFill>
                  <a:srgbClr val="00767A"/>
                </a:solidFill>
                <a:ea typeface="Times New Roman" panose="02020603050405020304" pitchFamily="18" charset="0"/>
              </a:rPr>
              <a:t>students use their own personal networks or reach out to employers to find a placement</a:t>
            </a:r>
            <a:r>
              <a:rPr lang="en-GB" sz="2000">
                <a:ea typeface="Times New Roman" panose="02020603050405020304" pitchFamily="18" charset="0"/>
              </a:rPr>
              <a:t>. Schools shared concerns </a:t>
            </a:r>
            <a:r>
              <a:rPr lang="en-GB" sz="2000" kern="100">
                <a:effectLst/>
                <a:latin typeface="Calibri" panose="020F0502020204030204" pitchFamily="34" charset="0"/>
                <a:ea typeface="Calibri" panose="020F0502020204030204" pitchFamily="34" charset="0"/>
                <a:cs typeface="Times New Roman" panose="02020603050405020304" pitchFamily="18" charset="0"/>
              </a:rPr>
              <a:t>that students with working parents and professional contacts often benefit from more exciting and meaningful placements, and as parents can often support travel costs, they can broaden their search to include London and even overseas. </a:t>
            </a:r>
            <a:endParaRPr lang="en-GB" sz="2000" kern="10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2000" b="1">
                <a:solidFill>
                  <a:srgbClr val="00767A"/>
                </a:solidFill>
                <a:ea typeface="Times New Roman" panose="02020603050405020304" pitchFamily="18" charset="0"/>
              </a:rPr>
              <a:t>Less advantaged students can struggle to find high quality placements.</a:t>
            </a:r>
            <a:r>
              <a:rPr lang="en-GB" sz="2000">
                <a:ea typeface="Times New Roman" panose="02020603050405020304" pitchFamily="18" charset="0"/>
              </a:rPr>
              <a:t> In situations where parents do not work, do not have the personal connections and/or cannot afford the travel costs, the s</a:t>
            </a:r>
            <a:r>
              <a:rPr lang="en-GB" sz="2000" kern="100">
                <a:effectLst/>
                <a:latin typeface="Calibri" panose="020F0502020204030204" pitchFamily="34" charset="0"/>
                <a:ea typeface="Calibri" panose="020F0502020204030204" pitchFamily="34" charset="0"/>
                <a:cs typeface="Times New Roman" panose="02020603050405020304" pitchFamily="18" charset="0"/>
              </a:rPr>
              <a:t>chools will support these students to find a placement. Some will use services such as </a:t>
            </a:r>
            <a:r>
              <a:rPr lang="en-GB" sz="2000" kern="100" err="1">
                <a:effectLst/>
                <a:latin typeface="Calibri" panose="020F0502020204030204" pitchFamily="34" charset="0"/>
                <a:ea typeface="Calibri" panose="020F0502020204030204" pitchFamily="34" charset="0"/>
                <a:cs typeface="Times New Roman" panose="02020603050405020304" pitchFamily="18" charset="0"/>
              </a:rPr>
              <a:t>SfYP</a:t>
            </a:r>
            <a:r>
              <a:rPr lang="en-GB" sz="2000" kern="100">
                <a:effectLst/>
                <a:latin typeface="Calibri" panose="020F0502020204030204" pitchFamily="34" charset="0"/>
                <a:ea typeface="Calibri" panose="020F0502020204030204" pitchFamily="34" charset="0"/>
                <a:cs typeface="Times New Roman" panose="02020603050405020304" pitchFamily="18" charset="0"/>
              </a:rPr>
              <a:t> Link+ however this has budget implications. Many schools also try to keep a list of local employers with placements.</a:t>
            </a:r>
            <a:endParaRPr lang="en-GB" sz="2000" kern="10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buNone/>
            </a:pPr>
            <a:r>
              <a:rPr lang="en-GB" sz="2000" b="1">
                <a:solidFill>
                  <a:srgbClr val="00767A"/>
                </a:solidFill>
                <a:effectLst/>
                <a:ea typeface="Times New Roman" panose="02020603050405020304" pitchFamily="18" charset="0"/>
              </a:rPr>
              <a:t>Sourcing high-quality placements for students with additional needs is a challenge</a:t>
            </a:r>
            <a:r>
              <a:rPr lang="en-GB" sz="2000">
                <a:effectLst/>
                <a:ea typeface="Times New Roman" panose="02020603050405020304" pitchFamily="18" charset="0"/>
              </a:rPr>
              <a:t> that all schools share. </a:t>
            </a:r>
            <a:br>
              <a:rPr lang="en-GB" sz="2000">
                <a:ea typeface="Times New Roman" panose="02020603050405020304" pitchFamily="18" charset="0"/>
              </a:rPr>
            </a:br>
            <a:r>
              <a:rPr lang="en-GB" sz="2000">
                <a:effectLst/>
                <a:ea typeface="Times New Roman" panose="02020603050405020304" pitchFamily="18" charset="0"/>
              </a:rPr>
              <a:t>It is fel</a:t>
            </a:r>
            <a:r>
              <a:rPr lang="en-GB" sz="2000">
                <a:ea typeface="Times New Roman" panose="02020603050405020304" pitchFamily="18" charset="0"/>
              </a:rPr>
              <a:t>t that </a:t>
            </a:r>
            <a:r>
              <a:rPr lang="en-GB" sz="2000" kern="100">
                <a:latin typeface="Calibri" panose="020F0502020204030204" pitchFamily="34" charset="0"/>
                <a:ea typeface="Calibri" panose="020F0502020204030204" pitchFamily="34" charset="0"/>
                <a:cs typeface="Times New Roman" panose="02020603050405020304" pitchFamily="18" charset="0"/>
              </a:rPr>
              <a:t>p</a:t>
            </a:r>
            <a:r>
              <a:rPr lang="en-GB" sz="2000" kern="100">
                <a:effectLst/>
                <a:latin typeface="Calibri" panose="020F0502020204030204" pitchFamily="34" charset="0"/>
                <a:ea typeface="Calibri" panose="020F0502020204030204" pitchFamily="34" charset="0"/>
                <a:cs typeface="Times New Roman" panose="02020603050405020304" pitchFamily="18" charset="0"/>
              </a:rPr>
              <a:t>lacements are not as well-structured or meaningful as they would like them to be and the majority are often in retail, primary schools, care homes etc.</a:t>
            </a:r>
          </a:p>
        </p:txBody>
      </p:sp>
      <p:sp>
        <p:nvSpPr>
          <p:cNvPr id="4" name="Rectangle 3">
            <a:extLst>
              <a:ext uri="{FF2B5EF4-FFF2-40B4-BE49-F238E27FC236}">
                <a16:creationId xmlns:a16="http://schemas.microsoft.com/office/drawing/2014/main" id="{5A23E5FA-633D-3487-950C-8A35A69AF40F}"/>
              </a:ext>
            </a:extLst>
          </p:cNvPr>
          <p:cNvSpPr/>
          <p:nvPr/>
        </p:nvSpPr>
        <p:spPr>
          <a:xfrm>
            <a:off x="255181" y="1553497"/>
            <a:ext cx="11396045" cy="6685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ea typeface="Times New Roman" panose="02020603050405020304" pitchFamily="18" charset="0"/>
              </a:rPr>
              <a:t>3. Identification of barriers that might prevent schools, young people and employers from being able to provide the most impactful work experience programmes.</a:t>
            </a:r>
          </a:p>
        </p:txBody>
      </p:sp>
    </p:spTree>
    <p:extLst>
      <p:ext uri="{BB962C8B-B14F-4D97-AF65-F5344CB8AC3E}">
        <p14:creationId xmlns:p14="http://schemas.microsoft.com/office/powerpoint/2010/main" val="25276829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EF28-B3C6-1A95-DC07-BBF920213E91}"/>
              </a:ext>
            </a:extLst>
          </p:cNvPr>
          <p:cNvSpPr>
            <a:spLocks noGrp="1"/>
          </p:cNvSpPr>
          <p:nvPr>
            <p:ph type="title"/>
          </p:nvPr>
        </p:nvSpPr>
        <p:spPr/>
        <p:txBody>
          <a:bodyPr/>
          <a:lstStyle/>
          <a:p>
            <a:r>
              <a:rPr lang="en-GB"/>
              <a:t>Executive Summary</a:t>
            </a:r>
          </a:p>
        </p:txBody>
      </p:sp>
      <p:sp>
        <p:nvSpPr>
          <p:cNvPr id="3" name="Content Placeholder 2">
            <a:extLst>
              <a:ext uri="{FF2B5EF4-FFF2-40B4-BE49-F238E27FC236}">
                <a16:creationId xmlns:a16="http://schemas.microsoft.com/office/drawing/2014/main" id="{14C219AF-37F0-1B94-0FEC-826849D5DDA5}"/>
              </a:ext>
            </a:extLst>
          </p:cNvPr>
          <p:cNvSpPr>
            <a:spLocks noGrp="1"/>
          </p:cNvSpPr>
          <p:nvPr>
            <p:ph idx="1"/>
          </p:nvPr>
        </p:nvSpPr>
        <p:spPr>
          <a:xfrm>
            <a:off x="255180" y="2349910"/>
            <a:ext cx="11656403" cy="3709740"/>
          </a:xfrm>
        </p:spPr>
        <p:txBody>
          <a:bodyPr>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dirty="0"/>
              <a:t>The interviews with employers also raised the issue of student preparation for placement. </a:t>
            </a:r>
            <a:r>
              <a:rPr lang="en-GB" sz="2000" b="1" dirty="0">
                <a:solidFill>
                  <a:srgbClr val="00767A"/>
                </a:solidFill>
              </a:rPr>
              <a:t>Employers would like students to be better prepared by the school/college so that placements can be more impactful. </a:t>
            </a:r>
            <a:br>
              <a:rPr lang="en-GB" sz="2000" b="1" dirty="0">
                <a:solidFill>
                  <a:srgbClr val="00767A"/>
                </a:solidFill>
              </a:rPr>
            </a:br>
            <a:r>
              <a:rPr lang="en-GB" sz="2000" kern="1200" dirty="0">
                <a:solidFill>
                  <a:schemeClr val="dk1"/>
                </a:solidFill>
                <a:effectLst/>
                <a:latin typeface="+mn-lt"/>
                <a:ea typeface="+mn-ea"/>
                <a:cs typeface="+mn-cs"/>
              </a:rPr>
              <a:t>They would like a more consistent approach through schools to increase preparation activities across three main areas:</a:t>
            </a:r>
            <a:br>
              <a:rPr lang="en-GB" sz="2000" dirty="0">
                <a:solidFill>
                  <a:schemeClr val="dk1"/>
                </a:solidFill>
              </a:rPr>
            </a:br>
            <a:r>
              <a:rPr lang="en-GB" sz="2000" dirty="0">
                <a:solidFill>
                  <a:schemeClr val="dk1"/>
                </a:solidFill>
              </a:rPr>
              <a:t>- </a:t>
            </a:r>
            <a:r>
              <a:rPr lang="en-GB" sz="2000" kern="1200" dirty="0">
                <a:solidFill>
                  <a:schemeClr val="dk1"/>
                </a:solidFill>
                <a:effectLst/>
                <a:latin typeface="+mn-lt"/>
                <a:ea typeface="+mn-ea"/>
                <a:cs typeface="+mn-cs"/>
              </a:rPr>
              <a:t>Research about the organisation – the services and products, the different job roles</a:t>
            </a:r>
            <a:r>
              <a:rPr lang="en-GB" sz="2000" dirty="0">
                <a:solidFill>
                  <a:schemeClr val="dk1"/>
                </a:solidFill>
              </a:rPr>
              <a:t> and sites/</a:t>
            </a:r>
            <a:r>
              <a:rPr lang="en-GB" sz="2000" kern="1200" dirty="0">
                <a:solidFill>
                  <a:schemeClr val="dk1"/>
                </a:solidFill>
                <a:effectLst/>
                <a:latin typeface="+mn-lt"/>
                <a:ea typeface="+mn-ea"/>
                <a:cs typeface="+mn-cs"/>
              </a:rPr>
              <a:t>locations.</a:t>
            </a:r>
            <a:br>
              <a:rPr lang="en-GB" sz="2000" dirty="0">
                <a:solidFill>
                  <a:schemeClr val="dk1"/>
                </a:solidFill>
              </a:rPr>
            </a:br>
            <a:r>
              <a:rPr lang="en-GB" sz="2000" dirty="0">
                <a:solidFill>
                  <a:schemeClr val="dk1"/>
                </a:solidFill>
              </a:rPr>
              <a:t>- </a:t>
            </a:r>
            <a:r>
              <a:rPr lang="en-GB" sz="2000" kern="1200" dirty="0">
                <a:solidFill>
                  <a:schemeClr val="dk1"/>
                </a:solidFill>
                <a:effectLst/>
                <a:latin typeface="+mn-lt"/>
                <a:ea typeface="+mn-ea"/>
                <a:cs typeface="+mn-cs"/>
              </a:rPr>
              <a:t>Taking an interest – thinking about the different functions of the business and coming prepared with activities that encourage questions to ask and information to source.</a:t>
            </a:r>
            <a:br>
              <a:rPr lang="en-GB" sz="2000" dirty="0">
                <a:solidFill>
                  <a:schemeClr val="dk1"/>
                </a:solidFill>
              </a:rPr>
            </a:br>
            <a:r>
              <a:rPr lang="en-GB" sz="2000" dirty="0">
                <a:solidFill>
                  <a:schemeClr val="dk1"/>
                </a:solidFill>
              </a:rPr>
              <a:t>- </a:t>
            </a:r>
            <a:r>
              <a:rPr lang="en-GB" sz="2000" kern="1200" dirty="0">
                <a:solidFill>
                  <a:schemeClr val="dk1"/>
                </a:solidFill>
                <a:effectLst/>
                <a:latin typeface="+mn-lt"/>
                <a:ea typeface="+mn-ea"/>
                <a:cs typeface="+mn-cs"/>
              </a:rPr>
              <a:t>Employability skills – expectations of the workplace, what to wear, punctuality, behaviour and communication skills.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2000" b="1" kern="100" dirty="0">
                <a:solidFill>
                  <a:srgbClr val="00767A"/>
                </a:solidFill>
                <a:effectLst/>
                <a:latin typeface="Calibri" panose="020F0502020204030204" pitchFamily="34" charset="0"/>
                <a:ea typeface="Calibri" panose="020F0502020204030204" pitchFamily="34" charset="0"/>
                <a:cs typeface="Times New Roman" panose="02020603050405020304" pitchFamily="18" charset="0"/>
              </a:rPr>
              <a:t>The ways that schools prepare students depends largely on the resource within the school. </a:t>
            </a: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Some schools implement detailed plans involving parents and carers, form tutors and advice from previous students. </a:t>
            </a:r>
            <a:br>
              <a:rPr lang="en-GB" sz="2000" kern="100" dirty="0">
                <a:effectLst/>
                <a:latin typeface="Calibri" panose="020F0502020204030204" pitchFamily="34" charset="0"/>
                <a:ea typeface="Calibri" panose="020F0502020204030204" pitchFamily="34" charset="0"/>
                <a:cs typeface="Times New Roman" panose="02020603050405020304" pitchFamily="18" charset="0"/>
              </a:rPr>
            </a:br>
            <a:r>
              <a:rPr lang="en-GB" sz="2000" kern="100" dirty="0">
                <a:effectLst/>
                <a:latin typeface="Calibri" panose="020F0502020204030204" pitchFamily="34" charset="0"/>
                <a:ea typeface="Calibri" panose="020F0502020204030204" pitchFamily="34" charset="0"/>
                <a:cs typeface="Times New Roman" panose="02020603050405020304" pitchFamily="18" charset="0"/>
              </a:rPr>
              <a:t>Other schools may only be able to deliver a couple of assemblies, and communication is mostly via email.</a:t>
            </a:r>
            <a:endParaRPr lang="en-US" sz="2000" dirty="0"/>
          </a:p>
          <a:p>
            <a:pPr marL="0" indent="0">
              <a:lnSpc>
                <a:spcPct val="107000"/>
              </a:lnSpc>
              <a:buNone/>
            </a:pP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804651AA-7BD0-8EAB-FF32-73CB152AAC52}"/>
              </a:ext>
            </a:extLst>
          </p:cNvPr>
          <p:cNvSpPr/>
          <p:nvPr/>
        </p:nvSpPr>
        <p:spPr>
          <a:xfrm>
            <a:off x="255181" y="1553497"/>
            <a:ext cx="11396045" cy="6685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ea typeface="Times New Roman" panose="02020603050405020304" pitchFamily="18" charset="0"/>
              </a:rPr>
              <a:t>3. Identification of barriers that might prevent schools, young people and employers from being able to provide the most impactful work experience programmes.</a:t>
            </a:r>
          </a:p>
        </p:txBody>
      </p:sp>
    </p:spTree>
    <p:extLst>
      <p:ext uri="{BB962C8B-B14F-4D97-AF65-F5344CB8AC3E}">
        <p14:creationId xmlns:p14="http://schemas.microsoft.com/office/powerpoint/2010/main" val="1193808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54F58-A952-75EE-74A6-C894D3ABFEFF}"/>
              </a:ext>
            </a:extLst>
          </p:cNvPr>
          <p:cNvSpPr>
            <a:spLocks noGrp="1"/>
          </p:cNvSpPr>
          <p:nvPr>
            <p:ph type="title"/>
          </p:nvPr>
        </p:nvSpPr>
        <p:spPr/>
        <p:txBody>
          <a:bodyPr/>
          <a:lstStyle/>
          <a:p>
            <a:r>
              <a:rPr lang="en-GB"/>
              <a:t>Executive Summary</a:t>
            </a:r>
          </a:p>
        </p:txBody>
      </p:sp>
      <p:sp>
        <p:nvSpPr>
          <p:cNvPr id="3" name="Content Placeholder 2">
            <a:extLst>
              <a:ext uri="{FF2B5EF4-FFF2-40B4-BE49-F238E27FC236}">
                <a16:creationId xmlns:a16="http://schemas.microsoft.com/office/drawing/2014/main" id="{0DCBEF25-0017-A7B2-76F8-F9E6E337FA31}"/>
              </a:ext>
            </a:extLst>
          </p:cNvPr>
          <p:cNvSpPr>
            <a:spLocks noGrp="1"/>
          </p:cNvSpPr>
          <p:nvPr>
            <p:ph idx="1"/>
          </p:nvPr>
        </p:nvSpPr>
        <p:spPr>
          <a:xfrm>
            <a:off x="255180" y="2359742"/>
            <a:ext cx="11656403" cy="3699908"/>
          </a:xfrm>
        </p:spPr>
        <p:txBody>
          <a:bodyPr>
            <a:noAutofit/>
          </a:bodyPr>
          <a:lstStyle/>
          <a:p>
            <a:pPr marL="0" indent="0">
              <a:buNone/>
            </a:pPr>
            <a:r>
              <a:rPr lang="en-GB" sz="2000"/>
              <a:t>There are a number of ideas that have emerged from this research. These fall into two themes: </a:t>
            </a:r>
          </a:p>
          <a:p>
            <a:pPr marL="0" indent="0">
              <a:buNone/>
            </a:pPr>
            <a:r>
              <a:rPr lang="en-GB" sz="2000" b="1">
                <a:solidFill>
                  <a:srgbClr val="00767A"/>
                </a:solidFill>
              </a:rPr>
              <a:t>Practical ways to boost experiences of the workplace for young people in Hertfordshire:</a:t>
            </a:r>
          </a:p>
          <a:p>
            <a:pPr lvl="1"/>
            <a:r>
              <a:rPr lang="en-GB" sz="1600"/>
              <a:t>Trialling different methods and models of work experience e.g. shorter placements / group visits / rotations.</a:t>
            </a:r>
          </a:p>
          <a:p>
            <a:pPr lvl="1"/>
            <a:r>
              <a:rPr lang="en-GB" sz="1600"/>
              <a:t>A focus on students that do not have access to meaningful placements e.g. students with additional needs and personal/social barriers.</a:t>
            </a:r>
          </a:p>
          <a:p>
            <a:pPr lvl="1"/>
            <a:r>
              <a:rPr lang="en-GB" sz="1600"/>
              <a:t>Support for schools to implement work shadowing and/or ‘take your child to work’ days for younger year groups.</a:t>
            </a:r>
          </a:p>
          <a:p>
            <a:pPr lvl="1"/>
            <a:r>
              <a:rPr lang="en-GB" sz="1600"/>
              <a:t>An employer campaign to source placements for 1-3 days and ½ day visits for 10-15 students.</a:t>
            </a:r>
          </a:p>
          <a:p>
            <a:pPr marL="0" indent="0">
              <a:buNone/>
            </a:pPr>
            <a:r>
              <a:rPr lang="en-GB" sz="2000" b="1">
                <a:solidFill>
                  <a:srgbClr val="00767A"/>
                </a:solidFill>
              </a:rPr>
              <a:t>Ideas for collaborative working within the county:</a:t>
            </a:r>
          </a:p>
          <a:p>
            <a:pPr lvl="1"/>
            <a:r>
              <a:rPr lang="en-GB" sz="1600"/>
              <a:t>Facilitated best practice sessions to enable sharing of ‘what works’ for both schools and employers.</a:t>
            </a:r>
          </a:p>
          <a:p>
            <a:pPr lvl="1"/>
            <a:r>
              <a:rPr lang="en-GB" sz="1600"/>
              <a:t>Training and guidance for those co-ordinating work experience within schools and employers to look at the structure and purpose of work experience placements, covering new ideas and emerging trends.</a:t>
            </a:r>
          </a:p>
          <a:p>
            <a:pPr lvl="1"/>
            <a:r>
              <a:rPr lang="en-GB" sz="1600"/>
              <a:t>Planning and reflection sessions for students to better prepare for and reflect upon the placement and how it links to future goals.</a:t>
            </a:r>
          </a:p>
          <a:p>
            <a:pPr lvl="1"/>
            <a:r>
              <a:rPr lang="en-GB" sz="1600"/>
              <a:t>Training for schools looking to implement a work shadowing or ‘take your child to work’ day for younger year groups.</a:t>
            </a:r>
          </a:p>
          <a:p>
            <a:pPr marL="0" indent="0">
              <a:buNone/>
            </a:pPr>
            <a:endParaRPr lang="en-GB" sz="1600"/>
          </a:p>
        </p:txBody>
      </p:sp>
      <p:sp>
        <p:nvSpPr>
          <p:cNvPr id="4" name="Rectangle 3">
            <a:extLst>
              <a:ext uri="{FF2B5EF4-FFF2-40B4-BE49-F238E27FC236}">
                <a16:creationId xmlns:a16="http://schemas.microsoft.com/office/drawing/2014/main" id="{F3A7EC56-BDF4-1C38-1A99-A1FDAEFB3B8E}"/>
              </a:ext>
            </a:extLst>
          </p:cNvPr>
          <p:cNvSpPr/>
          <p:nvPr/>
        </p:nvSpPr>
        <p:spPr>
          <a:xfrm>
            <a:off x="255181" y="1553497"/>
            <a:ext cx="11396045" cy="6685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ea typeface="Times New Roman" panose="02020603050405020304" pitchFamily="18" charset="0"/>
              </a:rPr>
              <a:t>4. Suggestions for alternatives or new approaches to the delivery of meaningful work experiences.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effectLst/>
              <a:ea typeface="Times New Roman" panose="02020603050405020304" pitchFamily="18" charset="0"/>
            </a:endParaRPr>
          </a:p>
        </p:txBody>
      </p:sp>
    </p:spTree>
    <p:extLst>
      <p:ext uri="{BB962C8B-B14F-4D97-AF65-F5344CB8AC3E}">
        <p14:creationId xmlns:p14="http://schemas.microsoft.com/office/powerpoint/2010/main" val="3252521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D82C412-5368-20FD-0525-1B19E367C898}"/>
              </a:ext>
            </a:extLst>
          </p:cNvPr>
          <p:cNvSpPr/>
          <p:nvPr/>
        </p:nvSpPr>
        <p:spPr>
          <a:xfrm>
            <a:off x="255181" y="1553497"/>
            <a:ext cx="11554048" cy="1691148"/>
          </a:xfrm>
          <a:prstGeom prst="rect">
            <a:avLst/>
          </a:prstGeom>
          <a:solidFill>
            <a:srgbClr val="2B34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7512052B-DCD6-C4F9-FED4-E7C27ADDA700}"/>
              </a:ext>
            </a:extLst>
          </p:cNvPr>
          <p:cNvSpPr>
            <a:spLocks noGrp="1"/>
          </p:cNvSpPr>
          <p:nvPr>
            <p:ph type="title"/>
          </p:nvPr>
        </p:nvSpPr>
        <p:spPr/>
        <p:txBody>
          <a:bodyPr/>
          <a:lstStyle/>
          <a:p>
            <a:r>
              <a:rPr lang="en-GB"/>
              <a:t>Ideas for core delivery &amp; support</a:t>
            </a:r>
          </a:p>
        </p:txBody>
      </p:sp>
      <p:sp>
        <p:nvSpPr>
          <p:cNvPr id="6" name="Callout: Up Arrow 5">
            <a:extLst>
              <a:ext uri="{FF2B5EF4-FFF2-40B4-BE49-F238E27FC236}">
                <a16:creationId xmlns:a16="http://schemas.microsoft.com/office/drawing/2014/main" id="{F6F11F39-4F69-2DC8-E857-6D6A41C38E62}"/>
              </a:ext>
            </a:extLst>
          </p:cNvPr>
          <p:cNvSpPr/>
          <p:nvPr/>
        </p:nvSpPr>
        <p:spPr>
          <a:xfrm>
            <a:off x="255180" y="3519945"/>
            <a:ext cx="11681640" cy="2477731"/>
          </a:xfrm>
          <a:prstGeom prst="up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4EA5B29A-5B21-78E7-AA30-B8AAC934D9B7}"/>
              </a:ext>
            </a:extLst>
          </p:cNvPr>
          <p:cNvSpPr/>
          <p:nvPr/>
        </p:nvSpPr>
        <p:spPr>
          <a:xfrm>
            <a:off x="382771" y="1715014"/>
            <a:ext cx="2084897" cy="1337187"/>
          </a:xfrm>
          <a:prstGeom prst="rect">
            <a:avLst/>
          </a:prstGeom>
          <a:solidFill>
            <a:schemeClr val="bg1"/>
          </a:solidFill>
          <a:ln w="57150">
            <a:solidFill>
              <a:srgbClr val="0076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Trialling different methods and models e.g. 1-3 days, </a:t>
            </a:r>
            <a:br>
              <a:rPr lang="en-GB" sz="1600">
                <a:solidFill>
                  <a:schemeClr val="tx1"/>
                </a:solidFill>
              </a:rPr>
            </a:br>
            <a:r>
              <a:rPr lang="en-GB" sz="1600">
                <a:solidFill>
                  <a:schemeClr val="tx1"/>
                </a:solidFill>
              </a:rPr>
              <a:t>½ day visits for groups and rotational models.</a:t>
            </a:r>
          </a:p>
        </p:txBody>
      </p:sp>
      <p:sp>
        <p:nvSpPr>
          <p:cNvPr id="9" name="Rectangle 8">
            <a:extLst>
              <a:ext uri="{FF2B5EF4-FFF2-40B4-BE49-F238E27FC236}">
                <a16:creationId xmlns:a16="http://schemas.microsoft.com/office/drawing/2014/main" id="{7A968A62-23C0-DEE2-FFC6-45FC26BC3095}"/>
              </a:ext>
            </a:extLst>
          </p:cNvPr>
          <p:cNvSpPr/>
          <p:nvPr/>
        </p:nvSpPr>
        <p:spPr>
          <a:xfrm>
            <a:off x="435018" y="4522835"/>
            <a:ext cx="2084897" cy="1337187"/>
          </a:xfrm>
          <a:prstGeom prst="rect">
            <a:avLst/>
          </a:prstGeom>
          <a:solidFill>
            <a:schemeClr val="bg1"/>
          </a:solidFill>
          <a:ln w="57150">
            <a:solidFill>
              <a:srgbClr val="2B34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Facilitated best practice sessions to share ‘what works’ for schools and employers.</a:t>
            </a:r>
          </a:p>
        </p:txBody>
      </p:sp>
      <p:sp>
        <p:nvSpPr>
          <p:cNvPr id="10" name="Rectangle 9">
            <a:extLst>
              <a:ext uri="{FF2B5EF4-FFF2-40B4-BE49-F238E27FC236}">
                <a16:creationId xmlns:a16="http://schemas.microsoft.com/office/drawing/2014/main" id="{EF460E2E-6428-AD13-8057-9E5002F6B9A0}"/>
              </a:ext>
            </a:extLst>
          </p:cNvPr>
          <p:cNvSpPr/>
          <p:nvPr/>
        </p:nvSpPr>
        <p:spPr>
          <a:xfrm>
            <a:off x="2699752" y="4522835"/>
            <a:ext cx="2084897" cy="1337187"/>
          </a:xfrm>
          <a:prstGeom prst="rect">
            <a:avLst/>
          </a:prstGeom>
          <a:solidFill>
            <a:schemeClr val="bg1"/>
          </a:solidFill>
          <a:ln w="57150">
            <a:solidFill>
              <a:srgbClr val="2B34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Training and guidance for schools and employers focussed on the purpose and benefits.</a:t>
            </a:r>
          </a:p>
        </p:txBody>
      </p:sp>
      <p:sp>
        <p:nvSpPr>
          <p:cNvPr id="11" name="Rectangle 10">
            <a:extLst>
              <a:ext uri="{FF2B5EF4-FFF2-40B4-BE49-F238E27FC236}">
                <a16:creationId xmlns:a16="http://schemas.microsoft.com/office/drawing/2014/main" id="{7FD85E14-79AE-D540-C4C3-58865070874C}"/>
              </a:ext>
            </a:extLst>
          </p:cNvPr>
          <p:cNvSpPr/>
          <p:nvPr/>
        </p:nvSpPr>
        <p:spPr>
          <a:xfrm>
            <a:off x="5030226" y="4522837"/>
            <a:ext cx="2084897" cy="1337187"/>
          </a:xfrm>
          <a:prstGeom prst="rect">
            <a:avLst/>
          </a:prstGeom>
          <a:solidFill>
            <a:schemeClr val="bg1"/>
          </a:solidFill>
          <a:ln w="57150">
            <a:solidFill>
              <a:srgbClr val="2B34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Training for schools looking to implement work shadowing for younger year groups.</a:t>
            </a:r>
          </a:p>
        </p:txBody>
      </p:sp>
      <p:sp>
        <p:nvSpPr>
          <p:cNvPr id="12" name="Rectangle 11">
            <a:extLst>
              <a:ext uri="{FF2B5EF4-FFF2-40B4-BE49-F238E27FC236}">
                <a16:creationId xmlns:a16="http://schemas.microsoft.com/office/drawing/2014/main" id="{9FF49638-A6DD-8DF5-81AE-E0FF11568CFA}"/>
              </a:ext>
            </a:extLst>
          </p:cNvPr>
          <p:cNvSpPr/>
          <p:nvPr/>
        </p:nvSpPr>
        <p:spPr>
          <a:xfrm>
            <a:off x="7360700" y="4522835"/>
            <a:ext cx="2084897" cy="1337187"/>
          </a:xfrm>
          <a:prstGeom prst="rect">
            <a:avLst/>
          </a:prstGeom>
          <a:solidFill>
            <a:schemeClr val="bg1"/>
          </a:solidFill>
          <a:ln w="57150">
            <a:solidFill>
              <a:srgbClr val="2B34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Training and guidance for schools on building lasting relationships with local employers.</a:t>
            </a:r>
          </a:p>
        </p:txBody>
      </p:sp>
      <p:sp>
        <p:nvSpPr>
          <p:cNvPr id="13" name="Rectangle 12">
            <a:extLst>
              <a:ext uri="{FF2B5EF4-FFF2-40B4-BE49-F238E27FC236}">
                <a16:creationId xmlns:a16="http://schemas.microsoft.com/office/drawing/2014/main" id="{EBC71D4F-FACB-8830-11C8-5819E2A18A08}"/>
              </a:ext>
            </a:extLst>
          </p:cNvPr>
          <p:cNvSpPr/>
          <p:nvPr/>
        </p:nvSpPr>
        <p:spPr>
          <a:xfrm>
            <a:off x="9625434" y="4522834"/>
            <a:ext cx="2084897" cy="1337187"/>
          </a:xfrm>
          <a:prstGeom prst="rect">
            <a:avLst/>
          </a:prstGeom>
          <a:solidFill>
            <a:schemeClr val="bg1"/>
          </a:solidFill>
          <a:ln w="57150">
            <a:solidFill>
              <a:srgbClr val="2B34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Delivery of enhanced ‘planning and reflection’ sessions for students to assist with impact of placement.</a:t>
            </a:r>
          </a:p>
        </p:txBody>
      </p:sp>
      <p:sp>
        <p:nvSpPr>
          <p:cNvPr id="15" name="Rectangle 14">
            <a:extLst>
              <a:ext uri="{FF2B5EF4-FFF2-40B4-BE49-F238E27FC236}">
                <a16:creationId xmlns:a16="http://schemas.microsoft.com/office/drawing/2014/main" id="{EBCD9271-98DA-512C-6E82-F7DB7FF8B2BE}"/>
              </a:ext>
            </a:extLst>
          </p:cNvPr>
          <p:cNvSpPr/>
          <p:nvPr/>
        </p:nvSpPr>
        <p:spPr>
          <a:xfrm>
            <a:off x="5016733" y="1740310"/>
            <a:ext cx="2084897" cy="1337187"/>
          </a:xfrm>
          <a:prstGeom prst="rect">
            <a:avLst/>
          </a:prstGeom>
          <a:solidFill>
            <a:schemeClr val="bg1"/>
          </a:solidFill>
          <a:ln w="57150">
            <a:solidFill>
              <a:srgbClr val="0076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Growth in work shadowing and/or ‘take your child to work’ for younger year groups.</a:t>
            </a:r>
          </a:p>
        </p:txBody>
      </p:sp>
      <p:sp>
        <p:nvSpPr>
          <p:cNvPr id="16" name="Rectangle 15">
            <a:extLst>
              <a:ext uri="{FF2B5EF4-FFF2-40B4-BE49-F238E27FC236}">
                <a16:creationId xmlns:a16="http://schemas.microsoft.com/office/drawing/2014/main" id="{7FD16F07-A287-5B9A-C656-8029CB36016D}"/>
              </a:ext>
            </a:extLst>
          </p:cNvPr>
          <p:cNvSpPr/>
          <p:nvPr/>
        </p:nvSpPr>
        <p:spPr>
          <a:xfrm>
            <a:off x="2699752" y="1733962"/>
            <a:ext cx="2084897" cy="1337187"/>
          </a:xfrm>
          <a:prstGeom prst="rect">
            <a:avLst/>
          </a:prstGeom>
          <a:solidFill>
            <a:schemeClr val="bg1"/>
          </a:solidFill>
          <a:ln w="57150">
            <a:solidFill>
              <a:srgbClr val="0076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Focus on creating meaningful placements for disadvantaged students</a:t>
            </a:r>
          </a:p>
        </p:txBody>
      </p:sp>
      <p:sp>
        <p:nvSpPr>
          <p:cNvPr id="17" name="Rectangle 16">
            <a:extLst>
              <a:ext uri="{FF2B5EF4-FFF2-40B4-BE49-F238E27FC236}">
                <a16:creationId xmlns:a16="http://schemas.microsoft.com/office/drawing/2014/main" id="{6405430E-D257-15D0-4C6D-020B83D64A93}"/>
              </a:ext>
            </a:extLst>
          </p:cNvPr>
          <p:cNvSpPr/>
          <p:nvPr/>
        </p:nvSpPr>
        <p:spPr>
          <a:xfrm>
            <a:off x="9625434" y="1743795"/>
            <a:ext cx="2084897" cy="1337187"/>
          </a:xfrm>
          <a:prstGeom prst="rect">
            <a:avLst/>
          </a:prstGeom>
          <a:solidFill>
            <a:schemeClr val="bg1"/>
          </a:solidFill>
          <a:ln w="57150">
            <a:solidFill>
              <a:srgbClr val="0076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The development of meaningful work-related tasks that support students to develop new skills.</a:t>
            </a:r>
          </a:p>
        </p:txBody>
      </p:sp>
      <p:sp>
        <p:nvSpPr>
          <p:cNvPr id="18" name="Rectangle 17">
            <a:extLst>
              <a:ext uri="{FF2B5EF4-FFF2-40B4-BE49-F238E27FC236}">
                <a16:creationId xmlns:a16="http://schemas.microsoft.com/office/drawing/2014/main" id="{ADAA5078-217F-E507-452F-6806EFB651D0}"/>
              </a:ext>
            </a:extLst>
          </p:cNvPr>
          <p:cNvSpPr/>
          <p:nvPr/>
        </p:nvSpPr>
        <p:spPr>
          <a:xfrm>
            <a:off x="7308453" y="1733962"/>
            <a:ext cx="2084897" cy="1337187"/>
          </a:xfrm>
          <a:prstGeom prst="rect">
            <a:avLst/>
          </a:prstGeom>
          <a:solidFill>
            <a:schemeClr val="bg1"/>
          </a:solidFill>
          <a:ln w="57150">
            <a:solidFill>
              <a:srgbClr val="00767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An employer campaign to source placements for 1-3 days and ½ day visits for 10-15 students,</a:t>
            </a:r>
          </a:p>
        </p:txBody>
      </p:sp>
    </p:spTree>
    <p:extLst>
      <p:ext uri="{BB962C8B-B14F-4D97-AF65-F5344CB8AC3E}">
        <p14:creationId xmlns:p14="http://schemas.microsoft.com/office/powerpoint/2010/main" val="2334260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8231A-2CE7-4524-8726-78D5D9CBF7C7}"/>
              </a:ext>
            </a:extLst>
          </p:cNvPr>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 </a:t>
            </a:r>
            <a:r>
              <a:rPr lang="en-GB" b="1" dirty="0">
                <a:latin typeface="Calibri" panose="020F0502020204030204" pitchFamily="34" charset="0"/>
                <a:cs typeface="Calibri" panose="020F0502020204030204" pitchFamily="34" charset="0"/>
              </a:rPr>
              <a:t>Introduction</a:t>
            </a:r>
          </a:p>
        </p:txBody>
      </p:sp>
      <p:sp>
        <p:nvSpPr>
          <p:cNvPr id="4" name="Content Placeholder 3">
            <a:extLst>
              <a:ext uri="{FF2B5EF4-FFF2-40B4-BE49-F238E27FC236}">
                <a16:creationId xmlns:a16="http://schemas.microsoft.com/office/drawing/2014/main" id="{11B62D08-CD5E-4DC8-BB71-3CBC2E950051}"/>
              </a:ext>
            </a:extLst>
          </p:cNvPr>
          <p:cNvSpPr>
            <a:spLocks noGrp="1"/>
          </p:cNvSpPr>
          <p:nvPr>
            <p:ph idx="1"/>
          </p:nvPr>
        </p:nvSpPr>
        <p:spPr>
          <a:xfrm>
            <a:off x="119922" y="2383435"/>
            <a:ext cx="11842230" cy="3732551"/>
          </a:xfrm>
        </p:spPr>
        <p:txBody>
          <a:bodyPr>
            <a:normAutofit fontScale="92500" lnSpcReduction="20000"/>
          </a:bodyPr>
          <a:lstStyle/>
          <a:p>
            <a:endParaRPr lang="en-GB" b="0" i="0" dirty="0">
              <a:solidFill>
                <a:srgbClr val="041C2C"/>
              </a:solidFill>
              <a:effectLst/>
              <a:latin typeface="neue-haas-grotesk-display"/>
            </a:endParaRPr>
          </a:p>
          <a:p>
            <a:r>
              <a:rPr lang="en-GB" sz="2400" b="0" i="0" dirty="0">
                <a:solidFill>
                  <a:srgbClr val="041C2C"/>
                </a:solidFill>
                <a:effectLst/>
                <a:latin typeface="Calibri" panose="020F0502020204030204" pitchFamily="34" charset="0"/>
                <a:cs typeface="Calibri" panose="020F0502020204030204" pitchFamily="34" charset="0"/>
              </a:rPr>
              <a:t>Services for Young People (SfYP) is part of Hertfordshire County Council and provides youth work projects, information, advice, guidance, work-related learning and wider support for young people in Hertfordshire</a:t>
            </a:r>
          </a:p>
          <a:p>
            <a:r>
              <a:rPr lang="en-GB" sz="2400" dirty="0">
                <a:solidFill>
                  <a:schemeClr val="tx1"/>
                </a:solidFill>
                <a:latin typeface="Calibri" panose="020F0502020204030204" pitchFamily="34" charset="0"/>
                <a:cs typeface="Calibri" panose="020F0502020204030204" pitchFamily="34" charset="0"/>
              </a:rPr>
              <a:t>SfYP work with schools and students across Hertfordshire to facilitate block, bespoke and extended work experience, mock interviews, CV workshops, Careers carousels and fairs, employer visits and more</a:t>
            </a:r>
          </a:p>
          <a:p>
            <a:r>
              <a:rPr lang="en-GB" sz="2400" dirty="0">
                <a:solidFill>
                  <a:schemeClr val="tx1"/>
                </a:solidFill>
                <a:latin typeface="Calibri" panose="020F0502020204030204" pitchFamily="34" charset="0"/>
                <a:cs typeface="Calibri" panose="020F0502020204030204" pitchFamily="34" charset="0"/>
              </a:rPr>
              <a:t>We manage several projects working with young people and employers across Hertfordshire including the ASK programme, the employer liaison element of Hertfordshire Opportunities, Hop into your future and many more</a:t>
            </a:r>
          </a:p>
          <a:p>
            <a:r>
              <a:rPr lang="en-GB" sz="2400" dirty="0">
                <a:solidFill>
                  <a:schemeClr val="tx1"/>
                </a:solidFill>
                <a:latin typeface="Calibri" panose="020F0502020204030204" pitchFamily="34" charset="0"/>
                <a:cs typeface="Calibri" panose="020F0502020204030204" pitchFamily="34" charset="0"/>
              </a:rPr>
              <a:t>Details of the SfYP offer can be found here:  </a:t>
            </a:r>
            <a:r>
              <a:rPr lang="en-GB" sz="2400" dirty="0">
                <a:latin typeface="Calibri" panose="020F0502020204030204" pitchFamily="34" charset="0"/>
                <a:cs typeface="Calibri" panose="020F0502020204030204" pitchFamily="34" charset="0"/>
                <a:hlinkClick r:id="rId3"/>
              </a:rPr>
              <a:t>Employers (servicesforyoungpeople.org)</a:t>
            </a:r>
            <a:endParaRPr lang="en-GB" sz="2400" dirty="0">
              <a:solidFill>
                <a:schemeClr val="tx1"/>
              </a:solidFill>
              <a:latin typeface="Calibri" panose="020F0502020204030204" pitchFamily="34" charset="0"/>
              <a:cs typeface="Calibri" panose="020F0502020204030204" pitchFamily="34" charset="0"/>
            </a:endParaRPr>
          </a:p>
          <a:p>
            <a:pPr marL="0" indent="0">
              <a:buNone/>
            </a:pPr>
            <a:endParaRPr lang="en-GB"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098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8231A-2CE7-4524-8726-78D5D9CBF7C7}"/>
              </a:ext>
            </a:extLst>
          </p:cNvPr>
          <p:cNvSpPr>
            <a:spLocks noGrp="1"/>
          </p:cNvSpPr>
          <p:nvPr>
            <p:ph type="title"/>
          </p:nvPr>
        </p:nvSpPr>
        <p:spPr/>
        <p:txBody>
          <a:bodyPr/>
          <a:lstStyle/>
          <a:p>
            <a:pPr algn="ctr"/>
            <a:r>
              <a:rPr lang="en-GB" b="1" dirty="0">
                <a:latin typeface="Calibri" panose="020F0502020204030204" pitchFamily="34" charset="0"/>
                <a:cs typeface="Calibri" panose="020F0502020204030204" pitchFamily="34" charset="0"/>
              </a:rPr>
              <a:t>Project survey / next steps</a:t>
            </a:r>
          </a:p>
        </p:txBody>
      </p:sp>
      <p:sp>
        <p:nvSpPr>
          <p:cNvPr id="4" name="Content Placeholder 3">
            <a:extLst>
              <a:ext uri="{FF2B5EF4-FFF2-40B4-BE49-F238E27FC236}">
                <a16:creationId xmlns:a16="http://schemas.microsoft.com/office/drawing/2014/main" id="{11B62D08-CD5E-4DC8-BB71-3CBC2E950051}"/>
              </a:ext>
            </a:extLst>
          </p:cNvPr>
          <p:cNvSpPr>
            <a:spLocks noGrp="1" noRot="1" noMove="1" noResize="1" noEditPoints="1" noAdjustHandles="1" noChangeArrowheads="1" noChangeShapeType="1"/>
          </p:cNvSpPr>
          <p:nvPr>
            <p:ph idx="1"/>
          </p:nvPr>
        </p:nvSpPr>
        <p:spPr>
          <a:xfrm>
            <a:off x="119922" y="2383435"/>
            <a:ext cx="11842230" cy="3732551"/>
          </a:xfrm>
        </p:spPr>
        <p:txBody>
          <a:bodyPr>
            <a:normAutofit/>
          </a:bodyPr>
          <a:lstStyle/>
          <a:p>
            <a:pPr marL="0" indent="0">
              <a:buNone/>
            </a:pPr>
            <a:r>
              <a:rPr lang="en-GB" sz="2200" dirty="0">
                <a:solidFill>
                  <a:schemeClr val="tx1"/>
                </a:solidFill>
                <a:latin typeface="Calibri" panose="020F0502020204030204" pitchFamily="34" charset="0"/>
                <a:cs typeface="Calibri" panose="020F0502020204030204" pitchFamily="34" charset="0"/>
              </a:rPr>
              <a:t>You will shortly be receiving a short project survey which will ask for information that will help us establish the best ways we can support you to engage with schools and students. It will include questions around</a:t>
            </a:r>
          </a:p>
          <a:p>
            <a:r>
              <a:rPr lang="en-GB" sz="2200" dirty="0">
                <a:solidFill>
                  <a:schemeClr val="tx1"/>
                </a:solidFill>
                <a:latin typeface="Calibri" panose="020F0502020204030204" pitchFamily="34" charset="0"/>
                <a:cs typeface="Calibri" panose="020F0502020204030204" pitchFamily="34" charset="0"/>
              </a:rPr>
              <a:t>your current school engagement </a:t>
            </a:r>
          </a:p>
          <a:p>
            <a:r>
              <a:rPr lang="en-GB" sz="2200" dirty="0">
                <a:solidFill>
                  <a:schemeClr val="tx1"/>
                </a:solidFill>
                <a:latin typeface="Calibri" panose="020F0502020204030204" pitchFamily="34" charset="0"/>
                <a:cs typeface="Calibri" panose="020F0502020204030204" pitchFamily="34" charset="0"/>
              </a:rPr>
              <a:t>capability and capacity to support this project – including information on the type of support that may be required</a:t>
            </a:r>
          </a:p>
          <a:p>
            <a:r>
              <a:rPr lang="en-GB" sz="2200" dirty="0">
                <a:solidFill>
                  <a:schemeClr val="tx1"/>
                </a:solidFill>
                <a:latin typeface="Calibri" panose="020F0502020204030204" pitchFamily="34" charset="0"/>
                <a:cs typeface="Calibri" panose="020F0502020204030204" pitchFamily="34" charset="0"/>
              </a:rPr>
              <a:t>confirming your existing health and safety policies, procedures, risk assessments &amp; insurances are in place to be able to support students in the workplace</a:t>
            </a:r>
          </a:p>
          <a:p>
            <a:endParaRPr lang="en-GB" sz="2000" dirty="0">
              <a:solidFill>
                <a:schemeClr val="tx1"/>
              </a:solidFill>
              <a:latin typeface="Calibri" panose="020F0502020204030204" pitchFamily="34" charset="0"/>
              <a:cs typeface="Calibri" panose="020F0502020204030204" pitchFamily="34" charset="0"/>
            </a:endParaRPr>
          </a:p>
          <a:p>
            <a:endParaRPr lang="en-GB" sz="2000" dirty="0">
              <a:solidFill>
                <a:schemeClr val="tx1"/>
              </a:solidFill>
              <a:latin typeface="Calibri" panose="020F0502020204030204" pitchFamily="34" charset="0"/>
              <a:cs typeface="Calibri" panose="020F0502020204030204" pitchFamily="34" charset="0"/>
            </a:endParaRPr>
          </a:p>
          <a:p>
            <a:endParaRPr lang="en-GB" sz="20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0085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98231A-2CE7-4524-8726-78D5D9CBF7C7}"/>
              </a:ext>
            </a:extLst>
          </p:cNvPr>
          <p:cNvSpPr>
            <a:spLocks noGrp="1"/>
          </p:cNvSpPr>
          <p:nvPr>
            <p:ph type="title"/>
          </p:nvPr>
        </p:nvSpPr>
        <p:spPr/>
        <p:txBody>
          <a:bodyPr/>
          <a:lstStyle/>
          <a:p>
            <a:pPr algn="ctr"/>
            <a:r>
              <a:rPr lang="en-GB" b="1" dirty="0">
                <a:latin typeface="Calibri" panose="020F0502020204030204" pitchFamily="34" charset="0"/>
                <a:cs typeface="Calibri" panose="020F0502020204030204" pitchFamily="34" charset="0"/>
              </a:rPr>
              <a:t>SfYP Support / facilitation</a:t>
            </a:r>
          </a:p>
        </p:txBody>
      </p:sp>
      <p:sp>
        <p:nvSpPr>
          <p:cNvPr id="4" name="Content Placeholder 3">
            <a:extLst>
              <a:ext uri="{FF2B5EF4-FFF2-40B4-BE49-F238E27FC236}">
                <a16:creationId xmlns:a16="http://schemas.microsoft.com/office/drawing/2014/main" id="{11B62D08-CD5E-4DC8-BB71-3CBC2E950051}"/>
              </a:ext>
            </a:extLst>
          </p:cNvPr>
          <p:cNvSpPr>
            <a:spLocks noGrp="1"/>
          </p:cNvSpPr>
          <p:nvPr>
            <p:ph idx="1"/>
          </p:nvPr>
        </p:nvSpPr>
        <p:spPr>
          <a:xfrm>
            <a:off x="119922" y="2233533"/>
            <a:ext cx="11842230" cy="3882453"/>
          </a:xfrm>
        </p:spPr>
        <p:txBody>
          <a:bodyPr>
            <a:normAutofit/>
          </a:bodyPr>
          <a:lstStyle/>
          <a:p>
            <a:pPr marL="0" indent="0">
              <a:buNone/>
            </a:pPr>
            <a:endParaRPr lang="en-GB" dirty="0">
              <a:solidFill>
                <a:schemeClr val="tx1"/>
              </a:solidFill>
              <a:latin typeface="Arial" panose="020B0604020202020204" pitchFamily="34" charset="0"/>
              <a:cs typeface="Arial" panose="020B0604020202020204" pitchFamily="34" charset="0"/>
            </a:endParaRPr>
          </a:p>
          <a:p>
            <a:r>
              <a:rPr lang="en-GB" sz="2800" dirty="0">
                <a:solidFill>
                  <a:schemeClr val="tx1"/>
                </a:solidFill>
                <a:latin typeface="Calibri" panose="020F0502020204030204" pitchFamily="34" charset="0"/>
                <a:cs typeface="Calibri" panose="020F0502020204030204" pitchFamily="34" charset="0"/>
              </a:rPr>
              <a:t>co-ordination / planning of activities to ensure they are effective and engaging </a:t>
            </a:r>
          </a:p>
          <a:p>
            <a:r>
              <a:rPr lang="en-GB" sz="2800" dirty="0">
                <a:solidFill>
                  <a:schemeClr val="tx1"/>
                </a:solidFill>
                <a:latin typeface="Calibri" panose="020F0502020204030204" pitchFamily="34" charset="0"/>
                <a:cs typeface="Calibri" panose="020F0502020204030204" pitchFamily="34" charset="0"/>
              </a:rPr>
              <a:t> school/student liaison as required by each employer</a:t>
            </a:r>
          </a:p>
          <a:p>
            <a:r>
              <a:rPr lang="en-GB" sz="2800" dirty="0">
                <a:solidFill>
                  <a:schemeClr val="tx1"/>
                </a:solidFill>
                <a:latin typeface="Calibri" panose="020F0502020204030204" pitchFamily="34" charset="0"/>
                <a:cs typeface="Calibri" panose="020F0502020204030204" pitchFamily="34" charset="0"/>
              </a:rPr>
              <a:t> provide templates for activities </a:t>
            </a:r>
          </a:p>
          <a:p>
            <a:r>
              <a:rPr lang="en-GB" sz="2800" dirty="0">
                <a:solidFill>
                  <a:schemeClr val="tx1"/>
                </a:solidFill>
                <a:latin typeface="Calibri" panose="020F0502020204030204" pitchFamily="34" charset="0"/>
                <a:cs typeface="Calibri" panose="020F0502020204030204" pitchFamily="34" charset="0"/>
              </a:rPr>
              <a:t> sharing best practice </a:t>
            </a:r>
          </a:p>
          <a:p>
            <a:r>
              <a:rPr lang="en-GB" sz="2800" dirty="0">
                <a:solidFill>
                  <a:schemeClr val="tx1"/>
                </a:solidFill>
                <a:latin typeface="Calibri" panose="020F0502020204030204" pitchFamily="34" charset="0"/>
                <a:cs typeface="Calibri" panose="020F0502020204030204" pitchFamily="34" charset="0"/>
              </a:rPr>
              <a:t> guidance in relation to best practice when working with groups of students (where required)</a:t>
            </a:r>
          </a:p>
          <a:p>
            <a:endParaRPr lang="en-GB" sz="2800" dirty="0">
              <a:solidFill>
                <a:schemeClr val="tx1"/>
              </a:solidFill>
              <a:latin typeface="Calibri" panose="020F0502020204030204" pitchFamily="34" charset="0"/>
              <a:cs typeface="Calibri" panose="020F0502020204030204" pitchFamily="34" charset="0"/>
            </a:endParaRPr>
          </a:p>
          <a:p>
            <a:endParaRPr lang="en-GB"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35139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180" y="392575"/>
            <a:ext cx="6136383" cy="766200"/>
          </a:xfrm>
        </p:spPr>
        <p:txBody>
          <a:bodyPr>
            <a:normAutofit/>
          </a:bodyPr>
          <a:lstStyle/>
          <a:p>
            <a:pPr marL="7701" lvl="0">
              <a:spcBef>
                <a:spcPts val="58"/>
              </a:spcBef>
              <a:defRPr/>
            </a:pPr>
            <a:r>
              <a:rPr lang="en-GB" sz="2400" b="1" kern="0" spc="-6" dirty="0">
                <a:latin typeface="+mn-lt"/>
                <a:ea typeface="Lato" panose="020F0502020204030203" pitchFamily="34" charset="0"/>
                <a:cs typeface="Lato" panose="020F0502020204030203" pitchFamily="34" charset="0"/>
              </a:rPr>
              <a:t>Gatsby Benchmark 6</a:t>
            </a:r>
          </a:p>
        </p:txBody>
      </p:sp>
      <p:pic>
        <p:nvPicPr>
          <p:cNvPr id="5" name="Picture 4" descr="Hertfordshire-01"/>
          <p:cNvPicPr/>
          <p:nvPr/>
        </p:nvPicPr>
        <p:blipFill>
          <a:blip r:embed="rId2">
            <a:extLst>
              <a:ext uri="{28A0092B-C50C-407E-A947-70E740481C1C}">
                <a14:useLocalDpi xmlns:a14="http://schemas.microsoft.com/office/drawing/2010/main" val="0"/>
              </a:ext>
            </a:extLst>
          </a:blip>
          <a:srcRect/>
          <a:stretch>
            <a:fillRect/>
          </a:stretch>
        </p:blipFill>
        <p:spPr bwMode="auto">
          <a:xfrm>
            <a:off x="9508966" y="5486095"/>
            <a:ext cx="2459561" cy="1200431"/>
          </a:xfrm>
          <a:prstGeom prst="rect">
            <a:avLst/>
          </a:prstGeom>
          <a:noFill/>
          <a:ln>
            <a:noFill/>
          </a:ln>
        </p:spPr>
      </p:pic>
      <p:pic>
        <p:nvPicPr>
          <p:cNvPr id="8" name="Picture 7">
            <a:hlinkClick r:id="rId3"/>
            <a:extLst>
              <a:ext uri="{FF2B5EF4-FFF2-40B4-BE49-F238E27FC236}">
                <a16:creationId xmlns:a16="http://schemas.microsoft.com/office/drawing/2014/main" id="{9569C22A-AD2E-437E-A99B-3EF392EF4DDE}"/>
              </a:ext>
            </a:extLst>
          </p:cNvPr>
          <p:cNvPicPr>
            <a:picLocks noChangeAspect="1"/>
          </p:cNvPicPr>
          <p:nvPr/>
        </p:nvPicPr>
        <p:blipFill>
          <a:blip r:embed="rId4"/>
          <a:stretch>
            <a:fillRect/>
          </a:stretch>
        </p:blipFill>
        <p:spPr>
          <a:xfrm>
            <a:off x="-1" y="0"/>
            <a:ext cx="9417377" cy="6057408"/>
          </a:xfrm>
          <a:prstGeom prst="rect">
            <a:avLst/>
          </a:prstGeom>
        </p:spPr>
      </p:pic>
    </p:spTree>
    <p:extLst>
      <p:ext uri="{BB962C8B-B14F-4D97-AF65-F5344CB8AC3E}">
        <p14:creationId xmlns:p14="http://schemas.microsoft.com/office/powerpoint/2010/main" val="99159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180" y="392575"/>
            <a:ext cx="6136383" cy="766200"/>
          </a:xfrm>
        </p:spPr>
        <p:txBody>
          <a:bodyPr>
            <a:normAutofit/>
          </a:bodyPr>
          <a:lstStyle/>
          <a:p>
            <a:r>
              <a:rPr lang="en-GB" sz="2400" b="1" dirty="0">
                <a:latin typeface="+mn-lt"/>
              </a:rPr>
              <a:t>Gatsby Benchmark 6</a:t>
            </a:r>
          </a:p>
        </p:txBody>
      </p:sp>
      <p:sp>
        <p:nvSpPr>
          <p:cNvPr id="2" name="TextBox 1"/>
          <p:cNvSpPr txBox="1"/>
          <p:nvPr/>
        </p:nvSpPr>
        <p:spPr>
          <a:xfrm>
            <a:off x="0" y="1282045"/>
            <a:ext cx="11745798" cy="738664"/>
          </a:xfrm>
          <a:prstGeom prst="rect">
            <a:avLst/>
          </a:prstGeom>
          <a:noFill/>
        </p:spPr>
        <p:txBody>
          <a:bodyPr wrap="square" rtlCol="0">
            <a:spAutoFit/>
          </a:bodyPr>
          <a:lstStyle/>
          <a:p>
            <a:endParaRPr lang="en-GB" sz="2400" b="1" dirty="0"/>
          </a:p>
          <a:p>
            <a:endParaRPr lang="en-GB" dirty="0"/>
          </a:p>
        </p:txBody>
      </p:sp>
      <p:pic>
        <p:nvPicPr>
          <p:cNvPr id="5" name="Picture 4" descr="Hertfordshire-01"/>
          <p:cNvPicPr/>
          <p:nvPr/>
        </p:nvPicPr>
        <p:blipFill>
          <a:blip r:embed="rId2">
            <a:extLst>
              <a:ext uri="{28A0092B-C50C-407E-A947-70E740481C1C}">
                <a14:useLocalDpi xmlns:a14="http://schemas.microsoft.com/office/drawing/2010/main" val="0"/>
              </a:ext>
            </a:extLst>
          </a:blip>
          <a:srcRect/>
          <a:stretch>
            <a:fillRect/>
          </a:stretch>
        </p:blipFill>
        <p:spPr bwMode="auto">
          <a:xfrm>
            <a:off x="9508966" y="5486095"/>
            <a:ext cx="2459561" cy="1200431"/>
          </a:xfrm>
          <a:prstGeom prst="rect">
            <a:avLst/>
          </a:prstGeom>
          <a:noFill/>
          <a:ln>
            <a:noFill/>
          </a:ln>
        </p:spPr>
      </p:pic>
      <p:sp>
        <p:nvSpPr>
          <p:cNvPr id="4" name="Rectangle 3">
            <a:extLst>
              <a:ext uri="{FF2B5EF4-FFF2-40B4-BE49-F238E27FC236}">
                <a16:creationId xmlns:a16="http://schemas.microsoft.com/office/drawing/2014/main" id="{0A3A1E87-29D2-4D81-9AD5-F568D47597E3}"/>
              </a:ext>
            </a:extLst>
          </p:cNvPr>
          <p:cNvSpPr/>
          <p:nvPr/>
        </p:nvSpPr>
        <p:spPr>
          <a:xfrm>
            <a:off x="223472" y="1430747"/>
            <a:ext cx="6478985" cy="5324535"/>
          </a:xfrm>
          <a:prstGeom prst="rect">
            <a:avLst/>
          </a:prstGeom>
        </p:spPr>
        <p:txBody>
          <a:bodyPr wrap="square">
            <a:spAutoFit/>
          </a:bodyPr>
          <a:lstStyle/>
          <a:p>
            <a:pPr defTabSz="913143"/>
            <a:r>
              <a:rPr lang="en-GB" sz="2000" b="1" dirty="0">
                <a:solidFill>
                  <a:srgbClr val="008080"/>
                </a:solidFill>
                <a:ea typeface="Lato" panose="020F0502020204030203" pitchFamily="34" charset="0"/>
                <a:cs typeface="Lato" panose="020F0502020204030203" pitchFamily="34" charset="0"/>
              </a:rPr>
              <a:t>Types of activities for Gatsby Benchmark 6 at employer premises:</a:t>
            </a:r>
          </a:p>
          <a:p>
            <a:pPr defTabSz="913143"/>
            <a:endParaRPr lang="en-GB" sz="2000" b="1" dirty="0">
              <a:solidFill>
                <a:srgbClr val="008080"/>
              </a:solidFill>
              <a:ea typeface="Lato" panose="020F0502020204030203" pitchFamily="34" charset="0"/>
              <a:cs typeface="Lato" panose="020F0502020204030203" pitchFamily="34" charset="0"/>
            </a:endParaRPr>
          </a:p>
          <a:p>
            <a:pPr marL="257175" indent="-257175" defTabSz="913143">
              <a:buFont typeface="Arial" panose="020B0604020202020204" pitchFamily="34" charset="0"/>
              <a:buChar char="•"/>
            </a:pPr>
            <a:r>
              <a:rPr lang="en-GB" sz="2000" b="1" dirty="0">
                <a:solidFill>
                  <a:srgbClr val="008080"/>
                </a:solidFill>
                <a:ea typeface="Lato" panose="020F0502020204030203" pitchFamily="34" charset="0"/>
                <a:cs typeface="Lato" panose="020F0502020204030203" pitchFamily="34" charset="0"/>
              </a:rPr>
              <a:t>Work experience/shadowing 1, 2 or 3 days.</a:t>
            </a:r>
          </a:p>
          <a:p>
            <a:pPr marL="257175" indent="-257175" defTabSz="913143">
              <a:buFont typeface="Arial" panose="020B0604020202020204" pitchFamily="34" charset="0"/>
              <a:buChar char="•"/>
            </a:pPr>
            <a:r>
              <a:rPr lang="en-GB" sz="2000" b="1" dirty="0">
                <a:solidFill>
                  <a:srgbClr val="008080"/>
                </a:solidFill>
                <a:ea typeface="Lato" panose="020F0502020204030203" pitchFamily="34" charset="0"/>
                <a:cs typeface="Lato" panose="020F0502020204030203" pitchFamily="34" charset="0"/>
              </a:rPr>
              <a:t>Extended placement (1 day a week).</a:t>
            </a:r>
          </a:p>
          <a:p>
            <a:pPr marL="285750" lvl="0" indent="-285750">
              <a:buFont typeface="Arial" panose="020B0604020202020204" pitchFamily="34" charset="0"/>
              <a:buChar char="•"/>
            </a:pPr>
            <a:r>
              <a:rPr lang="en-GB" sz="2000" b="1" dirty="0">
                <a:solidFill>
                  <a:srgbClr val="00767A"/>
                </a:solidFill>
              </a:rPr>
              <a:t>Workplace visits can be for 10-15 students to meet a few employees and have a short tour.</a:t>
            </a:r>
          </a:p>
          <a:p>
            <a:pPr marL="285750" lvl="0" indent="-285750">
              <a:buFont typeface="Arial" panose="020B0604020202020204" pitchFamily="34" charset="0"/>
              <a:buChar char="•"/>
            </a:pPr>
            <a:r>
              <a:rPr lang="en-GB" sz="2000" b="1" dirty="0">
                <a:solidFill>
                  <a:srgbClr val="00767A"/>
                </a:solidFill>
              </a:rPr>
              <a:t>Inspiration/alumni activities.</a:t>
            </a:r>
          </a:p>
          <a:p>
            <a:pPr marL="285750" lvl="0" indent="-285750">
              <a:buFont typeface="Arial" panose="020B0604020202020204" pitchFamily="34" charset="0"/>
              <a:buChar char="•"/>
            </a:pPr>
            <a:r>
              <a:rPr lang="en-GB" sz="2000" b="1" dirty="0">
                <a:solidFill>
                  <a:srgbClr val="00767A"/>
                </a:solidFill>
              </a:rPr>
              <a:t>Mock assessment centres-skills/teamwork development.</a:t>
            </a:r>
          </a:p>
          <a:p>
            <a:pPr marL="285750" lvl="0" indent="-285750">
              <a:buFont typeface="Arial" panose="020B0604020202020204" pitchFamily="34" charset="0"/>
              <a:buChar char="•"/>
            </a:pPr>
            <a:r>
              <a:rPr lang="en-GB" sz="2000" b="1" dirty="0">
                <a:solidFill>
                  <a:srgbClr val="00767A"/>
                </a:solidFill>
              </a:rPr>
              <a:t>Careers speed dating/networking.</a:t>
            </a:r>
          </a:p>
          <a:p>
            <a:pPr marL="285750" lvl="0" indent="-285750">
              <a:buFont typeface="Arial" panose="020B0604020202020204" pitchFamily="34" charset="0"/>
              <a:buChar char="•"/>
            </a:pPr>
            <a:r>
              <a:rPr lang="en-GB" sz="2000" b="1" dirty="0">
                <a:solidFill>
                  <a:srgbClr val="00767A"/>
                </a:solidFill>
              </a:rPr>
              <a:t>Application prep, hints and tips employer from an employers’ perspective, LinkedIn profile work, employability skills. </a:t>
            </a:r>
          </a:p>
          <a:p>
            <a:pPr marL="285750" lvl="0" indent="-285750">
              <a:buFont typeface="Arial" panose="020B0604020202020204" pitchFamily="34" charset="0"/>
              <a:buChar char="•"/>
            </a:pPr>
            <a:r>
              <a:rPr lang="en-GB" sz="2000" b="1" dirty="0">
                <a:solidFill>
                  <a:srgbClr val="00767A"/>
                </a:solidFill>
              </a:rPr>
              <a:t>Work based project work e.g. a Marketing Challenge for your organisation</a:t>
            </a:r>
          </a:p>
          <a:p>
            <a:pPr marL="285750" lvl="0" indent="-285750">
              <a:buFont typeface="Arial" panose="020B0604020202020204" pitchFamily="34" charset="0"/>
              <a:buChar char="•"/>
            </a:pPr>
            <a:r>
              <a:rPr lang="en-GB" sz="2000" b="1" dirty="0">
                <a:solidFill>
                  <a:srgbClr val="00767A"/>
                </a:solidFill>
              </a:rPr>
              <a:t>Preparation and reflection workshops for students on experience of the workplace.</a:t>
            </a:r>
          </a:p>
        </p:txBody>
      </p:sp>
      <p:sp>
        <p:nvSpPr>
          <p:cNvPr id="8" name="TextBox 7">
            <a:extLst>
              <a:ext uri="{FF2B5EF4-FFF2-40B4-BE49-F238E27FC236}">
                <a16:creationId xmlns:a16="http://schemas.microsoft.com/office/drawing/2014/main" id="{5ABF6F21-F77C-471C-85B8-E8FE9425FD06}"/>
              </a:ext>
            </a:extLst>
          </p:cNvPr>
          <p:cNvSpPr txBox="1"/>
          <p:nvPr/>
        </p:nvSpPr>
        <p:spPr>
          <a:xfrm>
            <a:off x="6834433" y="1651377"/>
            <a:ext cx="4779390" cy="646331"/>
          </a:xfrm>
          <a:prstGeom prst="rect">
            <a:avLst/>
          </a:prstGeom>
          <a:noFill/>
        </p:spPr>
        <p:txBody>
          <a:bodyPr wrap="square" rtlCol="0">
            <a:spAutoFit/>
          </a:bodyPr>
          <a:lstStyle/>
          <a:p>
            <a:r>
              <a:rPr lang="en-GB" dirty="0"/>
              <a:t>To include an activity under Benchmark 6, it must meet the following minimum requirements:</a:t>
            </a:r>
          </a:p>
        </p:txBody>
      </p:sp>
      <p:pic>
        <p:nvPicPr>
          <p:cNvPr id="9" name="Picture 8">
            <a:extLst>
              <a:ext uri="{FF2B5EF4-FFF2-40B4-BE49-F238E27FC236}">
                <a16:creationId xmlns:a16="http://schemas.microsoft.com/office/drawing/2014/main" id="{7B013465-9DBB-4561-A540-2E26A3C84430}"/>
              </a:ext>
            </a:extLst>
          </p:cNvPr>
          <p:cNvPicPr>
            <a:picLocks noChangeAspect="1"/>
          </p:cNvPicPr>
          <p:nvPr/>
        </p:nvPicPr>
        <p:blipFill>
          <a:blip r:embed="rId3"/>
          <a:stretch>
            <a:fillRect/>
          </a:stretch>
        </p:blipFill>
        <p:spPr>
          <a:xfrm>
            <a:off x="7973706" y="2446799"/>
            <a:ext cx="3321221" cy="1492327"/>
          </a:xfrm>
          <a:prstGeom prst="rect">
            <a:avLst/>
          </a:prstGeom>
        </p:spPr>
      </p:pic>
      <p:pic>
        <p:nvPicPr>
          <p:cNvPr id="10" name="Picture 9">
            <a:extLst>
              <a:ext uri="{FF2B5EF4-FFF2-40B4-BE49-F238E27FC236}">
                <a16:creationId xmlns:a16="http://schemas.microsoft.com/office/drawing/2014/main" id="{C72A67A1-F49D-4AA3-BBCC-881B93E8157D}"/>
              </a:ext>
            </a:extLst>
          </p:cNvPr>
          <p:cNvPicPr>
            <a:picLocks noChangeAspect="1"/>
          </p:cNvPicPr>
          <p:nvPr/>
        </p:nvPicPr>
        <p:blipFill>
          <a:blip r:embed="rId4"/>
          <a:stretch>
            <a:fillRect/>
          </a:stretch>
        </p:blipFill>
        <p:spPr>
          <a:xfrm>
            <a:off x="7958880" y="3939126"/>
            <a:ext cx="3350871" cy="1469366"/>
          </a:xfrm>
          <a:prstGeom prst="rect">
            <a:avLst/>
          </a:prstGeom>
        </p:spPr>
      </p:pic>
    </p:spTree>
    <p:extLst>
      <p:ext uri="{BB962C8B-B14F-4D97-AF65-F5344CB8AC3E}">
        <p14:creationId xmlns:p14="http://schemas.microsoft.com/office/powerpoint/2010/main" val="1423086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180" y="392575"/>
            <a:ext cx="6136383" cy="766200"/>
          </a:xfrm>
        </p:spPr>
        <p:txBody>
          <a:bodyPr>
            <a:normAutofit/>
          </a:bodyPr>
          <a:lstStyle/>
          <a:p>
            <a:r>
              <a:rPr lang="en-GB" sz="2400" b="1" dirty="0">
                <a:latin typeface="+mn-lt"/>
              </a:rPr>
              <a:t>Gatsby Benchmark 6 Aims</a:t>
            </a:r>
          </a:p>
        </p:txBody>
      </p:sp>
      <p:sp>
        <p:nvSpPr>
          <p:cNvPr id="2" name="TextBox 1"/>
          <p:cNvSpPr txBox="1"/>
          <p:nvPr/>
        </p:nvSpPr>
        <p:spPr>
          <a:xfrm>
            <a:off x="0" y="1282045"/>
            <a:ext cx="11745798" cy="738664"/>
          </a:xfrm>
          <a:prstGeom prst="rect">
            <a:avLst/>
          </a:prstGeom>
          <a:noFill/>
        </p:spPr>
        <p:txBody>
          <a:bodyPr wrap="square" rtlCol="0">
            <a:spAutoFit/>
          </a:bodyPr>
          <a:lstStyle/>
          <a:p>
            <a:endParaRPr lang="en-GB" sz="2400" b="1" dirty="0"/>
          </a:p>
          <a:p>
            <a:endParaRPr lang="en-GB" dirty="0"/>
          </a:p>
        </p:txBody>
      </p:sp>
      <p:pic>
        <p:nvPicPr>
          <p:cNvPr id="5" name="Picture 4" descr="Hertfordshire-01"/>
          <p:cNvPicPr/>
          <p:nvPr/>
        </p:nvPicPr>
        <p:blipFill>
          <a:blip r:embed="rId2">
            <a:extLst>
              <a:ext uri="{28A0092B-C50C-407E-A947-70E740481C1C}">
                <a14:useLocalDpi xmlns:a14="http://schemas.microsoft.com/office/drawing/2010/main" val="0"/>
              </a:ext>
            </a:extLst>
          </a:blip>
          <a:srcRect/>
          <a:stretch>
            <a:fillRect/>
          </a:stretch>
        </p:blipFill>
        <p:spPr bwMode="auto">
          <a:xfrm>
            <a:off x="9508966" y="5486095"/>
            <a:ext cx="2459561" cy="1200431"/>
          </a:xfrm>
          <a:prstGeom prst="rect">
            <a:avLst/>
          </a:prstGeom>
          <a:noFill/>
          <a:ln>
            <a:noFill/>
          </a:ln>
        </p:spPr>
      </p:pic>
      <p:pic>
        <p:nvPicPr>
          <p:cNvPr id="4" name="Picture 3">
            <a:extLst>
              <a:ext uri="{FF2B5EF4-FFF2-40B4-BE49-F238E27FC236}">
                <a16:creationId xmlns:a16="http://schemas.microsoft.com/office/drawing/2014/main" id="{08C977AD-3D68-4A87-8B2C-6B79E06468DE}"/>
              </a:ext>
            </a:extLst>
          </p:cNvPr>
          <p:cNvPicPr>
            <a:picLocks noChangeAspect="1"/>
          </p:cNvPicPr>
          <p:nvPr/>
        </p:nvPicPr>
        <p:blipFill>
          <a:blip r:embed="rId3"/>
          <a:stretch>
            <a:fillRect/>
          </a:stretch>
        </p:blipFill>
        <p:spPr>
          <a:xfrm>
            <a:off x="0" y="1282044"/>
            <a:ext cx="6391563" cy="5518747"/>
          </a:xfrm>
          <a:prstGeom prst="rect">
            <a:avLst/>
          </a:prstGeom>
        </p:spPr>
      </p:pic>
      <p:pic>
        <p:nvPicPr>
          <p:cNvPr id="6" name="Picture 5">
            <a:extLst>
              <a:ext uri="{FF2B5EF4-FFF2-40B4-BE49-F238E27FC236}">
                <a16:creationId xmlns:a16="http://schemas.microsoft.com/office/drawing/2014/main" id="{8F054A2E-943A-46E1-8140-91EE7F033787}"/>
              </a:ext>
            </a:extLst>
          </p:cNvPr>
          <p:cNvPicPr>
            <a:picLocks noChangeAspect="1"/>
          </p:cNvPicPr>
          <p:nvPr/>
        </p:nvPicPr>
        <p:blipFill>
          <a:blip r:embed="rId4"/>
          <a:stretch>
            <a:fillRect/>
          </a:stretch>
        </p:blipFill>
        <p:spPr>
          <a:xfrm>
            <a:off x="4138368" y="270950"/>
            <a:ext cx="1326500" cy="949459"/>
          </a:xfrm>
          <a:prstGeom prst="rect">
            <a:avLst/>
          </a:prstGeom>
        </p:spPr>
      </p:pic>
      <p:pic>
        <p:nvPicPr>
          <p:cNvPr id="7" name="Picture 6">
            <a:extLst>
              <a:ext uri="{FF2B5EF4-FFF2-40B4-BE49-F238E27FC236}">
                <a16:creationId xmlns:a16="http://schemas.microsoft.com/office/drawing/2014/main" id="{217E2AB5-8260-411A-A406-3819E764B9F5}"/>
              </a:ext>
            </a:extLst>
          </p:cNvPr>
          <p:cNvPicPr>
            <a:picLocks noChangeAspect="1"/>
          </p:cNvPicPr>
          <p:nvPr/>
        </p:nvPicPr>
        <p:blipFill>
          <a:blip r:embed="rId5"/>
          <a:stretch>
            <a:fillRect/>
          </a:stretch>
        </p:blipFill>
        <p:spPr>
          <a:xfrm>
            <a:off x="7383124" y="1682660"/>
            <a:ext cx="4362674" cy="3492679"/>
          </a:xfrm>
          <a:prstGeom prst="rect">
            <a:avLst/>
          </a:prstGeom>
        </p:spPr>
      </p:pic>
    </p:spTree>
    <p:extLst>
      <p:ext uri="{BB962C8B-B14F-4D97-AF65-F5344CB8AC3E}">
        <p14:creationId xmlns:p14="http://schemas.microsoft.com/office/powerpoint/2010/main" val="422699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180" y="392575"/>
            <a:ext cx="6136383" cy="766200"/>
          </a:xfrm>
        </p:spPr>
        <p:txBody>
          <a:bodyPr>
            <a:normAutofit fontScale="90000"/>
          </a:bodyPr>
          <a:lstStyle/>
          <a:p>
            <a:pPr marL="7701" lvl="0">
              <a:spcBef>
                <a:spcPts val="58"/>
              </a:spcBef>
              <a:defRPr/>
            </a:pPr>
            <a:r>
              <a:rPr lang="en-GB" sz="2400" b="1" kern="0" spc="-6" dirty="0">
                <a:latin typeface="+mn-lt"/>
                <a:ea typeface="Lato" panose="020F0502020204030203" pitchFamily="34" charset="0"/>
                <a:cs typeface="Lato" panose="020F0502020204030203" pitchFamily="34" charset="0"/>
              </a:rPr>
              <a:t>Employer Standards –Consider using these as part of your Experience of the workplace</a:t>
            </a:r>
          </a:p>
        </p:txBody>
      </p:sp>
      <p:pic>
        <p:nvPicPr>
          <p:cNvPr id="5" name="Picture 4" descr="Hertfordshire-01"/>
          <p:cNvPicPr/>
          <p:nvPr/>
        </p:nvPicPr>
        <p:blipFill>
          <a:blip r:embed="rId2">
            <a:extLst>
              <a:ext uri="{28A0092B-C50C-407E-A947-70E740481C1C}">
                <a14:useLocalDpi xmlns:a14="http://schemas.microsoft.com/office/drawing/2010/main" val="0"/>
              </a:ext>
            </a:extLst>
          </a:blip>
          <a:srcRect/>
          <a:stretch>
            <a:fillRect/>
          </a:stretch>
        </p:blipFill>
        <p:spPr bwMode="auto">
          <a:xfrm>
            <a:off x="9508966" y="5486095"/>
            <a:ext cx="2459561" cy="1200431"/>
          </a:xfrm>
          <a:prstGeom prst="rect">
            <a:avLst/>
          </a:prstGeom>
          <a:noFill/>
          <a:ln>
            <a:noFill/>
          </a:ln>
        </p:spPr>
      </p:pic>
      <p:sp>
        <p:nvSpPr>
          <p:cNvPr id="6" name="TextBox 5"/>
          <p:cNvSpPr txBox="1"/>
          <p:nvPr/>
        </p:nvSpPr>
        <p:spPr>
          <a:xfrm>
            <a:off x="7934308" y="4281334"/>
            <a:ext cx="395289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4947"/>
                </a:solidFill>
                <a:effectLst/>
                <a:uLnTx/>
                <a:uFillTx/>
                <a:latin typeface="Calibri" panose="020F0502020204030204"/>
                <a:ea typeface="+mn-ea"/>
                <a:cs typeface="+mn-cs"/>
              </a:rPr>
              <a:t>From </a:t>
            </a:r>
            <a:r>
              <a:rPr kumimoji="0" lang="en-GB" sz="1800" b="1" i="0" u="none" strike="noStrike" kern="1200" cap="none" spc="0" normalizeH="0" baseline="0" noProof="0" dirty="0">
                <a:ln>
                  <a:noFill/>
                </a:ln>
                <a:solidFill>
                  <a:srgbClr val="484947"/>
                </a:solidFill>
                <a:effectLst/>
                <a:uLnTx/>
                <a:uFillTx/>
                <a:latin typeface="Calibri" panose="020F0502020204030204"/>
                <a:ea typeface="+mn-ea"/>
                <a:cs typeface="+mn-cs"/>
              </a:rPr>
              <a:t>Thurs 8</a:t>
            </a:r>
            <a:r>
              <a:rPr kumimoji="0" lang="en-GB" sz="1800" b="1" i="0" u="none" strike="noStrike" kern="1200" cap="none" spc="0" normalizeH="0" baseline="30000" noProof="0" dirty="0">
                <a:ln>
                  <a:noFill/>
                </a:ln>
                <a:solidFill>
                  <a:srgbClr val="484947"/>
                </a:solidFill>
                <a:effectLst/>
                <a:uLnTx/>
                <a:uFillTx/>
                <a:latin typeface="Calibri" panose="020F0502020204030204"/>
                <a:ea typeface="+mn-ea"/>
                <a:cs typeface="+mn-cs"/>
              </a:rPr>
              <a:t>th </a:t>
            </a:r>
            <a:r>
              <a:rPr kumimoji="0" lang="en-GB" sz="1800" b="1" i="0" u="none" strike="noStrike" kern="1200" cap="none" spc="0" normalizeH="0" baseline="0" noProof="0" dirty="0">
                <a:ln>
                  <a:noFill/>
                </a:ln>
                <a:solidFill>
                  <a:srgbClr val="484947"/>
                </a:solidFill>
                <a:effectLst/>
                <a:uLnTx/>
                <a:uFillTx/>
                <a:latin typeface="Calibri" panose="020F0502020204030204"/>
                <a:ea typeface="+mn-ea"/>
                <a:cs typeface="+mn-cs"/>
              </a:rPr>
              <a:t>Nov 23 </a:t>
            </a:r>
            <a:r>
              <a:rPr kumimoji="0" lang="en-GB" sz="1800" b="0" i="0" u="none" strike="noStrike" kern="1200" cap="none" spc="0" normalizeH="0" baseline="0" noProof="0" dirty="0">
                <a:ln>
                  <a:noFill/>
                </a:ln>
                <a:solidFill>
                  <a:srgbClr val="484947"/>
                </a:solidFill>
                <a:effectLst/>
                <a:uLnTx/>
                <a:uFillTx/>
                <a:latin typeface="Calibri" panose="020F0502020204030204"/>
                <a:ea typeface="+mn-ea"/>
                <a:cs typeface="+mn-cs"/>
              </a:rPr>
              <a:t>we will would love Hertfordshire employers to complete the Employer Standards (like Compass/Gatsby for employers)</a:t>
            </a:r>
          </a:p>
        </p:txBody>
      </p:sp>
      <p:pic>
        <p:nvPicPr>
          <p:cNvPr id="7" name="Picture 6"/>
          <p:cNvPicPr>
            <a:picLocks noChangeAspect="1"/>
          </p:cNvPicPr>
          <p:nvPr/>
        </p:nvPicPr>
        <p:blipFill>
          <a:blip r:embed="rId3"/>
          <a:stretch>
            <a:fillRect/>
          </a:stretch>
        </p:blipFill>
        <p:spPr>
          <a:xfrm>
            <a:off x="0" y="1913508"/>
            <a:ext cx="6391563" cy="1670176"/>
          </a:xfrm>
          <a:prstGeom prst="rect">
            <a:avLst/>
          </a:prstGeom>
        </p:spPr>
      </p:pic>
      <p:pic>
        <p:nvPicPr>
          <p:cNvPr id="8" name="Picture 7"/>
          <p:cNvPicPr>
            <a:picLocks noChangeAspect="1"/>
          </p:cNvPicPr>
          <p:nvPr/>
        </p:nvPicPr>
        <p:blipFill>
          <a:blip r:embed="rId4"/>
          <a:stretch>
            <a:fillRect/>
          </a:stretch>
        </p:blipFill>
        <p:spPr>
          <a:xfrm>
            <a:off x="0" y="4672651"/>
            <a:ext cx="6391563" cy="1618024"/>
          </a:xfrm>
          <a:prstGeom prst="rect">
            <a:avLst/>
          </a:prstGeom>
        </p:spPr>
      </p:pic>
      <p:pic>
        <p:nvPicPr>
          <p:cNvPr id="9" name="Picture 8"/>
          <p:cNvPicPr>
            <a:picLocks noChangeAspect="1"/>
          </p:cNvPicPr>
          <p:nvPr/>
        </p:nvPicPr>
        <p:blipFill>
          <a:blip r:embed="rId5"/>
          <a:stretch>
            <a:fillRect/>
          </a:stretch>
        </p:blipFill>
        <p:spPr>
          <a:xfrm>
            <a:off x="0" y="1323318"/>
            <a:ext cx="3888509" cy="590190"/>
          </a:xfrm>
          <a:prstGeom prst="rect">
            <a:avLst/>
          </a:prstGeom>
        </p:spPr>
      </p:pic>
      <p:pic>
        <p:nvPicPr>
          <p:cNvPr id="10" name="Picture 9"/>
          <p:cNvPicPr>
            <a:picLocks noChangeAspect="1"/>
          </p:cNvPicPr>
          <p:nvPr/>
        </p:nvPicPr>
        <p:blipFill>
          <a:blip r:embed="rId6"/>
          <a:stretch>
            <a:fillRect/>
          </a:stretch>
        </p:blipFill>
        <p:spPr>
          <a:xfrm>
            <a:off x="0" y="4056179"/>
            <a:ext cx="3888509" cy="616471"/>
          </a:xfrm>
          <a:prstGeom prst="rect">
            <a:avLst/>
          </a:prstGeom>
        </p:spPr>
      </p:pic>
      <p:pic>
        <p:nvPicPr>
          <p:cNvPr id="11" name="Picture 10"/>
          <p:cNvPicPr>
            <a:picLocks noChangeAspect="1"/>
          </p:cNvPicPr>
          <p:nvPr/>
        </p:nvPicPr>
        <p:blipFill>
          <a:blip r:embed="rId7"/>
          <a:stretch>
            <a:fillRect/>
          </a:stretch>
        </p:blipFill>
        <p:spPr>
          <a:xfrm>
            <a:off x="8377653" y="1471479"/>
            <a:ext cx="2475073" cy="598257"/>
          </a:xfrm>
          <a:prstGeom prst="rect">
            <a:avLst/>
          </a:prstGeom>
        </p:spPr>
      </p:pic>
      <p:pic>
        <p:nvPicPr>
          <p:cNvPr id="12" name="Picture 11"/>
          <p:cNvPicPr>
            <a:picLocks noChangeAspect="1"/>
          </p:cNvPicPr>
          <p:nvPr/>
        </p:nvPicPr>
        <p:blipFill>
          <a:blip r:embed="rId8"/>
          <a:stretch>
            <a:fillRect/>
          </a:stretch>
        </p:blipFill>
        <p:spPr>
          <a:xfrm>
            <a:off x="6588013" y="2069736"/>
            <a:ext cx="5603987" cy="1357720"/>
          </a:xfrm>
          <a:prstGeom prst="rect">
            <a:avLst/>
          </a:prstGeom>
        </p:spPr>
      </p:pic>
      <p:sp>
        <p:nvSpPr>
          <p:cNvPr id="14" name="TextBox 13"/>
          <p:cNvSpPr txBox="1"/>
          <p:nvPr/>
        </p:nvSpPr>
        <p:spPr>
          <a:xfrm>
            <a:off x="6588013" y="3588467"/>
            <a:ext cx="631767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84947"/>
                </a:solidFill>
                <a:effectLst/>
                <a:uLnTx/>
                <a:uFillTx/>
                <a:latin typeface="Calibri" panose="020F0502020204030204"/>
                <a:ea typeface="+mn-ea"/>
                <a:cs typeface="+mn-cs"/>
              </a:rPr>
              <a:t>https://resources.careersandenterprise.co.uk/employer-standards-resource-directory</a:t>
            </a:r>
          </a:p>
        </p:txBody>
      </p:sp>
      <p:sp>
        <p:nvSpPr>
          <p:cNvPr id="2" name="Rectangle 1">
            <a:extLst>
              <a:ext uri="{FF2B5EF4-FFF2-40B4-BE49-F238E27FC236}">
                <a16:creationId xmlns:a16="http://schemas.microsoft.com/office/drawing/2014/main" id="{78D00B95-8784-4723-8E5C-DF77CE18EF6B}"/>
              </a:ext>
            </a:extLst>
          </p:cNvPr>
          <p:cNvSpPr/>
          <p:nvPr/>
        </p:nvSpPr>
        <p:spPr>
          <a:xfrm>
            <a:off x="0" y="6394370"/>
            <a:ext cx="7325781"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84947"/>
                </a:solidFill>
                <a:effectLst/>
                <a:uLnTx/>
                <a:uFillTx/>
                <a:latin typeface="Calibri" panose="020F0502020204030204"/>
                <a:ea typeface="+mn-ea"/>
                <a:cs typeface="+mn-cs"/>
              </a:rPr>
              <a:t>https://www.careersandenterprise.co.uk/employers/employer-standards/</a:t>
            </a:r>
          </a:p>
        </p:txBody>
      </p:sp>
    </p:spTree>
    <p:extLst>
      <p:ext uri="{BB962C8B-B14F-4D97-AF65-F5344CB8AC3E}">
        <p14:creationId xmlns:p14="http://schemas.microsoft.com/office/powerpoint/2010/main" val="341234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180" y="392575"/>
            <a:ext cx="6136383" cy="766200"/>
          </a:xfrm>
        </p:spPr>
        <p:txBody>
          <a:bodyPr>
            <a:normAutofit/>
          </a:bodyPr>
          <a:lstStyle/>
          <a:p>
            <a:r>
              <a:rPr lang="en-GB" sz="2400" b="1" dirty="0">
                <a:latin typeface="+mn-lt"/>
              </a:rPr>
              <a:t>Gatsby Benchmark 6 –Impact &amp; Share Success</a:t>
            </a:r>
          </a:p>
        </p:txBody>
      </p:sp>
      <p:sp>
        <p:nvSpPr>
          <p:cNvPr id="2" name="TextBox 1"/>
          <p:cNvSpPr txBox="1"/>
          <p:nvPr/>
        </p:nvSpPr>
        <p:spPr>
          <a:xfrm>
            <a:off x="0" y="1282045"/>
            <a:ext cx="11745798" cy="738664"/>
          </a:xfrm>
          <a:prstGeom prst="rect">
            <a:avLst/>
          </a:prstGeom>
          <a:noFill/>
        </p:spPr>
        <p:txBody>
          <a:bodyPr wrap="square" rtlCol="0">
            <a:spAutoFit/>
          </a:bodyPr>
          <a:lstStyle/>
          <a:p>
            <a:endParaRPr lang="en-GB" sz="2400" b="1" dirty="0"/>
          </a:p>
          <a:p>
            <a:endParaRPr lang="en-GB" dirty="0"/>
          </a:p>
        </p:txBody>
      </p:sp>
      <p:pic>
        <p:nvPicPr>
          <p:cNvPr id="5" name="Picture 4" descr="Hertfordshire-01"/>
          <p:cNvPicPr/>
          <p:nvPr/>
        </p:nvPicPr>
        <p:blipFill>
          <a:blip r:embed="rId2">
            <a:extLst>
              <a:ext uri="{28A0092B-C50C-407E-A947-70E740481C1C}">
                <a14:useLocalDpi xmlns:a14="http://schemas.microsoft.com/office/drawing/2010/main" val="0"/>
              </a:ext>
            </a:extLst>
          </a:blip>
          <a:srcRect/>
          <a:stretch>
            <a:fillRect/>
          </a:stretch>
        </p:blipFill>
        <p:spPr bwMode="auto">
          <a:xfrm>
            <a:off x="9508966" y="5486095"/>
            <a:ext cx="2459561" cy="1200431"/>
          </a:xfrm>
          <a:prstGeom prst="rect">
            <a:avLst/>
          </a:prstGeom>
          <a:noFill/>
          <a:ln>
            <a:noFill/>
          </a:ln>
        </p:spPr>
      </p:pic>
      <p:pic>
        <p:nvPicPr>
          <p:cNvPr id="4" name="Picture 3">
            <a:extLst>
              <a:ext uri="{FF2B5EF4-FFF2-40B4-BE49-F238E27FC236}">
                <a16:creationId xmlns:a16="http://schemas.microsoft.com/office/drawing/2014/main" id="{3097579F-9B66-4C4B-B4E4-A5EC08B4DB06}"/>
              </a:ext>
            </a:extLst>
          </p:cNvPr>
          <p:cNvPicPr>
            <a:picLocks noChangeAspect="1"/>
          </p:cNvPicPr>
          <p:nvPr/>
        </p:nvPicPr>
        <p:blipFill>
          <a:blip r:embed="rId3"/>
          <a:stretch>
            <a:fillRect/>
          </a:stretch>
        </p:blipFill>
        <p:spPr>
          <a:xfrm>
            <a:off x="0" y="1448371"/>
            <a:ext cx="9712334" cy="4358539"/>
          </a:xfrm>
          <a:prstGeom prst="rect">
            <a:avLst/>
          </a:prstGeom>
        </p:spPr>
      </p:pic>
      <p:sp>
        <p:nvSpPr>
          <p:cNvPr id="6" name="TextBox 5">
            <a:extLst>
              <a:ext uri="{FF2B5EF4-FFF2-40B4-BE49-F238E27FC236}">
                <a16:creationId xmlns:a16="http://schemas.microsoft.com/office/drawing/2014/main" id="{3F6FB693-A917-4332-A4D1-0C0EF8CFCCB3}"/>
              </a:ext>
            </a:extLst>
          </p:cNvPr>
          <p:cNvSpPr txBox="1"/>
          <p:nvPr/>
        </p:nvSpPr>
        <p:spPr>
          <a:xfrm>
            <a:off x="255179" y="6061435"/>
            <a:ext cx="6654667" cy="646331"/>
          </a:xfrm>
          <a:prstGeom prst="rect">
            <a:avLst/>
          </a:prstGeom>
          <a:noFill/>
        </p:spPr>
        <p:txBody>
          <a:bodyPr wrap="square" rtlCol="0">
            <a:spAutoFit/>
          </a:bodyPr>
          <a:lstStyle/>
          <a:p>
            <a:r>
              <a:rPr lang="en-GB" dirty="0"/>
              <a:t>Prepare and Reflect-What skills did the young person develop?</a:t>
            </a:r>
          </a:p>
          <a:p>
            <a:r>
              <a:rPr lang="en-GB" dirty="0"/>
              <a:t>What are the next steps? Part-time job, LinkedIn profile etc.</a:t>
            </a:r>
          </a:p>
        </p:txBody>
      </p:sp>
    </p:spTree>
    <p:extLst>
      <p:ext uri="{BB962C8B-B14F-4D97-AF65-F5344CB8AC3E}">
        <p14:creationId xmlns:p14="http://schemas.microsoft.com/office/powerpoint/2010/main" val="687819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EF28-B3C6-1A95-DC07-BBF920213E91}"/>
              </a:ext>
            </a:extLst>
          </p:cNvPr>
          <p:cNvSpPr>
            <a:spLocks noGrp="1"/>
          </p:cNvSpPr>
          <p:nvPr>
            <p:ph type="title"/>
          </p:nvPr>
        </p:nvSpPr>
        <p:spPr/>
        <p:txBody>
          <a:bodyPr/>
          <a:lstStyle/>
          <a:p>
            <a:r>
              <a:rPr lang="en-GB"/>
              <a:t>Executive Summary</a:t>
            </a:r>
          </a:p>
        </p:txBody>
      </p:sp>
      <p:sp>
        <p:nvSpPr>
          <p:cNvPr id="3" name="Content Placeholder 2">
            <a:extLst>
              <a:ext uri="{FF2B5EF4-FFF2-40B4-BE49-F238E27FC236}">
                <a16:creationId xmlns:a16="http://schemas.microsoft.com/office/drawing/2014/main" id="{14C219AF-37F0-1B94-0FEC-826849D5DDA5}"/>
              </a:ext>
            </a:extLst>
          </p:cNvPr>
          <p:cNvSpPr>
            <a:spLocks noGrp="1"/>
          </p:cNvSpPr>
          <p:nvPr>
            <p:ph idx="1"/>
          </p:nvPr>
        </p:nvSpPr>
        <p:spPr>
          <a:xfrm>
            <a:off x="255180" y="2346460"/>
            <a:ext cx="9105130" cy="3713189"/>
          </a:xfrm>
        </p:spPr>
        <p:txBody>
          <a:bodyPr>
            <a:noAutofit/>
          </a:bodyPr>
          <a:lstStyle/>
          <a:p>
            <a:pPr marL="0" lvl="0" indent="0">
              <a:lnSpc>
                <a:spcPct val="107000"/>
              </a:lnSpc>
              <a:buNone/>
            </a:pPr>
            <a:r>
              <a:rPr lang="en-GB" sz="2000">
                <a:effectLst/>
                <a:ea typeface="Times New Roman" panose="02020603050405020304" pitchFamily="18" charset="0"/>
              </a:rPr>
              <a:t>There is no doubt that </a:t>
            </a:r>
            <a:r>
              <a:rPr lang="en-GB" sz="2000" b="1">
                <a:solidFill>
                  <a:srgbClr val="00767A"/>
                </a:solidFill>
                <a:effectLst/>
                <a:ea typeface="Times New Roman" panose="02020603050405020304" pitchFamily="18" charset="0"/>
              </a:rPr>
              <a:t>work experience is valued by schools and by employers</a:t>
            </a:r>
            <a:r>
              <a:rPr lang="en-GB" sz="2000">
                <a:effectLst/>
                <a:ea typeface="Times New Roman" panose="02020603050405020304" pitchFamily="18" charset="0"/>
              </a:rPr>
              <a:t> in Hertfordshire. The interviews </a:t>
            </a:r>
            <a:r>
              <a:rPr lang="en-GB" sz="2000">
                <a:ea typeface="Times New Roman" panose="02020603050405020304" pitchFamily="18" charset="0"/>
              </a:rPr>
              <a:t>and surveys conducted with employers showed that e</a:t>
            </a:r>
            <a:r>
              <a:rPr lang="en-GB" sz="2000">
                <a:effectLst/>
                <a:ea typeface="Times New Roman" panose="02020603050405020304" pitchFamily="18" charset="0"/>
              </a:rPr>
              <a:t>ach year, significant numbers of students in Years 10 and 12 undertake placements with local businesses. Businesses value being able to support their local schools and make significant investment in both time and resources to offer a variety of placements. For businesses that don’t yet offer placements, the majority stated that they had never been asked.</a:t>
            </a:r>
          </a:p>
          <a:p>
            <a:pPr marL="0" lvl="0" indent="0">
              <a:lnSpc>
                <a:spcPct val="107000"/>
              </a:lnSpc>
              <a:buNone/>
            </a:pPr>
            <a:r>
              <a:rPr lang="en-GB" sz="2000" b="1">
                <a:solidFill>
                  <a:srgbClr val="00767A"/>
                </a:solidFill>
                <a:effectLst/>
                <a:ea typeface="Times New Roman" panose="02020603050405020304" pitchFamily="18" charset="0"/>
              </a:rPr>
              <a:t>Both schools and employers are clear on the many benefits that work experience can bring to a young person</a:t>
            </a:r>
            <a:r>
              <a:rPr lang="en-GB" sz="2000">
                <a:effectLst/>
                <a:ea typeface="Times New Roman" panose="02020603050405020304" pitchFamily="18" charset="0"/>
              </a:rPr>
              <a:t> in preparing them for the world of work, raising aspirations, increasing their confidence and communication skills, exposing them to </a:t>
            </a:r>
            <a:r>
              <a:rPr lang="en-GB" sz="2000">
                <a:ea typeface="Times New Roman" panose="02020603050405020304" pitchFamily="18" charset="0"/>
              </a:rPr>
              <a:t>a variety of job roles, </a:t>
            </a:r>
            <a:r>
              <a:rPr lang="en-GB" sz="2000">
                <a:effectLst/>
                <a:ea typeface="Times New Roman" panose="02020603050405020304" pitchFamily="18" charset="0"/>
              </a:rPr>
              <a:t>helping them to gain new skills and potentially connecting them with future vacancies.</a:t>
            </a:r>
          </a:p>
        </p:txBody>
      </p:sp>
      <p:pic>
        <p:nvPicPr>
          <p:cNvPr id="7" name="Graphic 6" descr="Badge Tick with solid fill">
            <a:extLst>
              <a:ext uri="{FF2B5EF4-FFF2-40B4-BE49-F238E27FC236}">
                <a16:creationId xmlns:a16="http://schemas.microsoft.com/office/drawing/2014/main" id="{DEA6702D-C1E1-8E1B-08A7-353F6C618A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16960" y="2346461"/>
            <a:ext cx="3075040" cy="3075040"/>
          </a:xfrm>
          <a:prstGeom prst="rect">
            <a:avLst/>
          </a:prstGeom>
        </p:spPr>
      </p:pic>
      <p:sp>
        <p:nvSpPr>
          <p:cNvPr id="8" name="Rectangle 7">
            <a:extLst>
              <a:ext uri="{FF2B5EF4-FFF2-40B4-BE49-F238E27FC236}">
                <a16:creationId xmlns:a16="http://schemas.microsoft.com/office/drawing/2014/main" id="{F1456214-8B25-00D2-696E-F0C1398BCBFB}"/>
              </a:ext>
            </a:extLst>
          </p:cNvPr>
          <p:cNvSpPr/>
          <p:nvPr/>
        </p:nvSpPr>
        <p:spPr>
          <a:xfrm>
            <a:off x="255181" y="1553497"/>
            <a:ext cx="11396045" cy="6685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ea typeface="Times New Roman" panose="02020603050405020304" pitchFamily="18" charset="0"/>
              </a:rPr>
              <a:t>1. </a:t>
            </a:r>
            <a:r>
              <a:rPr lang="en-GB" sz="1800" b="1">
                <a:effectLst/>
                <a:ea typeface="Times New Roman" panose="02020603050405020304" pitchFamily="18" charset="0"/>
              </a:rPr>
              <a:t>The perceived value of work experience and the positive impact it can have on a young person's aspirations. </a:t>
            </a:r>
          </a:p>
          <a:p>
            <a:pPr algn="ctr"/>
            <a:endParaRPr lang="en-GB"/>
          </a:p>
        </p:txBody>
      </p:sp>
    </p:spTree>
    <p:extLst>
      <p:ext uri="{BB962C8B-B14F-4D97-AF65-F5344CB8AC3E}">
        <p14:creationId xmlns:p14="http://schemas.microsoft.com/office/powerpoint/2010/main" val="3866646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1EF28-B3C6-1A95-DC07-BBF920213E91}"/>
              </a:ext>
            </a:extLst>
          </p:cNvPr>
          <p:cNvSpPr>
            <a:spLocks noGrp="1"/>
          </p:cNvSpPr>
          <p:nvPr>
            <p:ph type="title"/>
          </p:nvPr>
        </p:nvSpPr>
        <p:spPr/>
        <p:txBody>
          <a:bodyPr/>
          <a:lstStyle/>
          <a:p>
            <a:r>
              <a:rPr lang="en-GB"/>
              <a:t>Executive Summary</a:t>
            </a:r>
          </a:p>
        </p:txBody>
      </p:sp>
      <p:sp>
        <p:nvSpPr>
          <p:cNvPr id="3" name="Content Placeholder 2">
            <a:extLst>
              <a:ext uri="{FF2B5EF4-FFF2-40B4-BE49-F238E27FC236}">
                <a16:creationId xmlns:a16="http://schemas.microsoft.com/office/drawing/2014/main" id="{14C219AF-37F0-1B94-0FEC-826849D5DDA5}"/>
              </a:ext>
            </a:extLst>
          </p:cNvPr>
          <p:cNvSpPr>
            <a:spLocks noGrp="1"/>
          </p:cNvSpPr>
          <p:nvPr>
            <p:ph idx="1"/>
          </p:nvPr>
        </p:nvSpPr>
        <p:spPr>
          <a:xfrm>
            <a:off x="255181" y="2438400"/>
            <a:ext cx="8633180" cy="3621250"/>
          </a:xfrm>
        </p:spPr>
        <p:txBody>
          <a:bodyPr>
            <a:noAutofit/>
          </a:bodyPr>
          <a:lstStyle/>
          <a:p>
            <a:pPr marL="0" lvl="0" indent="0">
              <a:lnSpc>
                <a:spcPct val="107000"/>
              </a:lnSpc>
              <a:buNone/>
            </a:pPr>
            <a:r>
              <a:rPr lang="en-GB" sz="2000">
                <a:effectLst/>
                <a:ea typeface="Times New Roman" panose="02020603050405020304" pitchFamily="18" charset="0"/>
              </a:rPr>
              <a:t>The research showed that systems for measuring the impact of the placement are less developed</a:t>
            </a:r>
            <a:r>
              <a:rPr lang="en-GB" sz="2000">
                <a:ea typeface="Times New Roman" panose="02020603050405020304" pitchFamily="18" charset="0"/>
              </a:rPr>
              <a:t>.</a:t>
            </a:r>
            <a:r>
              <a:rPr lang="en-GB" sz="2000">
                <a:effectLst/>
                <a:ea typeface="Times New Roman" panose="02020603050405020304" pitchFamily="18" charset="0"/>
              </a:rPr>
              <a:t> </a:t>
            </a:r>
            <a:r>
              <a:rPr lang="en-GB" sz="2000" b="1">
                <a:solidFill>
                  <a:srgbClr val="00767A"/>
                </a:solidFill>
                <a:effectLst/>
                <a:ea typeface="Times New Roman" panose="02020603050405020304" pitchFamily="18" charset="0"/>
              </a:rPr>
              <a:t>The focus is often on the co-ordination, rather than the impact.</a:t>
            </a:r>
            <a:r>
              <a:rPr lang="en-GB" sz="2000">
                <a:effectLst/>
                <a:ea typeface="Times New Roman" panose="02020603050405020304" pitchFamily="18" charset="0"/>
              </a:rPr>
              <a:t> Centralised evaluation activities that track and measure the impact for all parties are not consistently applied, yet all interviewed could see that </a:t>
            </a:r>
            <a:r>
              <a:rPr lang="en-GB" sz="2000">
                <a:ea typeface="Times New Roman" panose="02020603050405020304" pitchFamily="18" charset="0"/>
              </a:rPr>
              <a:t>increased r</a:t>
            </a:r>
            <a:r>
              <a:rPr lang="en-GB" sz="2000">
                <a:effectLst/>
                <a:ea typeface="Times New Roman" panose="02020603050405020304" pitchFamily="18" charset="0"/>
              </a:rPr>
              <a:t>eflection activities to review the placement and seek improvements would be useful. </a:t>
            </a:r>
          </a:p>
          <a:p>
            <a:pPr marL="0" lvl="0" indent="0">
              <a:lnSpc>
                <a:spcPct val="107000"/>
              </a:lnSpc>
              <a:buNone/>
            </a:pPr>
            <a:r>
              <a:rPr lang="en-GB" sz="2000"/>
              <a:t>The planning and selection of self-sourced placements seem to be primarily driven by the interests of the student combined with the connections of the family.</a:t>
            </a:r>
          </a:p>
          <a:p>
            <a:pPr marL="0" lvl="0" indent="0">
              <a:lnSpc>
                <a:spcPct val="107000"/>
              </a:lnSpc>
              <a:buNone/>
            </a:pPr>
            <a:r>
              <a:rPr lang="en-GB" sz="2000"/>
              <a:t>There were very few examples from schools or employers of how students can identify skills that they need to develop and how this could feed into the activities that they undertake in the workplace.</a:t>
            </a:r>
          </a:p>
        </p:txBody>
      </p:sp>
      <p:pic>
        <p:nvPicPr>
          <p:cNvPr id="5" name="Graphic 4" descr="Spinning Plates with solid fill">
            <a:extLst>
              <a:ext uri="{FF2B5EF4-FFF2-40B4-BE49-F238E27FC236}">
                <a16:creationId xmlns:a16="http://schemas.microsoft.com/office/drawing/2014/main" id="{0E2C366E-2CE9-35F3-8BC5-9397610E67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8023" y="2525661"/>
            <a:ext cx="2950906" cy="2950906"/>
          </a:xfrm>
          <a:prstGeom prst="rect">
            <a:avLst/>
          </a:prstGeom>
        </p:spPr>
      </p:pic>
      <p:sp>
        <p:nvSpPr>
          <p:cNvPr id="6" name="Rectangle 5">
            <a:extLst>
              <a:ext uri="{FF2B5EF4-FFF2-40B4-BE49-F238E27FC236}">
                <a16:creationId xmlns:a16="http://schemas.microsoft.com/office/drawing/2014/main" id="{5E26D4F2-608D-D1F2-B30F-E9353347A611}"/>
              </a:ext>
            </a:extLst>
          </p:cNvPr>
          <p:cNvSpPr/>
          <p:nvPr/>
        </p:nvSpPr>
        <p:spPr>
          <a:xfrm>
            <a:off x="255181" y="1553497"/>
            <a:ext cx="11396045" cy="6685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ea typeface="Times New Roman" panose="02020603050405020304" pitchFamily="18" charset="0"/>
              </a:rPr>
              <a:t>1. </a:t>
            </a:r>
            <a:r>
              <a:rPr lang="en-GB" sz="1800" b="1">
                <a:effectLst/>
                <a:ea typeface="Times New Roman" panose="02020603050405020304" pitchFamily="18" charset="0"/>
              </a:rPr>
              <a:t>The perceived value of work experience and the positive impact it can have on a young person's aspirations. </a:t>
            </a:r>
          </a:p>
          <a:p>
            <a:pPr algn="ctr"/>
            <a:endParaRPr lang="en-GB"/>
          </a:p>
        </p:txBody>
      </p:sp>
    </p:spTree>
    <p:extLst>
      <p:ext uri="{BB962C8B-B14F-4D97-AF65-F5344CB8AC3E}">
        <p14:creationId xmlns:p14="http://schemas.microsoft.com/office/powerpoint/2010/main" val="710542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0C5A-EF72-6633-42A9-D1C44004E35C}"/>
              </a:ext>
            </a:extLst>
          </p:cNvPr>
          <p:cNvSpPr>
            <a:spLocks noGrp="1"/>
          </p:cNvSpPr>
          <p:nvPr>
            <p:ph type="title"/>
          </p:nvPr>
        </p:nvSpPr>
        <p:spPr/>
        <p:txBody>
          <a:bodyPr/>
          <a:lstStyle/>
          <a:p>
            <a:r>
              <a:rPr lang="en-GB"/>
              <a:t>Executive Summary</a:t>
            </a:r>
          </a:p>
        </p:txBody>
      </p:sp>
      <p:sp>
        <p:nvSpPr>
          <p:cNvPr id="3" name="Content Placeholder 2">
            <a:extLst>
              <a:ext uri="{FF2B5EF4-FFF2-40B4-BE49-F238E27FC236}">
                <a16:creationId xmlns:a16="http://schemas.microsoft.com/office/drawing/2014/main" id="{4F6F5D5D-711F-B4E6-17DB-102579FB2022}"/>
              </a:ext>
            </a:extLst>
          </p:cNvPr>
          <p:cNvSpPr>
            <a:spLocks noGrp="1"/>
          </p:cNvSpPr>
          <p:nvPr>
            <p:ph idx="1"/>
          </p:nvPr>
        </p:nvSpPr>
        <p:spPr>
          <a:xfrm>
            <a:off x="255181" y="2349910"/>
            <a:ext cx="8947814" cy="3709740"/>
          </a:xfrm>
        </p:spPr>
        <p:txBody>
          <a:bodyPr>
            <a:noAutofit/>
          </a:bodyPr>
          <a:lstStyle/>
          <a:p>
            <a:pPr marL="0" lvl="0" indent="0">
              <a:lnSpc>
                <a:spcPct val="107000"/>
              </a:lnSpc>
              <a:buNone/>
            </a:pPr>
            <a:r>
              <a:rPr lang="en-GB" sz="2000" b="1">
                <a:solidFill>
                  <a:srgbClr val="00767A"/>
                </a:solidFill>
                <a:ea typeface="Times New Roman" panose="02020603050405020304" pitchFamily="18" charset="0"/>
              </a:rPr>
              <a:t>The traditional model of 5-day placements is still the preferred model by schools</a:t>
            </a:r>
            <a:r>
              <a:rPr lang="en-GB" sz="2000">
                <a:ea typeface="Times New Roman" panose="02020603050405020304" pitchFamily="18" charset="0"/>
              </a:rPr>
              <a:t> in Hertfordshire. There will be flexibility for students that are unable to sustain a placement for the full duration, with additional activities such as work-related projects being used.</a:t>
            </a:r>
          </a:p>
          <a:p>
            <a:pPr marL="0" lvl="0" indent="0">
              <a:lnSpc>
                <a:spcPct val="107000"/>
              </a:lnSpc>
              <a:buNone/>
            </a:pPr>
            <a:r>
              <a:rPr lang="en-GB" sz="2000">
                <a:effectLst/>
                <a:ea typeface="Times New Roman" panose="02020603050405020304" pitchFamily="18" charset="0"/>
              </a:rPr>
              <a:t>Both schools and employers voiced concerns over this model as the move to hybrid working is now impacting the resource and capacity within the workplace to host students on placement. </a:t>
            </a:r>
            <a:r>
              <a:rPr lang="en-GB" sz="2000" b="1">
                <a:solidFill>
                  <a:srgbClr val="00767A"/>
                </a:solidFill>
                <a:effectLst/>
                <a:ea typeface="Times New Roman" panose="02020603050405020304" pitchFamily="18" charset="0"/>
              </a:rPr>
              <a:t>Both schools and employers could see the benefit of offering shorter placements for students e.g. 1 – 3 days.</a:t>
            </a:r>
            <a:r>
              <a:rPr lang="en-GB" sz="2000" b="1">
                <a:solidFill>
                  <a:srgbClr val="00767A"/>
                </a:solidFill>
                <a:ea typeface="Times New Roman" panose="02020603050405020304" pitchFamily="18" charset="0"/>
              </a:rPr>
              <a:t> </a:t>
            </a:r>
            <a:r>
              <a:rPr lang="en-GB" sz="2000">
                <a:effectLst/>
                <a:ea typeface="Times New Roman" panose="02020603050405020304" pitchFamily="18" charset="0"/>
              </a:rPr>
              <a:t>However, there was a strong sense that for schools, the 5-day placement works well. It means that the activity is containe</a:t>
            </a:r>
            <a:r>
              <a:rPr lang="en-GB" sz="2000">
                <a:ea typeface="Times New Roman" panose="02020603050405020304" pitchFamily="18" charset="0"/>
              </a:rPr>
              <a:t>d, it causes less disruption to the school timetable and staff can support with monitoring activities.</a:t>
            </a:r>
          </a:p>
          <a:p>
            <a:pPr marL="0" indent="0">
              <a:buNone/>
            </a:pPr>
            <a:endParaRPr lang="en-GB" sz="2000"/>
          </a:p>
        </p:txBody>
      </p:sp>
      <p:pic>
        <p:nvPicPr>
          <p:cNvPr id="5" name="Graphic 4" descr="Alarm clock with solid fill">
            <a:extLst>
              <a:ext uri="{FF2B5EF4-FFF2-40B4-BE49-F238E27FC236}">
                <a16:creationId xmlns:a16="http://schemas.microsoft.com/office/drawing/2014/main" id="{D4BDC0ED-CE33-B248-FCB7-730F8AE4E6F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71707" y="2067790"/>
            <a:ext cx="2765111" cy="2765111"/>
          </a:xfrm>
          <a:prstGeom prst="rect">
            <a:avLst/>
          </a:prstGeom>
        </p:spPr>
      </p:pic>
      <p:sp>
        <p:nvSpPr>
          <p:cNvPr id="7" name="Rectangle 6">
            <a:extLst>
              <a:ext uri="{FF2B5EF4-FFF2-40B4-BE49-F238E27FC236}">
                <a16:creationId xmlns:a16="http://schemas.microsoft.com/office/drawing/2014/main" id="{90230858-9DD6-2141-BD83-CAF1B373F4D7}"/>
              </a:ext>
            </a:extLst>
          </p:cNvPr>
          <p:cNvSpPr/>
          <p:nvPr/>
        </p:nvSpPr>
        <p:spPr>
          <a:xfrm>
            <a:off x="255181" y="1553497"/>
            <a:ext cx="11396045" cy="6685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effectLst/>
                <a:ea typeface="Times New Roman" panose="02020603050405020304" pitchFamily="18" charset="0"/>
              </a:rPr>
              <a:t>2. Models of work experience that work best for schools and employers.</a:t>
            </a:r>
          </a:p>
          <a:p>
            <a:pPr algn="ctr"/>
            <a:endParaRPr lang="en-GB"/>
          </a:p>
        </p:txBody>
      </p:sp>
    </p:spTree>
    <p:extLst>
      <p:ext uri="{BB962C8B-B14F-4D97-AF65-F5344CB8AC3E}">
        <p14:creationId xmlns:p14="http://schemas.microsoft.com/office/powerpoint/2010/main" val="1797819550"/>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ffice Theme">
  <a:themeElements>
    <a:clrScheme name="Custom 7">
      <a:dk1>
        <a:srgbClr val="484947"/>
      </a:dk1>
      <a:lt1>
        <a:srgbClr val="FFFFFF"/>
      </a:lt1>
      <a:dk2>
        <a:srgbClr val="00A8A8"/>
      </a:dk2>
      <a:lt2>
        <a:srgbClr val="026891"/>
      </a:lt2>
      <a:accent1>
        <a:srgbClr val="077875"/>
      </a:accent1>
      <a:accent2>
        <a:srgbClr val="114F43"/>
      </a:accent2>
      <a:accent3>
        <a:srgbClr val="B2D1DD"/>
      </a:accent3>
      <a:accent4>
        <a:srgbClr val="4B95B2"/>
      </a:accent4>
      <a:accent5>
        <a:srgbClr val="3286A7"/>
      </a:accent5>
      <a:accent6>
        <a:srgbClr val="17789C"/>
      </a:accent6>
      <a:hlink>
        <a:srgbClr val="FEFFFE"/>
      </a:hlink>
      <a:folHlink>
        <a:srgbClr val="48494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SK ">
  <a:themeElements>
    <a:clrScheme name="GSK 2017 3">
      <a:dk1>
        <a:srgbClr val="544F40"/>
      </a:dk1>
      <a:lt1>
        <a:srgbClr val="FFFFFF"/>
      </a:lt1>
      <a:dk2>
        <a:srgbClr val="15717D"/>
      </a:dk2>
      <a:lt2>
        <a:srgbClr val="F36633"/>
      </a:lt2>
      <a:accent1>
        <a:srgbClr val="F36633"/>
      </a:accent1>
      <a:accent2>
        <a:srgbClr val="544F40"/>
      </a:accent2>
      <a:accent3>
        <a:srgbClr val="008A00"/>
      </a:accent3>
      <a:accent4>
        <a:srgbClr val="BC1077"/>
      </a:accent4>
      <a:accent5>
        <a:srgbClr val="40488D"/>
      </a:accent5>
      <a:accent6>
        <a:srgbClr val="ED003C"/>
      </a:accent6>
      <a:hlink>
        <a:srgbClr val="F36633"/>
      </a:hlink>
      <a:folHlink>
        <a:srgbClr val="F36633"/>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a:tailEnd/>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80975" indent="-180975" algn="ctr" eaLnBrk="0" fontAlgn="auto" hangingPunct="0">
          <a:spcBef>
            <a:spcPts val="0"/>
          </a:spcBef>
          <a:spcAft>
            <a:spcPts val="0"/>
          </a:spcAft>
          <a:buClr>
            <a:schemeClr val="bg1"/>
          </a:buClr>
          <a:buFont typeface="Arial" pitchFamily="34" charset="0"/>
          <a:buChar char="–"/>
          <a:defRPr sz="1200" b="1" kern="0" dirty="0" err="1" smtClean="0">
            <a:solidFill>
              <a:srgbClr val="FFFFFF"/>
            </a:solidFill>
            <a:latin typeface="Aria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noAutofit/>
      </a:bodyPr>
      <a:lstStyle>
        <a:defPPr>
          <a:buClr>
            <a:schemeClr val="tx1"/>
          </a:buClr>
          <a:defRPr sz="1600" dirty="0" smtClean="0"/>
        </a:defPPr>
      </a:lstStyle>
    </a:txDef>
  </a:objectDefaults>
  <a:extraClrSchemeLst/>
  <a:extLst>
    <a:ext uri="{05A4C25C-085E-4340-85A3-A5531E510DB2}">
      <thm15:themeFamily xmlns:thm15="http://schemas.microsoft.com/office/thememl/2012/main" name="GSK_4x3 PowerPoint_V1_20170629" id="{4327DFF5-D6CA-4D1D-96F3-60EE21FE45C3}" vid="{01C49635-BE77-43AA-92BF-7AE2D7F000BC}"/>
    </a:ext>
  </a:extLst>
</a:theme>
</file>

<file path=ppt/theme/theme3.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795a72a-1e94-4ef8-a692-d940a39d477a">
      <Terms xmlns="http://schemas.microsoft.com/office/infopath/2007/PartnerControls"/>
    </lcf76f155ced4ddcb4097134ff3c332f>
    <TaxCatchAll xmlns="a015b839-8707-4a90-b8b6-4d24512f9d1a"/>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1B927E17615A4CA5DDE5DC09E5D0FB" ma:contentTypeVersion="14" ma:contentTypeDescription="Create a new document." ma:contentTypeScope="" ma:versionID="7776eb10718d9f1ca32bca6ca34605db">
  <xsd:schema xmlns:xsd="http://www.w3.org/2001/XMLSchema" xmlns:xs="http://www.w3.org/2001/XMLSchema" xmlns:p="http://schemas.microsoft.com/office/2006/metadata/properties" xmlns:ns2="0795a72a-1e94-4ef8-a692-d940a39d477a" xmlns:ns3="a015b839-8707-4a90-b8b6-4d24512f9d1a" targetNamespace="http://schemas.microsoft.com/office/2006/metadata/properties" ma:root="true" ma:fieldsID="52442b33f3c9541fd62905acdefd2c35" ns2:_="" ns3:_="">
    <xsd:import namespace="0795a72a-1e94-4ef8-a692-d940a39d477a"/>
    <xsd:import namespace="a015b839-8707-4a90-b8b6-4d24512f9d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95a72a-1e94-4ef8-a692-d940a39d47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5591295-653a-4c86-a119-b5bc809d1a8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15b839-8707-4a90-b8b6-4d24512f9d1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573b94cf-8fa9-49da-8127-43e217e5555c}" ma:internalName="TaxCatchAll" ma:showField="CatchAllData" ma:web="a015b839-8707-4a90-b8b6-4d24512f9d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EB1A0E-C59B-43FB-95F6-F9AAD9ABF8C2}">
  <ds:schemaRefs>
    <ds:schemaRef ds:uri="http://purl.org/dc/terms/"/>
    <ds:schemaRef ds:uri="0795a72a-1e94-4ef8-a692-d940a39d477a"/>
    <ds:schemaRef ds:uri="http://purl.org/dc/dcmitype/"/>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a015b839-8707-4a90-b8b6-4d24512f9d1a"/>
    <ds:schemaRef ds:uri="http://www.w3.org/XML/1998/namespace"/>
  </ds:schemaRefs>
</ds:datastoreItem>
</file>

<file path=customXml/itemProps2.xml><?xml version="1.0" encoding="utf-8"?>
<ds:datastoreItem xmlns:ds="http://schemas.openxmlformats.org/officeDocument/2006/customXml" ds:itemID="{DEB8406D-53AD-4C8E-9BE9-8AAC64C460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95a72a-1e94-4ef8-a692-d940a39d477a"/>
    <ds:schemaRef ds:uri="a015b839-8707-4a90-b8b6-4d24512f9d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C71918-91A6-42CB-88A4-8F67D1792C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122474</TotalTime>
  <Words>2046</Words>
  <Application>Microsoft Office PowerPoint</Application>
  <PresentationFormat>Widescreen</PresentationFormat>
  <Paragraphs>123</Paragraphs>
  <Slides>17</Slides>
  <Notes>10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17</vt:i4>
      </vt:variant>
    </vt:vector>
  </HeadingPairs>
  <TitlesOfParts>
    <vt:vector size="30" baseType="lpstr">
      <vt:lpstr>Arial</vt:lpstr>
      <vt:lpstr>Arial Black</vt:lpstr>
      <vt:lpstr>Arvo</vt:lpstr>
      <vt:lpstr>Calibri</vt:lpstr>
      <vt:lpstr>Calibri Light</vt:lpstr>
      <vt:lpstr>Century Gothic</vt:lpstr>
      <vt:lpstr>Lato</vt:lpstr>
      <vt:lpstr>neue-haas-grotesk-display</vt:lpstr>
      <vt:lpstr>Times New Roman</vt:lpstr>
      <vt:lpstr>Wingdings 3</vt:lpstr>
      <vt:lpstr>Office Theme</vt:lpstr>
      <vt:lpstr>GSK </vt:lpstr>
      <vt:lpstr>Ion Boardroom</vt:lpstr>
      <vt:lpstr>Experiences of the Workplace Project 2023-24</vt:lpstr>
      <vt:lpstr>Gatsby Benchmark 6</vt:lpstr>
      <vt:lpstr>Gatsby Benchmark 6</vt:lpstr>
      <vt:lpstr>Gatsby Benchmark 6 Aims</vt:lpstr>
      <vt:lpstr>Employer Standards –Consider using these as part of your Experience of the workplace</vt:lpstr>
      <vt:lpstr>Gatsby Benchmark 6 –Impact &amp; Share Success</vt:lpstr>
      <vt:lpstr>Executive Summary</vt:lpstr>
      <vt:lpstr>Executive Summary</vt:lpstr>
      <vt:lpstr>Executive Summary</vt:lpstr>
      <vt:lpstr>Executive Summary</vt:lpstr>
      <vt:lpstr>Executive Summary</vt:lpstr>
      <vt:lpstr>Executive Summary</vt:lpstr>
      <vt:lpstr>Executive Summary</vt:lpstr>
      <vt:lpstr>Ideas for core delivery &amp; support</vt:lpstr>
      <vt:lpstr> Introduction</vt:lpstr>
      <vt:lpstr>Project survey / next steps</vt:lpstr>
      <vt:lpstr>SfYP Support / facilitation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Importance of Career Leader role Headlines from Career Leader survey Impact of Career Leaders Alignment with new OFSTED framework importance of engagement of governing body</dc:title>
  <dc:creator>Marie Jobson</dc:creator>
  <cp:lastModifiedBy>Steve Trotter</cp:lastModifiedBy>
  <cp:revision>1261</cp:revision>
  <cp:lastPrinted>2023-11-13T11:07:54Z</cp:lastPrinted>
  <dcterms:created xsi:type="dcterms:W3CDTF">2019-10-11T08:32:51Z</dcterms:created>
  <dcterms:modified xsi:type="dcterms:W3CDTF">2023-12-13T08:49:41Z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0x010100E91B927E17615A4CA5DDE5DC09E5D0FB</vt:lpwstr>
  </property>
</Properties>
</file>