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8" r:id="rId5"/>
    <p:sldId id="272" r:id="rId6"/>
    <p:sldId id="294" r:id="rId7"/>
    <p:sldId id="274" r:id="rId8"/>
    <p:sldId id="295" r:id="rId9"/>
    <p:sldId id="273" r:id="rId10"/>
    <p:sldId id="296" r:id="rId11"/>
    <p:sldId id="292" r:id="rId12"/>
    <p:sldId id="298" r:id="rId13"/>
    <p:sldId id="275" r:id="rId14"/>
    <p:sldId id="297" r:id="rId15"/>
    <p:sldId id="293" r:id="rId16"/>
    <p:sldId id="300" r:id="rId17"/>
    <p:sldId id="291" r:id="rId18"/>
    <p:sldId id="299" r:id="rId19"/>
    <p:sldId id="268"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a Vernon" initials="GV" lastIdx="1" clrIdx="0">
    <p:extLst>
      <p:ext uri="{19B8F6BF-5375-455C-9EA6-DF929625EA0E}">
        <p15:presenceInfo xmlns:p15="http://schemas.microsoft.com/office/powerpoint/2012/main" userId="S::Georgia.Vernon@pdms.com::26dc2e7f-406e-4f1b-8e29-ae44f6f48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F4EB"/>
    <a:srgbClr val="00A39E"/>
    <a:srgbClr val="FD621D"/>
    <a:srgbClr val="2F223A"/>
    <a:srgbClr val="008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82EC6-0044-4F80-B3D6-51691FFD7D82}" v="6" dt="2025-01-08T08:52:30.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3557" autoAdjust="0"/>
  </p:normalViewPr>
  <p:slideViewPr>
    <p:cSldViewPr snapToGrid="0">
      <p:cViewPr varScale="1">
        <p:scale>
          <a:sx n="62" d="100"/>
          <a:sy n="62" d="100"/>
        </p:scale>
        <p:origin x="836" y="5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7" d="100"/>
          <a:sy n="87" d="100"/>
        </p:scale>
        <p:origin x="286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85C46-6132-4AAB-B362-D3E0540B9A9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7ECC73D1-9202-4416-9996-DE1B931725EE}">
      <dgm:prSet phldrT="[Text]" custT="1"/>
      <dgm:spPr>
        <a:solidFill>
          <a:srgbClr val="FF0000"/>
        </a:solidFill>
      </dgm:spPr>
      <dgm:t>
        <a:bodyPr/>
        <a:lstStyle/>
        <a:p>
          <a:r>
            <a:rPr lang="en-GB" sz="1600" dirty="0"/>
            <a:t>PRE-SELECTION</a:t>
          </a:r>
        </a:p>
      </dgm:t>
    </dgm:pt>
    <dgm:pt modelId="{0AAA20F1-AF9F-4BB2-BCD1-5588F5C0BB80}" type="parTrans" cxnId="{157389CE-A58F-425A-87D1-96805447FC79}">
      <dgm:prSet/>
      <dgm:spPr/>
      <dgm:t>
        <a:bodyPr/>
        <a:lstStyle/>
        <a:p>
          <a:endParaRPr lang="en-GB"/>
        </a:p>
      </dgm:t>
    </dgm:pt>
    <dgm:pt modelId="{C07E46EB-B620-4A83-8207-6E78CAD7E717}" type="sibTrans" cxnId="{157389CE-A58F-425A-87D1-96805447FC79}">
      <dgm:prSet/>
      <dgm:spPr/>
      <dgm:t>
        <a:bodyPr/>
        <a:lstStyle/>
        <a:p>
          <a:endParaRPr lang="en-GB"/>
        </a:p>
      </dgm:t>
    </dgm:pt>
    <dgm:pt modelId="{362DC571-D0BC-4E96-9639-BE683CE81AD8}">
      <dgm:prSet phldrT="[Text]" custT="1"/>
      <dgm:spPr/>
      <dgm:t>
        <a:bodyPr/>
        <a:lstStyle/>
        <a:p>
          <a:r>
            <a:rPr lang="en-GB" sz="1600" b="1" dirty="0"/>
            <a:t>HOME OFFICE STANDARD TESTS</a:t>
          </a:r>
        </a:p>
      </dgm:t>
    </dgm:pt>
    <dgm:pt modelId="{448E381A-C65B-4276-A46D-95D6D36DA389}" type="parTrans" cxnId="{0FA570C7-20D7-4534-B49A-721C79EB21FF}">
      <dgm:prSet/>
      <dgm:spPr/>
      <dgm:t>
        <a:bodyPr/>
        <a:lstStyle/>
        <a:p>
          <a:endParaRPr lang="en-GB"/>
        </a:p>
      </dgm:t>
    </dgm:pt>
    <dgm:pt modelId="{3D6F696C-A086-490E-9C36-9B0CB182D166}" type="sibTrans" cxnId="{0FA570C7-20D7-4534-B49A-721C79EB21FF}">
      <dgm:prSet/>
      <dgm:spPr/>
      <dgm:t>
        <a:bodyPr/>
        <a:lstStyle/>
        <a:p>
          <a:endParaRPr lang="en-GB"/>
        </a:p>
      </dgm:t>
    </dgm:pt>
    <dgm:pt modelId="{1DD9BB56-EC67-42A8-8D48-E25B9D055DC5}">
      <dgm:prSet phldrT="[Text]" custT="1"/>
      <dgm:spPr>
        <a:solidFill>
          <a:schemeClr val="accent4"/>
        </a:solidFill>
      </dgm:spPr>
      <dgm:t>
        <a:bodyPr/>
        <a:lstStyle/>
        <a:p>
          <a:r>
            <a:rPr lang="en-GB" sz="2400" dirty="0"/>
            <a:t>PHASE 1</a:t>
          </a:r>
        </a:p>
      </dgm:t>
    </dgm:pt>
    <dgm:pt modelId="{D0E1D773-BC69-4DDC-A376-F9644BA71C69}" type="parTrans" cxnId="{EF175002-C8F0-4826-B7BA-17A09C1ED56E}">
      <dgm:prSet/>
      <dgm:spPr/>
      <dgm:t>
        <a:bodyPr/>
        <a:lstStyle/>
        <a:p>
          <a:endParaRPr lang="en-GB"/>
        </a:p>
      </dgm:t>
    </dgm:pt>
    <dgm:pt modelId="{FF00D11B-DA6D-4656-A5C9-6582E211DB7B}" type="sibTrans" cxnId="{EF175002-C8F0-4826-B7BA-17A09C1ED56E}">
      <dgm:prSet/>
      <dgm:spPr/>
      <dgm:t>
        <a:bodyPr/>
        <a:lstStyle/>
        <a:p>
          <a:endParaRPr lang="en-GB"/>
        </a:p>
      </dgm:t>
    </dgm:pt>
    <dgm:pt modelId="{2EEA7482-1C36-4B6A-AEDC-5ECBD921CCE2}">
      <dgm:prSet phldrT="[Text]" custT="1"/>
      <dgm:spPr/>
      <dgm:t>
        <a:bodyPr/>
        <a:lstStyle/>
        <a:p>
          <a:r>
            <a:rPr lang="en-GB" sz="1600" b="1" dirty="0"/>
            <a:t>RECRUIT SQUAD – BASIC TRAINING</a:t>
          </a:r>
        </a:p>
      </dgm:t>
    </dgm:pt>
    <dgm:pt modelId="{6999F83F-6E91-4507-9A69-770AB131DBD0}" type="parTrans" cxnId="{D4B21367-8E56-4543-BE70-C705A37F10BE}">
      <dgm:prSet/>
      <dgm:spPr/>
      <dgm:t>
        <a:bodyPr/>
        <a:lstStyle/>
        <a:p>
          <a:endParaRPr lang="en-GB"/>
        </a:p>
      </dgm:t>
    </dgm:pt>
    <dgm:pt modelId="{CE1A4305-6E22-4D38-A50C-29EE9F6A3FEA}" type="sibTrans" cxnId="{D4B21367-8E56-4543-BE70-C705A37F10BE}">
      <dgm:prSet/>
      <dgm:spPr/>
      <dgm:t>
        <a:bodyPr/>
        <a:lstStyle/>
        <a:p>
          <a:endParaRPr lang="en-GB"/>
        </a:p>
      </dgm:t>
    </dgm:pt>
    <dgm:pt modelId="{E4890621-F15C-4355-BFDB-013B0D1C9070}">
      <dgm:prSet phldrT="[Text]" custT="1"/>
      <dgm:spPr>
        <a:solidFill>
          <a:schemeClr val="accent6"/>
        </a:solidFill>
      </dgm:spPr>
      <dgm:t>
        <a:bodyPr/>
        <a:lstStyle/>
        <a:p>
          <a:r>
            <a:rPr lang="en-GB" sz="2400" dirty="0"/>
            <a:t>PHASE 2</a:t>
          </a:r>
        </a:p>
      </dgm:t>
    </dgm:pt>
    <dgm:pt modelId="{32BC75F3-7F4E-4FCB-9805-29E6DE7BED55}" type="parTrans" cxnId="{19E7EE25-6307-416C-815C-DE08F427C657}">
      <dgm:prSet/>
      <dgm:spPr/>
      <dgm:t>
        <a:bodyPr/>
        <a:lstStyle/>
        <a:p>
          <a:endParaRPr lang="en-GB"/>
        </a:p>
      </dgm:t>
    </dgm:pt>
    <dgm:pt modelId="{4F5EAE10-D03B-40D7-8929-580D44DDC9DA}" type="sibTrans" cxnId="{19E7EE25-6307-416C-815C-DE08F427C657}">
      <dgm:prSet/>
      <dgm:spPr/>
      <dgm:t>
        <a:bodyPr/>
        <a:lstStyle/>
        <a:p>
          <a:endParaRPr lang="en-GB"/>
        </a:p>
      </dgm:t>
    </dgm:pt>
    <dgm:pt modelId="{B9127F2E-3D70-4A33-A485-45F93233D143}">
      <dgm:prSet phldrT="[Text]" custT="1"/>
      <dgm:spPr/>
      <dgm:t>
        <a:bodyPr/>
        <a:lstStyle/>
        <a:p>
          <a:r>
            <a:rPr lang="en-GB" sz="1600" b="1" dirty="0"/>
            <a:t>CONTINUOUS PROFESSIONAL DEVELOPMENT</a:t>
          </a:r>
        </a:p>
      </dgm:t>
    </dgm:pt>
    <dgm:pt modelId="{881845B7-408E-48E0-92AA-F2D0C832AC11}" type="parTrans" cxnId="{F488F95A-46B1-4F73-8ACD-D6561380C6DB}">
      <dgm:prSet/>
      <dgm:spPr/>
      <dgm:t>
        <a:bodyPr/>
        <a:lstStyle/>
        <a:p>
          <a:endParaRPr lang="en-GB"/>
        </a:p>
      </dgm:t>
    </dgm:pt>
    <dgm:pt modelId="{501B16C8-D55A-46F1-8422-0F3CBA8F9E5C}" type="sibTrans" cxnId="{F488F95A-46B1-4F73-8ACD-D6561380C6DB}">
      <dgm:prSet/>
      <dgm:spPr/>
      <dgm:t>
        <a:bodyPr/>
        <a:lstStyle/>
        <a:p>
          <a:endParaRPr lang="en-GB"/>
        </a:p>
      </dgm:t>
    </dgm:pt>
    <dgm:pt modelId="{F37920A3-9203-4931-8DAF-E03A7E116DAC}">
      <dgm:prSet phldrT="[Text]" custT="1"/>
      <dgm:spPr/>
      <dgm:t>
        <a:bodyPr/>
        <a:lstStyle/>
        <a:p>
          <a:r>
            <a:rPr lang="en-GB" sz="1600" b="1" dirty="0"/>
            <a:t>PHYSICAL APTITUDE TESTS</a:t>
          </a:r>
        </a:p>
      </dgm:t>
    </dgm:pt>
    <dgm:pt modelId="{D2D55F7A-1207-4E34-9494-D009B8259B1A}" type="parTrans" cxnId="{92DEF8A5-7EF8-4F34-A6FD-03C5921AE2F8}">
      <dgm:prSet/>
      <dgm:spPr/>
      <dgm:t>
        <a:bodyPr/>
        <a:lstStyle/>
        <a:p>
          <a:endParaRPr lang="en-GB"/>
        </a:p>
      </dgm:t>
    </dgm:pt>
    <dgm:pt modelId="{EB3ABB47-30D7-4B2A-8E69-F6AFAB040FFD}" type="sibTrans" cxnId="{92DEF8A5-7EF8-4F34-A6FD-03C5921AE2F8}">
      <dgm:prSet/>
      <dgm:spPr/>
      <dgm:t>
        <a:bodyPr/>
        <a:lstStyle/>
        <a:p>
          <a:endParaRPr lang="en-GB"/>
        </a:p>
      </dgm:t>
    </dgm:pt>
    <dgm:pt modelId="{9C395F0A-ADAA-4009-909E-C3F17D12F8B5}">
      <dgm:prSet phldrT="[Text]" custT="1"/>
      <dgm:spPr/>
      <dgm:t>
        <a:bodyPr/>
        <a:lstStyle/>
        <a:p>
          <a:r>
            <a:rPr lang="en-GB" sz="1600" b="1" dirty="0"/>
            <a:t>PHYSICAL FITNESS TESTS</a:t>
          </a:r>
        </a:p>
      </dgm:t>
    </dgm:pt>
    <dgm:pt modelId="{3C0C88EF-9231-4342-AD0F-CF57FC7CE2FA}" type="parTrans" cxnId="{9F500101-57D2-4438-9D86-EFC911F66FFE}">
      <dgm:prSet/>
      <dgm:spPr/>
      <dgm:t>
        <a:bodyPr/>
        <a:lstStyle/>
        <a:p>
          <a:endParaRPr lang="en-GB"/>
        </a:p>
      </dgm:t>
    </dgm:pt>
    <dgm:pt modelId="{20E527CC-D552-4699-B008-22B101C02B9B}" type="sibTrans" cxnId="{9F500101-57D2-4438-9D86-EFC911F66FFE}">
      <dgm:prSet/>
      <dgm:spPr/>
      <dgm:t>
        <a:bodyPr/>
        <a:lstStyle/>
        <a:p>
          <a:endParaRPr lang="en-GB"/>
        </a:p>
      </dgm:t>
    </dgm:pt>
    <dgm:pt modelId="{4C32F625-4D5F-4921-BFD7-72D1AC98909B}">
      <dgm:prSet phldrT="[Text]" custT="1"/>
      <dgm:spPr/>
      <dgm:t>
        <a:bodyPr/>
        <a:lstStyle/>
        <a:p>
          <a:r>
            <a:rPr lang="en-GB" sz="1600" b="1" dirty="0"/>
            <a:t>WRITTEN TESTS &amp; APPLICATION</a:t>
          </a:r>
        </a:p>
      </dgm:t>
    </dgm:pt>
    <dgm:pt modelId="{D08D6FA0-5002-4F08-98EB-9D82B188159A}" type="parTrans" cxnId="{72832782-9148-4B7F-866C-735856CD2D97}">
      <dgm:prSet/>
      <dgm:spPr/>
      <dgm:t>
        <a:bodyPr/>
        <a:lstStyle/>
        <a:p>
          <a:endParaRPr lang="en-GB"/>
        </a:p>
      </dgm:t>
    </dgm:pt>
    <dgm:pt modelId="{8BBCEF06-C3F9-4B3D-A039-1D85F5B7595A}" type="sibTrans" cxnId="{72832782-9148-4B7F-866C-735856CD2D97}">
      <dgm:prSet/>
      <dgm:spPr/>
      <dgm:t>
        <a:bodyPr/>
        <a:lstStyle/>
        <a:p>
          <a:endParaRPr lang="en-GB"/>
        </a:p>
      </dgm:t>
    </dgm:pt>
    <dgm:pt modelId="{77D4F024-85E2-455B-8CFB-3348CE02A536}">
      <dgm:prSet phldrT="[Text]" custT="1"/>
      <dgm:spPr/>
      <dgm:t>
        <a:bodyPr/>
        <a:lstStyle/>
        <a:p>
          <a:r>
            <a:rPr lang="en-GB" sz="1600" b="1" dirty="0"/>
            <a:t>INTERVIEWS &amp; MEDICAL</a:t>
          </a:r>
        </a:p>
      </dgm:t>
    </dgm:pt>
    <dgm:pt modelId="{57545B1F-8CBD-4E1D-AD07-916F5D9C7259}" type="parTrans" cxnId="{CEA8AEA6-B398-4C75-9E73-61521A4A2E48}">
      <dgm:prSet/>
      <dgm:spPr/>
      <dgm:t>
        <a:bodyPr/>
        <a:lstStyle/>
        <a:p>
          <a:endParaRPr lang="en-GB"/>
        </a:p>
      </dgm:t>
    </dgm:pt>
    <dgm:pt modelId="{66E9D23C-E205-4139-8A02-974C0812676C}" type="sibTrans" cxnId="{CEA8AEA6-B398-4C75-9E73-61521A4A2E48}">
      <dgm:prSet/>
      <dgm:spPr/>
      <dgm:t>
        <a:bodyPr/>
        <a:lstStyle/>
        <a:p>
          <a:endParaRPr lang="en-GB"/>
        </a:p>
      </dgm:t>
    </dgm:pt>
    <dgm:pt modelId="{C5A25D1F-4A31-421E-80F5-8D7664F81DD0}">
      <dgm:prSet phldrT="[Text]" custT="1"/>
      <dgm:spPr/>
      <dgm:t>
        <a:bodyPr/>
        <a:lstStyle/>
        <a:p>
          <a:r>
            <a:rPr lang="en-GB" sz="1600" b="1" dirty="0"/>
            <a:t>START OF APPRENTICESHIP</a:t>
          </a:r>
        </a:p>
      </dgm:t>
    </dgm:pt>
    <dgm:pt modelId="{5BA696B3-5612-4ADA-AC88-41D99CC72E35}" type="parTrans" cxnId="{4FA9692F-9DB8-4F02-B1F2-1584B3B065B7}">
      <dgm:prSet/>
      <dgm:spPr/>
      <dgm:t>
        <a:bodyPr/>
        <a:lstStyle/>
        <a:p>
          <a:endParaRPr lang="en-GB"/>
        </a:p>
      </dgm:t>
    </dgm:pt>
    <dgm:pt modelId="{BFEB37DE-000E-4409-A1DB-278618E666F7}" type="sibTrans" cxnId="{4FA9692F-9DB8-4F02-B1F2-1584B3B065B7}">
      <dgm:prSet/>
      <dgm:spPr/>
      <dgm:t>
        <a:bodyPr/>
        <a:lstStyle/>
        <a:p>
          <a:endParaRPr lang="en-GB"/>
        </a:p>
      </dgm:t>
    </dgm:pt>
    <dgm:pt modelId="{AB506B6B-D5E3-4036-B4A7-E2E26DEE7412}">
      <dgm:prSet phldrT="[Text]" custT="1"/>
      <dgm:spPr/>
      <dgm:t>
        <a:bodyPr/>
        <a:lstStyle/>
        <a:p>
          <a:r>
            <a:rPr lang="en-GB" sz="1600" b="1" dirty="0"/>
            <a:t>PROBATIONARY PERIOD</a:t>
          </a:r>
        </a:p>
      </dgm:t>
    </dgm:pt>
    <dgm:pt modelId="{732738F4-5472-48BF-A95C-F24CA7803420}" type="parTrans" cxnId="{8972BC9D-84B0-4C9D-9368-107249FD2C7A}">
      <dgm:prSet/>
      <dgm:spPr/>
      <dgm:t>
        <a:bodyPr/>
        <a:lstStyle/>
        <a:p>
          <a:endParaRPr lang="en-GB"/>
        </a:p>
      </dgm:t>
    </dgm:pt>
    <dgm:pt modelId="{0BBF21A7-6620-4C60-8017-753AAFB47443}" type="sibTrans" cxnId="{8972BC9D-84B0-4C9D-9368-107249FD2C7A}">
      <dgm:prSet/>
      <dgm:spPr/>
      <dgm:t>
        <a:bodyPr/>
        <a:lstStyle/>
        <a:p>
          <a:endParaRPr lang="en-GB"/>
        </a:p>
      </dgm:t>
    </dgm:pt>
    <dgm:pt modelId="{BAB04917-48E8-4091-B515-94BB10F21237}">
      <dgm:prSet phldrT="[Text]" custT="1"/>
      <dgm:spPr/>
      <dgm:t>
        <a:bodyPr/>
        <a:lstStyle/>
        <a:p>
          <a:r>
            <a:rPr lang="en-GB" sz="1600" b="1" dirty="0"/>
            <a:t>ANNUAL COMPETENCY ASSESSMENTS &amp; PERIODIC FITNESS ASSESSMENT</a:t>
          </a:r>
        </a:p>
      </dgm:t>
    </dgm:pt>
    <dgm:pt modelId="{22B0A6AE-A99A-4C84-AFF4-28EC418B8A3B}" type="parTrans" cxnId="{CD8B7AC4-60EA-4422-97E0-94C6490A6AD3}">
      <dgm:prSet/>
      <dgm:spPr/>
      <dgm:t>
        <a:bodyPr/>
        <a:lstStyle/>
        <a:p>
          <a:endParaRPr lang="en-GB"/>
        </a:p>
      </dgm:t>
    </dgm:pt>
    <dgm:pt modelId="{8E911B85-A242-495F-B0B7-5E86BE6254C2}" type="sibTrans" cxnId="{CD8B7AC4-60EA-4422-97E0-94C6490A6AD3}">
      <dgm:prSet/>
      <dgm:spPr/>
      <dgm:t>
        <a:bodyPr/>
        <a:lstStyle/>
        <a:p>
          <a:endParaRPr lang="en-GB"/>
        </a:p>
      </dgm:t>
    </dgm:pt>
    <dgm:pt modelId="{18E9328B-5A73-4EBA-9C5D-52F21C5DA1F0}">
      <dgm:prSet phldrT="[Text]" custT="1"/>
      <dgm:spPr/>
      <dgm:t>
        <a:bodyPr/>
        <a:lstStyle/>
        <a:p>
          <a:r>
            <a:rPr lang="en-GB" sz="1600" b="1" dirty="0"/>
            <a:t>SPECIALISM / PROMOTION</a:t>
          </a:r>
        </a:p>
      </dgm:t>
    </dgm:pt>
    <dgm:pt modelId="{1BD73CAA-B10F-4A30-968D-3A3D3CE157B7}" type="parTrans" cxnId="{2AF72FE9-17CF-4575-8108-44190E6FBF4D}">
      <dgm:prSet/>
      <dgm:spPr/>
      <dgm:t>
        <a:bodyPr/>
        <a:lstStyle/>
        <a:p>
          <a:endParaRPr lang="en-GB"/>
        </a:p>
      </dgm:t>
    </dgm:pt>
    <dgm:pt modelId="{1856BE22-3D58-4EB3-B1DB-9B6CA6085A04}" type="sibTrans" cxnId="{2AF72FE9-17CF-4575-8108-44190E6FBF4D}">
      <dgm:prSet/>
      <dgm:spPr/>
      <dgm:t>
        <a:bodyPr/>
        <a:lstStyle/>
        <a:p>
          <a:endParaRPr lang="en-GB"/>
        </a:p>
      </dgm:t>
    </dgm:pt>
    <dgm:pt modelId="{97ABB1E6-93E9-4052-A7EA-63BF79D3919A}" type="pres">
      <dgm:prSet presAssocID="{0B785C46-6132-4AAB-B362-D3E0540B9A93}" presName="linearFlow" presStyleCnt="0">
        <dgm:presLayoutVars>
          <dgm:dir/>
          <dgm:animLvl val="lvl"/>
          <dgm:resizeHandles val="exact"/>
        </dgm:presLayoutVars>
      </dgm:prSet>
      <dgm:spPr/>
    </dgm:pt>
    <dgm:pt modelId="{F23B8307-470D-459F-8C24-24D2CA0A6EC7}" type="pres">
      <dgm:prSet presAssocID="{7ECC73D1-9202-4416-9996-DE1B931725EE}" presName="composite" presStyleCnt="0"/>
      <dgm:spPr/>
    </dgm:pt>
    <dgm:pt modelId="{C92CDE39-E92E-4B0C-AB33-63FAD831A446}" type="pres">
      <dgm:prSet presAssocID="{7ECC73D1-9202-4416-9996-DE1B931725EE}" presName="parentText" presStyleLbl="alignNode1" presStyleIdx="0" presStyleCnt="3">
        <dgm:presLayoutVars>
          <dgm:chMax val="1"/>
          <dgm:bulletEnabled val="1"/>
        </dgm:presLayoutVars>
      </dgm:prSet>
      <dgm:spPr/>
    </dgm:pt>
    <dgm:pt modelId="{6CBA34BB-B773-44AF-8135-A2DB15FAC9BB}" type="pres">
      <dgm:prSet presAssocID="{7ECC73D1-9202-4416-9996-DE1B931725EE}" presName="descendantText" presStyleLbl="alignAcc1" presStyleIdx="0" presStyleCnt="3" custScaleY="130643">
        <dgm:presLayoutVars>
          <dgm:bulletEnabled val="1"/>
        </dgm:presLayoutVars>
      </dgm:prSet>
      <dgm:spPr/>
    </dgm:pt>
    <dgm:pt modelId="{56DF3BCE-D845-447A-B489-47AC2EB897E9}" type="pres">
      <dgm:prSet presAssocID="{C07E46EB-B620-4A83-8207-6E78CAD7E717}" presName="sp" presStyleCnt="0"/>
      <dgm:spPr/>
    </dgm:pt>
    <dgm:pt modelId="{5F99629F-2A1F-407F-8F2D-BDF8D4FDCB2C}" type="pres">
      <dgm:prSet presAssocID="{1DD9BB56-EC67-42A8-8D48-E25B9D055DC5}" presName="composite" presStyleCnt="0"/>
      <dgm:spPr/>
    </dgm:pt>
    <dgm:pt modelId="{BF4E1716-C25D-4A0F-994F-F2A2D083C91B}" type="pres">
      <dgm:prSet presAssocID="{1DD9BB56-EC67-42A8-8D48-E25B9D055DC5}" presName="parentText" presStyleLbl="alignNode1" presStyleIdx="1" presStyleCnt="3" custLinFactNeighborX="-2733" custLinFactNeighborY="4463">
        <dgm:presLayoutVars>
          <dgm:chMax val="1"/>
          <dgm:bulletEnabled val="1"/>
        </dgm:presLayoutVars>
      </dgm:prSet>
      <dgm:spPr/>
    </dgm:pt>
    <dgm:pt modelId="{33C6E5BB-D867-4AB2-9B8A-77FB8151539F}" type="pres">
      <dgm:prSet presAssocID="{1DD9BB56-EC67-42A8-8D48-E25B9D055DC5}" presName="descendantText" presStyleLbl="alignAcc1" presStyleIdx="1" presStyleCnt="3">
        <dgm:presLayoutVars>
          <dgm:bulletEnabled val="1"/>
        </dgm:presLayoutVars>
      </dgm:prSet>
      <dgm:spPr/>
    </dgm:pt>
    <dgm:pt modelId="{BE4A4472-FF59-4BF0-AD92-CEC4B6989B9B}" type="pres">
      <dgm:prSet presAssocID="{FF00D11B-DA6D-4656-A5C9-6582E211DB7B}" presName="sp" presStyleCnt="0"/>
      <dgm:spPr/>
    </dgm:pt>
    <dgm:pt modelId="{34FABEC5-7EF6-48FD-95E6-2C1208FC297C}" type="pres">
      <dgm:prSet presAssocID="{E4890621-F15C-4355-BFDB-013B0D1C9070}" presName="composite" presStyleCnt="0"/>
      <dgm:spPr/>
    </dgm:pt>
    <dgm:pt modelId="{44DE157F-5E09-4943-9F18-55E145DFB737}" type="pres">
      <dgm:prSet presAssocID="{E4890621-F15C-4355-BFDB-013B0D1C9070}" presName="parentText" presStyleLbl="alignNode1" presStyleIdx="2" presStyleCnt="3">
        <dgm:presLayoutVars>
          <dgm:chMax val="1"/>
          <dgm:bulletEnabled val="1"/>
        </dgm:presLayoutVars>
      </dgm:prSet>
      <dgm:spPr/>
    </dgm:pt>
    <dgm:pt modelId="{DE837301-35D6-4D35-B583-05DA2891DC2B}" type="pres">
      <dgm:prSet presAssocID="{E4890621-F15C-4355-BFDB-013B0D1C9070}" presName="descendantText" presStyleLbl="alignAcc1" presStyleIdx="2" presStyleCnt="3">
        <dgm:presLayoutVars>
          <dgm:bulletEnabled val="1"/>
        </dgm:presLayoutVars>
      </dgm:prSet>
      <dgm:spPr/>
    </dgm:pt>
  </dgm:ptLst>
  <dgm:cxnLst>
    <dgm:cxn modelId="{9F500101-57D2-4438-9D86-EFC911F66FFE}" srcId="{7ECC73D1-9202-4416-9996-DE1B931725EE}" destId="{9C395F0A-ADAA-4009-909E-C3F17D12F8B5}" srcOrd="2" destOrd="0" parTransId="{3C0C88EF-9231-4342-AD0F-CF57FC7CE2FA}" sibTransId="{20E527CC-D552-4699-B008-22B101C02B9B}"/>
    <dgm:cxn modelId="{EF175002-C8F0-4826-B7BA-17A09C1ED56E}" srcId="{0B785C46-6132-4AAB-B362-D3E0540B9A93}" destId="{1DD9BB56-EC67-42A8-8D48-E25B9D055DC5}" srcOrd="1" destOrd="0" parTransId="{D0E1D773-BC69-4DDC-A376-F9644BA71C69}" sibTransId="{FF00D11B-DA6D-4656-A5C9-6582E211DB7B}"/>
    <dgm:cxn modelId="{1D129D0A-978E-4A18-8D8F-992961AEEBAC}" type="presOf" srcId="{B9127F2E-3D70-4A33-A485-45F93233D143}" destId="{DE837301-35D6-4D35-B583-05DA2891DC2B}" srcOrd="0" destOrd="0" presId="urn:microsoft.com/office/officeart/2005/8/layout/chevron2"/>
    <dgm:cxn modelId="{9F4FA10E-1FDD-4CB1-AA8B-5F7EE6448277}" type="presOf" srcId="{2EEA7482-1C36-4B6A-AEDC-5ECBD921CCE2}" destId="{33C6E5BB-D867-4AB2-9B8A-77FB8151539F}" srcOrd="0" destOrd="0" presId="urn:microsoft.com/office/officeart/2005/8/layout/chevron2"/>
    <dgm:cxn modelId="{AEE52A14-E27B-4614-93CD-E6C04DAA7766}" type="presOf" srcId="{F37920A3-9203-4931-8DAF-E03A7E116DAC}" destId="{6CBA34BB-B773-44AF-8135-A2DB15FAC9BB}" srcOrd="0" destOrd="1" presId="urn:microsoft.com/office/officeart/2005/8/layout/chevron2"/>
    <dgm:cxn modelId="{F834921B-8AB5-47F8-9820-8B299FA4F0DA}" type="presOf" srcId="{7ECC73D1-9202-4416-9996-DE1B931725EE}" destId="{C92CDE39-E92E-4B0C-AB33-63FAD831A446}" srcOrd="0" destOrd="0" presId="urn:microsoft.com/office/officeart/2005/8/layout/chevron2"/>
    <dgm:cxn modelId="{ED66981D-B906-49A6-B71C-3084C26CBCEB}" type="presOf" srcId="{C5A25D1F-4A31-421E-80F5-8D7664F81DD0}" destId="{33C6E5BB-D867-4AB2-9B8A-77FB8151539F}" srcOrd="0" destOrd="1" presId="urn:microsoft.com/office/officeart/2005/8/layout/chevron2"/>
    <dgm:cxn modelId="{99530E22-040C-4D7B-9D02-D9DF947BA869}" type="presOf" srcId="{0B785C46-6132-4AAB-B362-D3E0540B9A93}" destId="{97ABB1E6-93E9-4052-A7EA-63BF79D3919A}" srcOrd="0" destOrd="0" presId="urn:microsoft.com/office/officeart/2005/8/layout/chevron2"/>
    <dgm:cxn modelId="{19E7EE25-6307-416C-815C-DE08F427C657}" srcId="{0B785C46-6132-4AAB-B362-D3E0540B9A93}" destId="{E4890621-F15C-4355-BFDB-013B0D1C9070}" srcOrd="2" destOrd="0" parTransId="{32BC75F3-7F4E-4FCB-9805-29E6DE7BED55}" sibTransId="{4F5EAE10-D03B-40D7-8929-580D44DDC9DA}"/>
    <dgm:cxn modelId="{DDEDE72D-96DA-44EC-BE9F-F04C1E09BB8A}" type="presOf" srcId="{362DC571-D0BC-4E96-9639-BE683CE81AD8}" destId="{6CBA34BB-B773-44AF-8135-A2DB15FAC9BB}" srcOrd="0" destOrd="0" presId="urn:microsoft.com/office/officeart/2005/8/layout/chevron2"/>
    <dgm:cxn modelId="{4FA9692F-9DB8-4F02-B1F2-1584B3B065B7}" srcId="{1DD9BB56-EC67-42A8-8D48-E25B9D055DC5}" destId="{C5A25D1F-4A31-421E-80F5-8D7664F81DD0}" srcOrd="1" destOrd="0" parTransId="{5BA696B3-5612-4ADA-AC88-41D99CC72E35}" sibTransId="{BFEB37DE-000E-4409-A1DB-278618E666F7}"/>
    <dgm:cxn modelId="{EF0BC266-C380-4061-825A-DF326FA4A28F}" type="presOf" srcId="{4C32F625-4D5F-4921-BFD7-72D1AC98909B}" destId="{6CBA34BB-B773-44AF-8135-A2DB15FAC9BB}" srcOrd="0" destOrd="3" presId="urn:microsoft.com/office/officeart/2005/8/layout/chevron2"/>
    <dgm:cxn modelId="{D4B21367-8E56-4543-BE70-C705A37F10BE}" srcId="{1DD9BB56-EC67-42A8-8D48-E25B9D055DC5}" destId="{2EEA7482-1C36-4B6A-AEDC-5ECBD921CCE2}" srcOrd="0" destOrd="0" parTransId="{6999F83F-6E91-4507-9A69-770AB131DBD0}" sibTransId="{CE1A4305-6E22-4D38-A50C-29EE9F6A3FEA}"/>
    <dgm:cxn modelId="{AD34714A-9B1A-4B0C-9AA3-A9148903C081}" type="presOf" srcId="{1DD9BB56-EC67-42A8-8D48-E25B9D055DC5}" destId="{BF4E1716-C25D-4A0F-994F-F2A2D083C91B}" srcOrd="0" destOrd="0" presId="urn:microsoft.com/office/officeart/2005/8/layout/chevron2"/>
    <dgm:cxn modelId="{F488F95A-46B1-4F73-8ACD-D6561380C6DB}" srcId="{E4890621-F15C-4355-BFDB-013B0D1C9070}" destId="{B9127F2E-3D70-4A33-A485-45F93233D143}" srcOrd="0" destOrd="0" parTransId="{881845B7-408E-48E0-92AA-F2D0C832AC11}" sibTransId="{501B16C8-D55A-46F1-8422-0F3CBA8F9E5C}"/>
    <dgm:cxn modelId="{72832782-9148-4B7F-866C-735856CD2D97}" srcId="{7ECC73D1-9202-4416-9996-DE1B931725EE}" destId="{4C32F625-4D5F-4921-BFD7-72D1AC98909B}" srcOrd="3" destOrd="0" parTransId="{D08D6FA0-5002-4F08-98EB-9D82B188159A}" sibTransId="{8BBCEF06-C3F9-4B3D-A039-1D85F5B7595A}"/>
    <dgm:cxn modelId="{B354B48F-9EAB-4E26-A0AE-632165BFE02F}" type="presOf" srcId="{BAB04917-48E8-4091-B515-94BB10F21237}" destId="{DE837301-35D6-4D35-B583-05DA2891DC2B}" srcOrd="0" destOrd="1" presId="urn:microsoft.com/office/officeart/2005/8/layout/chevron2"/>
    <dgm:cxn modelId="{EEBCCC91-356E-4AE4-9C26-59AC8E6605D1}" type="presOf" srcId="{AB506B6B-D5E3-4036-B4A7-E2E26DEE7412}" destId="{33C6E5BB-D867-4AB2-9B8A-77FB8151539F}" srcOrd="0" destOrd="2" presId="urn:microsoft.com/office/officeart/2005/8/layout/chevron2"/>
    <dgm:cxn modelId="{C4F67999-CA88-4FDF-AFDD-E71D4A0D3DBF}" type="presOf" srcId="{9C395F0A-ADAA-4009-909E-C3F17D12F8B5}" destId="{6CBA34BB-B773-44AF-8135-A2DB15FAC9BB}" srcOrd="0" destOrd="2" presId="urn:microsoft.com/office/officeart/2005/8/layout/chevron2"/>
    <dgm:cxn modelId="{C43E7B9D-73DB-43B7-ADB1-45602DE30BEE}" type="presOf" srcId="{E4890621-F15C-4355-BFDB-013B0D1C9070}" destId="{44DE157F-5E09-4943-9F18-55E145DFB737}" srcOrd="0" destOrd="0" presId="urn:microsoft.com/office/officeart/2005/8/layout/chevron2"/>
    <dgm:cxn modelId="{8972BC9D-84B0-4C9D-9368-107249FD2C7A}" srcId="{1DD9BB56-EC67-42A8-8D48-E25B9D055DC5}" destId="{AB506B6B-D5E3-4036-B4A7-E2E26DEE7412}" srcOrd="2" destOrd="0" parTransId="{732738F4-5472-48BF-A95C-F24CA7803420}" sibTransId="{0BBF21A7-6620-4C60-8017-753AAFB47443}"/>
    <dgm:cxn modelId="{92DEF8A5-7EF8-4F34-A6FD-03C5921AE2F8}" srcId="{7ECC73D1-9202-4416-9996-DE1B931725EE}" destId="{F37920A3-9203-4931-8DAF-E03A7E116DAC}" srcOrd="1" destOrd="0" parTransId="{D2D55F7A-1207-4E34-9494-D009B8259B1A}" sibTransId="{EB3ABB47-30D7-4B2A-8E69-F6AFAB040FFD}"/>
    <dgm:cxn modelId="{CEA8AEA6-B398-4C75-9E73-61521A4A2E48}" srcId="{7ECC73D1-9202-4416-9996-DE1B931725EE}" destId="{77D4F024-85E2-455B-8CFB-3348CE02A536}" srcOrd="4" destOrd="0" parTransId="{57545B1F-8CBD-4E1D-AD07-916F5D9C7259}" sibTransId="{66E9D23C-E205-4139-8A02-974C0812676C}"/>
    <dgm:cxn modelId="{CD8B7AC4-60EA-4422-97E0-94C6490A6AD3}" srcId="{E4890621-F15C-4355-BFDB-013B0D1C9070}" destId="{BAB04917-48E8-4091-B515-94BB10F21237}" srcOrd="1" destOrd="0" parTransId="{22B0A6AE-A99A-4C84-AFF4-28EC418B8A3B}" sibTransId="{8E911B85-A242-495F-B0B7-5E86BE6254C2}"/>
    <dgm:cxn modelId="{0FA570C7-20D7-4534-B49A-721C79EB21FF}" srcId="{7ECC73D1-9202-4416-9996-DE1B931725EE}" destId="{362DC571-D0BC-4E96-9639-BE683CE81AD8}" srcOrd="0" destOrd="0" parTransId="{448E381A-C65B-4276-A46D-95D6D36DA389}" sibTransId="{3D6F696C-A086-490E-9C36-9B0CB182D166}"/>
    <dgm:cxn modelId="{A4D1D9CB-234D-420A-AECC-5A1DE9BD41DE}" type="presOf" srcId="{18E9328B-5A73-4EBA-9C5D-52F21C5DA1F0}" destId="{DE837301-35D6-4D35-B583-05DA2891DC2B}" srcOrd="0" destOrd="2" presId="urn:microsoft.com/office/officeart/2005/8/layout/chevron2"/>
    <dgm:cxn modelId="{157389CE-A58F-425A-87D1-96805447FC79}" srcId="{0B785C46-6132-4AAB-B362-D3E0540B9A93}" destId="{7ECC73D1-9202-4416-9996-DE1B931725EE}" srcOrd="0" destOrd="0" parTransId="{0AAA20F1-AF9F-4BB2-BCD1-5588F5C0BB80}" sibTransId="{C07E46EB-B620-4A83-8207-6E78CAD7E717}"/>
    <dgm:cxn modelId="{2AF72FE9-17CF-4575-8108-44190E6FBF4D}" srcId="{E4890621-F15C-4355-BFDB-013B0D1C9070}" destId="{18E9328B-5A73-4EBA-9C5D-52F21C5DA1F0}" srcOrd="2" destOrd="0" parTransId="{1BD73CAA-B10F-4A30-968D-3A3D3CE157B7}" sibTransId="{1856BE22-3D58-4EB3-B1DB-9B6CA6085A04}"/>
    <dgm:cxn modelId="{20B4DAFE-F2FA-49FA-99BB-2EC3061F78BB}" type="presOf" srcId="{77D4F024-85E2-455B-8CFB-3348CE02A536}" destId="{6CBA34BB-B773-44AF-8135-A2DB15FAC9BB}" srcOrd="0" destOrd="4" presId="urn:microsoft.com/office/officeart/2005/8/layout/chevron2"/>
    <dgm:cxn modelId="{8C665420-EA2A-4083-8920-FFDC88E15D42}" type="presParOf" srcId="{97ABB1E6-93E9-4052-A7EA-63BF79D3919A}" destId="{F23B8307-470D-459F-8C24-24D2CA0A6EC7}" srcOrd="0" destOrd="0" presId="urn:microsoft.com/office/officeart/2005/8/layout/chevron2"/>
    <dgm:cxn modelId="{ECF1393E-F72F-4B5F-B8DB-F64C8A63C7DC}" type="presParOf" srcId="{F23B8307-470D-459F-8C24-24D2CA0A6EC7}" destId="{C92CDE39-E92E-4B0C-AB33-63FAD831A446}" srcOrd="0" destOrd="0" presId="urn:microsoft.com/office/officeart/2005/8/layout/chevron2"/>
    <dgm:cxn modelId="{5CCD5B53-09C0-4F5E-ABED-C872DD19635E}" type="presParOf" srcId="{F23B8307-470D-459F-8C24-24D2CA0A6EC7}" destId="{6CBA34BB-B773-44AF-8135-A2DB15FAC9BB}" srcOrd="1" destOrd="0" presId="urn:microsoft.com/office/officeart/2005/8/layout/chevron2"/>
    <dgm:cxn modelId="{116961A5-6160-48AA-8F53-E2A18EE1DA6E}" type="presParOf" srcId="{97ABB1E6-93E9-4052-A7EA-63BF79D3919A}" destId="{56DF3BCE-D845-447A-B489-47AC2EB897E9}" srcOrd="1" destOrd="0" presId="urn:microsoft.com/office/officeart/2005/8/layout/chevron2"/>
    <dgm:cxn modelId="{61BA5923-36CE-456E-B6ED-84394D3DD2DA}" type="presParOf" srcId="{97ABB1E6-93E9-4052-A7EA-63BF79D3919A}" destId="{5F99629F-2A1F-407F-8F2D-BDF8D4FDCB2C}" srcOrd="2" destOrd="0" presId="urn:microsoft.com/office/officeart/2005/8/layout/chevron2"/>
    <dgm:cxn modelId="{4C6849C7-0280-40D5-AA19-D5343B93A1D1}" type="presParOf" srcId="{5F99629F-2A1F-407F-8F2D-BDF8D4FDCB2C}" destId="{BF4E1716-C25D-4A0F-994F-F2A2D083C91B}" srcOrd="0" destOrd="0" presId="urn:microsoft.com/office/officeart/2005/8/layout/chevron2"/>
    <dgm:cxn modelId="{9CDC4699-F219-4D3B-B649-3A1947139FAF}" type="presParOf" srcId="{5F99629F-2A1F-407F-8F2D-BDF8D4FDCB2C}" destId="{33C6E5BB-D867-4AB2-9B8A-77FB8151539F}" srcOrd="1" destOrd="0" presId="urn:microsoft.com/office/officeart/2005/8/layout/chevron2"/>
    <dgm:cxn modelId="{2DFB0CDF-63F2-43EE-A671-63CC59F599AD}" type="presParOf" srcId="{97ABB1E6-93E9-4052-A7EA-63BF79D3919A}" destId="{BE4A4472-FF59-4BF0-AD92-CEC4B6989B9B}" srcOrd="3" destOrd="0" presId="urn:microsoft.com/office/officeart/2005/8/layout/chevron2"/>
    <dgm:cxn modelId="{B9DCBE66-76E8-4DBF-AA75-29003D67EDAB}" type="presParOf" srcId="{97ABB1E6-93E9-4052-A7EA-63BF79D3919A}" destId="{34FABEC5-7EF6-48FD-95E6-2C1208FC297C}" srcOrd="4" destOrd="0" presId="urn:microsoft.com/office/officeart/2005/8/layout/chevron2"/>
    <dgm:cxn modelId="{2F151156-9DAE-43F2-8584-F0E84ECB7423}" type="presParOf" srcId="{34FABEC5-7EF6-48FD-95E6-2C1208FC297C}" destId="{44DE157F-5E09-4943-9F18-55E145DFB737}" srcOrd="0" destOrd="0" presId="urn:microsoft.com/office/officeart/2005/8/layout/chevron2"/>
    <dgm:cxn modelId="{F21F821E-DA98-4165-8F16-03D26C5A57AA}" type="presParOf" srcId="{34FABEC5-7EF6-48FD-95E6-2C1208FC297C}" destId="{DE837301-35D6-4D35-B583-05DA2891DC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CDE39-E92E-4B0C-AB33-63FAD831A446}">
      <dsp:nvSpPr>
        <dsp:cNvPr id="0" name=""/>
        <dsp:cNvSpPr/>
      </dsp:nvSpPr>
      <dsp:spPr>
        <a:xfrm rot="5400000">
          <a:off x="-233012" y="391194"/>
          <a:ext cx="1553419" cy="1087393"/>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PRE-SELECTION</a:t>
          </a:r>
        </a:p>
      </dsp:txBody>
      <dsp:txXfrm rot="-5400000">
        <a:off x="2" y="701878"/>
        <a:ext cx="1087393" cy="466026"/>
      </dsp:txXfrm>
    </dsp:sp>
    <dsp:sp modelId="{6CBA34BB-B773-44AF-8135-A2DB15FAC9BB}">
      <dsp:nvSpPr>
        <dsp:cNvPr id="0" name=""/>
        <dsp:cNvSpPr/>
      </dsp:nvSpPr>
      <dsp:spPr>
        <a:xfrm rot="5400000">
          <a:off x="3947783" y="-2856994"/>
          <a:ext cx="1319825" cy="70406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HOME OFFICE STANDARD TESTS</a:t>
          </a:r>
        </a:p>
        <a:p>
          <a:pPr marL="171450" lvl="1" indent="-171450" algn="l" defTabSz="711200">
            <a:lnSpc>
              <a:spcPct val="90000"/>
            </a:lnSpc>
            <a:spcBef>
              <a:spcPct val="0"/>
            </a:spcBef>
            <a:spcAft>
              <a:spcPct val="15000"/>
            </a:spcAft>
            <a:buChar char="•"/>
          </a:pPr>
          <a:r>
            <a:rPr lang="en-GB" sz="1600" b="1" kern="1200" dirty="0"/>
            <a:t>PHYSICAL APTITUDE TESTS</a:t>
          </a:r>
        </a:p>
        <a:p>
          <a:pPr marL="171450" lvl="1" indent="-171450" algn="l" defTabSz="711200">
            <a:lnSpc>
              <a:spcPct val="90000"/>
            </a:lnSpc>
            <a:spcBef>
              <a:spcPct val="0"/>
            </a:spcBef>
            <a:spcAft>
              <a:spcPct val="15000"/>
            </a:spcAft>
            <a:buChar char="•"/>
          </a:pPr>
          <a:r>
            <a:rPr lang="en-GB" sz="1600" b="1" kern="1200" dirty="0"/>
            <a:t>PHYSICAL FITNESS TESTS</a:t>
          </a:r>
        </a:p>
        <a:p>
          <a:pPr marL="171450" lvl="1" indent="-171450" algn="l" defTabSz="711200">
            <a:lnSpc>
              <a:spcPct val="90000"/>
            </a:lnSpc>
            <a:spcBef>
              <a:spcPct val="0"/>
            </a:spcBef>
            <a:spcAft>
              <a:spcPct val="15000"/>
            </a:spcAft>
            <a:buChar char="•"/>
          </a:pPr>
          <a:r>
            <a:rPr lang="en-GB" sz="1600" b="1" kern="1200" dirty="0"/>
            <a:t>WRITTEN TESTS &amp; APPLICATION</a:t>
          </a:r>
        </a:p>
        <a:p>
          <a:pPr marL="171450" lvl="1" indent="-171450" algn="l" defTabSz="711200">
            <a:lnSpc>
              <a:spcPct val="90000"/>
            </a:lnSpc>
            <a:spcBef>
              <a:spcPct val="0"/>
            </a:spcBef>
            <a:spcAft>
              <a:spcPct val="15000"/>
            </a:spcAft>
            <a:buChar char="•"/>
          </a:pPr>
          <a:r>
            <a:rPr lang="en-GB" sz="1600" b="1" kern="1200" dirty="0"/>
            <a:t>INTERVIEWS &amp; MEDICAL</a:t>
          </a:r>
        </a:p>
      </dsp:txBody>
      <dsp:txXfrm rot="-5400000">
        <a:off x="1087393" y="67825"/>
        <a:ext cx="6976177" cy="1190967"/>
      </dsp:txXfrm>
    </dsp:sp>
    <dsp:sp modelId="{BF4E1716-C25D-4A0F-994F-F2A2D083C91B}">
      <dsp:nvSpPr>
        <dsp:cNvPr id="0" name=""/>
        <dsp:cNvSpPr/>
      </dsp:nvSpPr>
      <dsp:spPr>
        <a:xfrm rot="5400000">
          <a:off x="-233012" y="1826847"/>
          <a:ext cx="1553419" cy="1087393"/>
        </a:xfrm>
        <a:prstGeom prst="chevron">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PHASE 1</a:t>
          </a:r>
        </a:p>
      </dsp:txBody>
      <dsp:txXfrm rot="-5400000">
        <a:off x="2" y="2137531"/>
        <a:ext cx="1087393" cy="466026"/>
      </dsp:txXfrm>
    </dsp:sp>
    <dsp:sp modelId="{33C6E5BB-D867-4AB2-9B8A-77FB8151539F}">
      <dsp:nvSpPr>
        <dsp:cNvPr id="0" name=""/>
        <dsp:cNvSpPr/>
      </dsp:nvSpPr>
      <dsp:spPr>
        <a:xfrm rot="5400000">
          <a:off x="4102835" y="-1490935"/>
          <a:ext cx="1009722" cy="70406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RECRUIT SQUAD – BASIC TRAINING</a:t>
          </a:r>
        </a:p>
        <a:p>
          <a:pPr marL="171450" lvl="1" indent="-171450" algn="l" defTabSz="711200">
            <a:lnSpc>
              <a:spcPct val="90000"/>
            </a:lnSpc>
            <a:spcBef>
              <a:spcPct val="0"/>
            </a:spcBef>
            <a:spcAft>
              <a:spcPct val="15000"/>
            </a:spcAft>
            <a:buChar char="•"/>
          </a:pPr>
          <a:r>
            <a:rPr lang="en-GB" sz="1600" b="1" kern="1200" dirty="0"/>
            <a:t>START OF APPRENTICESHIP</a:t>
          </a:r>
        </a:p>
        <a:p>
          <a:pPr marL="171450" lvl="1" indent="-171450" algn="l" defTabSz="711200">
            <a:lnSpc>
              <a:spcPct val="90000"/>
            </a:lnSpc>
            <a:spcBef>
              <a:spcPct val="0"/>
            </a:spcBef>
            <a:spcAft>
              <a:spcPct val="15000"/>
            </a:spcAft>
            <a:buChar char="•"/>
          </a:pPr>
          <a:r>
            <a:rPr lang="en-GB" sz="1600" b="1" kern="1200" dirty="0"/>
            <a:t>PROBATIONARY PERIOD</a:t>
          </a:r>
        </a:p>
      </dsp:txBody>
      <dsp:txXfrm rot="-5400000">
        <a:off x="1087394" y="1573797"/>
        <a:ext cx="6991315" cy="911140"/>
      </dsp:txXfrm>
    </dsp:sp>
    <dsp:sp modelId="{44DE157F-5E09-4943-9F18-55E145DFB737}">
      <dsp:nvSpPr>
        <dsp:cNvPr id="0" name=""/>
        <dsp:cNvSpPr/>
      </dsp:nvSpPr>
      <dsp:spPr>
        <a:xfrm rot="5400000">
          <a:off x="-233012" y="3123842"/>
          <a:ext cx="1553419" cy="1087393"/>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PHASE 2</a:t>
          </a:r>
        </a:p>
      </dsp:txBody>
      <dsp:txXfrm rot="-5400000">
        <a:off x="2" y="3434526"/>
        <a:ext cx="1087393" cy="466026"/>
      </dsp:txXfrm>
    </dsp:sp>
    <dsp:sp modelId="{DE837301-35D6-4D35-B583-05DA2891DC2B}">
      <dsp:nvSpPr>
        <dsp:cNvPr id="0" name=""/>
        <dsp:cNvSpPr/>
      </dsp:nvSpPr>
      <dsp:spPr>
        <a:xfrm rot="5400000">
          <a:off x="4102835" y="-124611"/>
          <a:ext cx="1009722" cy="70406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t>CONTINUOUS PROFESSIONAL DEVELOPMENT</a:t>
          </a:r>
        </a:p>
        <a:p>
          <a:pPr marL="171450" lvl="1" indent="-171450" algn="l" defTabSz="711200">
            <a:lnSpc>
              <a:spcPct val="90000"/>
            </a:lnSpc>
            <a:spcBef>
              <a:spcPct val="0"/>
            </a:spcBef>
            <a:spcAft>
              <a:spcPct val="15000"/>
            </a:spcAft>
            <a:buChar char="•"/>
          </a:pPr>
          <a:r>
            <a:rPr lang="en-GB" sz="1600" b="1" kern="1200" dirty="0"/>
            <a:t>ANNUAL COMPETENCY ASSESSMENTS &amp; PERIODIC FITNESS ASSESSMENT</a:t>
          </a:r>
        </a:p>
        <a:p>
          <a:pPr marL="171450" lvl="1" indent="-171450" algn="l" defTabSz="711200">
            <a:lnSpc>
              <a:spcPct val="90000"/>
            </a:lnSpc>
            <a:spcBef>
              <a:spcPct val="0"/>
            </a:spcBef>
            <a:spcAft>
              <a:spcPct val="15000"/>
            </a:spcAft>
            <a:buChar char="•"/>
          </a:pPr>
          <a:r>
            <a:rPr lang="en-GB" sz="1600" b="1" kern="1200" dirty="0"/>
            <a:t>SPECIALISM / PROMOTION</a:t>
          </a:r>
        </a:p>
      </dsp:txBody>
      <dsp:txXfrm rot="-5400000">
        <a:off x="1087394" y="2940121"/>
        <a:ext cx="6991315" cy="9111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E8D109-A150-46E8-8B8B-CEEAE39928E9}"/>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6092FF-9257-4549-82F1-D9DE8820CBF9}"/>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DD9BDA8-39A7-4B75-A8C0-F5F3C938B004}" type="datetimeFigureOut">
              <a:rPr lang="en-GB" smtClean="0"/>
              <a:t>08/01/2025</a:t>
            </a:fld>
            <a:endParaRPr lang="en-GB"/>
          </a:p>
        </p:txBody>
      </p:sp>
      <p:sp>
        <p:nvSpPr>
          <p:cNvPr id="4" name="Footer Placeholder 3">
            <a:extLst>
              <a:ext uri="{FF2B5EF4-FFF2-40B4-BE49-F238E27FC236}">
                <a16:creationId xmlns:a16="http://schemas.microsoft.com/office/drawing/2014/main" id="{B294E07D-E246-495D-9BB0-3F8107C222A7}"/>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C56CB9-1EDF-4A06-968B-8C5370FC098F}"/>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669C794-E27E-41FB-8A8E-E7F4154D9EAD}" type="slidenum">
              <a:rPr lang="en-GB" smtClean="0"/>
              <a:t>‹#›</a:t>
            </a:fld>
            <a:endParaRPr lang="en-GB"/>
          </a:p>
        </p:txBody>
      </p:sp>
    </p:spTree>
    <p:extLst>
      <p:ext uri="{BB962C8B-B14F-4D97-AF65-F5344CB8AC3E}">
        <p14:creationId xmlns:p14="http://schemas.microsoft.com/office/powerpoint/2010/main" val="2713603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66E36CD-97EE-42F1-9F8C-18776F4A33B8}" type="datetimeFigureOut">
              <a:rPr lang="en-GB" smtClean="0"/>
              <a:t>08/01/2025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7119C9-59DF-4E35-AF28-02AF37A2985E}" type="slidenum">
              <a:rPr lang="en-GB" smtClean="0"/>
              <a:t>‹#›</a:t>
            </a:fld>
            <a:endParaRPr lang="en-GB"/>
          </a:p>
        </p:txBody>
      </p:sp>
    </p:spTree>
    <p:extLst>
      <p:ext uri="{BB962C8B-B14F-4D97-AF65-F5344CB8AC3E}">
        <p14:creationId xmlns:p14="http://schemas.microsoft.com/office/powerpoint/2010/main" val="97179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7119C9-59DF-4E35-AF28-02AF37A2985E}" type="slidenum">
              <a:rPr lang="en-GB" smtClean="0"/>
              <a:t>5</a:t>
            </a:fld>
            <a:endParaRPr lang="en-GB"/>
          </a:p>
        </p:txBody>
      </p:sp>
    </p:spTree>
    <p:extLst>
      <p:ext uri="{BB962C8B-B14F-4D97-AF65-F5344CB8AC3E}">
        <p14:creationId xmlns:p14="http://schemas.microsoft.com/office/powerpoint/2010/main" val="968473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5A3A46-BE5D-4EBA-BF17-6EC80BE8C9E5}"/>
              </a:ext>
            </a:extLst>
          </p:cNvPr>
          <p:cNvSpPr/>
          <p:nvPr userDrawn="1"/>
        </p:nvSpPr>
        <p:spPr>
          <a:xfrm>
            <a:off x="-217279" y="-244444"/>
            <a:ext cx="10701192" cy="7346887"/>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807B"/>
              </a:solidFill>
            </a:endParaRPr>
          </a:p>
        </p:txBody>
      </p:sp>
      <p:sp>
        <p:nvSpPr>
          <p:cNvPr id="14" name="Picture Placeholder 13">
            <a:extLst>
              <a:ext uri="{FF2B5EF4-FFF2-40B4-BE49-F238E27FC236}">
                <a16:creationId xmlns:a16="http://schemas.microsoft.com/office/drawing/2014/main" id="{5AA25267-7D73-49BF-9C43-6A8B67978D44}"/>
              </a:ext>
            </a:extLst>
          </p:cNvPr>
          <p:cNvSpPr>
            <a:spLocks noGrp="1"/>
          </p:cNvSpPr>
          <p:nvPr>
            <p:ph type="pic" sz="quarter" idx="10"/>
          </p:nvPr>
        </p:nvSpPr>
        <p:spPr>
          <a:xfrm>
            <a:off x="5800431" y="443302"/>
            <a:ext cx="5905794" cy="5965825"/>
          </a:xfrm>
        </p:spPr>
        <p:txBody>
          <a:bodyPr/>
          <a:lstStyle/>
          <a:p>
            <a:endParaRPr lang="en-GB" dirty="0"/>
          </a:p>
        </p:txBody>
      </p:sp>
      <p:sp>
        <p:nvSpPr>
          <p:cNvPr id="3" name="Subtitle 2">
            <a:extLst>
              <a:ext uri="{FF2B5EF4-FFF2-40B4-BE49-F238E27FC236}">
                <a16:creationId xmlns:a16="http://schemas.microsoft.com/office/drawing/2014/main" id="{908B7C4C-37F3-41CA-B294-479ADDB30CD0}"/>
              </a:ext>
            </a:extLst>
          </p:cNvPr>
          <p:cNvSpPr>
            <a:spLocks noGrp="1"/>
          </p:cNvSpPr>
          <p:nvPr>
            <p:ph type="subTitle" idx="1" hasCustomPrompt="1"/>
          </p:nvPr>
        </p:nvSpPr>
        <p:spPr>
          <a:xfrm>
            <a:off x="1560057" y="5590874"/>
            <a:ext cx="3812864" cy="981942"/>
          </a:xfrm>
        </p:spPr>
        <p:txBody>
          <a:bodyPr/>
          <a:lstStyle>
            <a:lvl1pPr marL="0" indent="0" algn="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a:t>
            </a:r>
          </a:p>
          <a:p>
            <a:r>
              <a:rPr lang="en-US" dirty="0"/>
              <a:t>Date</a:t>
            </a:r>
            <a:endParaRPr lang="en-GB" dirty="0"/>
          </a:p>
        </p:txBody>
      </p:sp>
      <p:sp>
        <p:nvSpPr>
          <p:cNvPr id="12" name="Rectangle 11">
            <a:extLst>
              <a:ext uri="{FF2B5EF4-FFF2-40B4-BE49-F238E27FC236}">
                <a16:creationId xmlns:a16="http://schemas.microsoft.com/office/drawing/2014/main" id="{C0CB5452-B0AB-4241-A083-94FB14DEF609}"/>
              </a:ext>
            </a:extLst>
          </p:cNvPr>
          <p:cNvSpPr/>
          <p:nvPr userDrawn="1"/>
        </p:nvSpPr>
        <p:spPr>
          <a:xfrm>
            <a:off x="-298760" y="2559866"/>
            <a:ext cx="7342356" cy="17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39E08203-CA13-4FC2-8967-98475ED06839}"/>
              </a:ext>
            </a:extLst>
          </p:cNvPr>
          <p:cNvSpPr>
            <a:spLocks noGrp="1"/>
          </p:cNvSpPr>
          <p:nvPr>
            <p:ph type="ctrTitle" hasCustomPrompt="1"/>
          </p:nvPr>
        </p:nvSpPr>
        <p:spPr>
          <a:xfrm>
            <a:off x="235380" y="2733015"/>
            <a:ext cx="5926648" cy="1391970"/>
          </a:xfrm>
          <a:noFill/>
        </p:spPr>
        <p:txBody>
          <a:bodyPr>
            <a:normAutofit fontScale="90000"/>
          </a:bodyPr>
          <a:lstStyle>
            <a:lvl1pPr>
              <a:defRPr>
                <a:solidFill>
                  <a:srgbClr val="00A39E"/>
                </a:solidFill>
                <a:latin typeface="Nobel Black" panose="02000603040000020004" pitchFamily="50" charset="0"/>
              </a:defRPr>
            </a:lvl1pPr>
          </a:lstStyle>
          <a:p>
            <a:r>
              <a:rPr lang="en-US" sz="4800" dirty="0">
                <a:latin typeface="Nobel Black" panose="02000603040000020004" pitchFamily="50" charset="0"/>
              </a:rPr>
              <a:t>PRESENTATION TITLE HERE</a:t>
            </a:r>
            <a:endParaRPr lang="en-GB" sz="4800" dirty="0">
              <a:latin typeface="Nobel Black" panose="02000603040000020004" pitchFamily="50" charset="0"/>
            </a:endParaRPr>
          </a:p>
        </p:txBody>
      </p:sp>
      <p:pic>
        <p:nvPicPr>
          <p:cNvPr id="17" name="Picture 16" descr="A picture containing text, clipart&#10;&#10;Description automatically generated">
            <a:extLst>
              <a:ext uri="{FF2B5EF4-FFF2-40B4-BE49-F238E27FC236}">
                <a16:creationId xmlns:a16="http://schemas.microsoft.com/office/drawing/2014/main" id="{B5F08DBC-2609-4730-9BF0-AE3FDFD4C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557" y="5739093"/>
            <a:ext cx="1424904" cy="521814"/>
          </a:xfrm>
          <a:prstGeom prst="rect">
            <a:avLst/>
          </a:prstGeom>
        </p:spPr>
      </p:pic>
    </p:spTree>
    <p:extLst>
      <p:ext uri="{BB962C8B-B14F-4D97-AF65-F5344CB8AC3E}">
        <p14:creationId xmlns:p14="http://schemas.microsoft.com/office/powerpoint/2010/main" val="64366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360457" y="338432"/>
            <a:ext cx="5007322" cy="1325563"/>
          </a:xfrm>
        </p:spPr>
        <p:txBody>
          <a:bodyPr/>
          <a:lstStyle>
            <a:lvl1pPr>
              <a:defRPr>
                <a:solidFill>
                  <a:schemeClr val="bg1"/>
                </a:solidFill>
                <a:latin typeface="Nobel Black" panose="02000603040000020004" pitchFamily="50" charset="0"/>
              </a:defRPr>
            </a:lvl1pPr>
          </a:lstStyle>
          <a:p>
            <a:r>
              <a:rPr lang="en-US" dirty="0"/>
              <a:t>CONTACT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360458" y="2461404"/>
            <a:ext cx="5007321" cy="417788"/>
          </a:xfrm>
        </p:spPr>
        <p:txBody>
          <a:bodyPr/>
          <a:lstStyle>
            <a:lvl1pPr marL="0">
              <a:buNone/>
              <a:defRPr>
                <a:solidFill>
                  <a:schemeClr val="bg1"/>
                </a:solidFill>
                <a:latin typeface="Nobel Black" panose="02000603040000020004"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EMAIL</a:t>
            </a:r>
            <a:endParaRPr lang="en-GB" dirty="0"/>
          </a:p>
        </p:txBody>
      </p: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360457" y="6509442"/>
            <a:ext cx="894476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1939767A-DD8B-4A94-B418-14BA9F81A58C}"/>
              </a:ext>
            </a:extLst>
          </p:cNvPr>
          <p:cNvSpPr>
            <a:spLocks noGrp="1"/>
          </p:cNvSpPr>
          <p:nvPr>
            <p:ph idx="11" hasCustomPrompt="1"/>
          </p:nvPr>
        </p:nvSpPr>
        <p:spPr>
          <a:xfrm>
            <a:off x="360458" y="3063858"/>
            <a:ext cx="5007321" cy="417788"/>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Add in email address</a:t>
            </a:r>
            <a:endParaRPr lang="en-GB" dirty="0"/>
          </a:p>
        </p:txBody>
      </p:sp>
      <p:sp>
        <p:nvSpPr>
          <p:cNvPr id="18" name="Content Placeholder 2">
            <a:extLst>
              <a:ext uri="{FF2B5EF4-FFF2-40B4-BE49-F238E27FC236}">
                <a16:creationId xmlns:a16="http://schemas.microsoft.com/office/drawing/2014/main" id="{418C101D-CF3D-4EF6-8ED1-55CA6F9DD3BA}"/>
              </a:ext>
            </a:extLst>
          </p:cNvPr>
          <p:cNvSpPr>
            <a:spLocks noGrp="1"/>
          </p:cNvSpPr>
          <p:nvPr>
            <p:ph idx="12" hasCustomPrompt="1"/>
          </p:nvPr>
        </p:nvSpPr>
        <p:spPr>
          <a:xfrm>
            <a:off x="360457" y="3832849"/>
            <a:ext cx="5007321" cy="417788"/>
          </a:xfrm>
        </p:spPr>
        <p:txBody>
          <a:bodyPr/>
          <a:lstStyle>
            <a:lvl1pPr marL="0">
              <a:buNone/>
              <a:defRPr>
                <a:solidFill>
                  <a:schemeClr val="bg1"/>
                </a:solidFill>
                <a:latin typeface="Nobel Black" panose="02000603040000020004"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TELEPHONE</a:t>
            </a:r>
            <a:endParaRPr lang="en-GB" dirty="0"/>
          </a:p>
        </p:txBody>
      </p:sp>
      <p:sp>
        <p:nvSpPr>
          <p:cNvPr id="19" name="Content Placeholder 2">
            <a:extLst>
              <a:ext uri="{FF2B5EF4-FFF2-40B4-BE49-F238E27FC236}">
                <a16:creationId xmlns:a16="http://schemas.microsoft.com/office/drawing/2014/main" id="{FDFF395C-115B-4FDE-8309-82AC02B75606}"/>
              </a:ext>
            </a:extLst>
          </p:cNvPr>
          <p:cNvSpPr>
            <a:spLocks noGrp="1"/>
          </p:cNvSpPr>
          <p:nvPr>
            <p:ph idx="13" hasCustomPrompt="1"/>
          </p:nvPr>
        </p:nvSpPr>
        <p:spPr>
          <a:xfrm>
            <a:off x="360457" y="4435303"/>
            <a:ext cx="5007321" cy="417788"/>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Add in telephone number</a:t>
            </a:r>
            <a:endParaRPr lang="en-GB" dirty="0"/>
          </a:p>
        </p:txBody>
      </p:sp>
      <p:pic>
        <p:nvPicPr>
          <p:cNvPr id="20" name="Picture 19" descr="A picture containing text, clipart&#10;&#10;Description automatically generated">
            <a:extLst>
              <a:ext uri="{FF2B5EF4-FFF2-40B4-BE49-F238E27FC236}">
                <a16:creationId xmlns:a16="http://schemas.microsoft.com/office/drawing/2014/main" id="{19B0B2E1-FC73-4769-ACAC-E99824021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7429" y="2709782"/>
            <a:ext cx="3927900" cy="1438436"/>
          </a:xfrm>
          <a:prstGeom prst="rect">
            <a:avLst/>
          </a:prstGeom>
        </p:spPr>
      </p:pic>
      <p:sp>
        <p:nvSpPr>
          <p:cNvPr id="21" name="Content Placeholder 2">
            <a:extLst>
              <a:ext uri="{FF2B5EF4-FFF2-40B4-BE49-F238E27FC236}">
                <a16:creationId xmlns:a16="http://schemas.microsoft.com/office/drawing/2014/main" id="{FE4BCC41-BE84-4595-BFE1-3C612941F967}"/>
              </a:ext>
            </a:extLst>
          </p:cNvPr>
          <p:cNvSpPr>
            <a:spLocks noGrp="1"/>
          </p:cNvSpPr>
          <p:nvPr>
            <p:ph idx="14" hasCustomPrompt="1"/>
          </p:nvPr>
        </p:nvSpPr>
        <p:spPr>
          <a:xfrm>
            <a:off x="360456" y="5531557"/>
            <a:ext cx="5007321" cy="417788"/>
          </a:xfrm>
        </p:spPr>
        <p:txBody>
          <a:bodyPr>
            <a:noAutofit/>
          </a:bodyPr>
          <a:lstStyle>
            <a:lvl1pPr marL="0">
              <a:buNone/>
              <a:defRPr sz="4000">
                <a:solidFill>
                  <a:schemeClr val="bg1"/>
                </a:solidFill>
                <a:effectLst/>
                <a:latin typeface="Font Awesome 5 Brands Regular" panose="02000503000000000000" pitchFamily="50"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  </a:t>
            </a:r>
            <a:endParaRPr lang="en-GB" dirty="0"/>
          </a:p>
        </p:txBody>
      </p:sp>
    </p:spTree>
    <p:extLst>
      <p:ext uri="{BB962C8B-B14F-4D97-AF65-F5344CB8AC3E}">
        <p14:creationId xmlns:p14="http://schemas.microsoft.com/office/powerpoint/2010/main" val="112221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DF4CED-AB34-4407-ACC5-493DAE6B606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12FC5-940D-4CE4-95B2-C3C87627A4FF}" type="slidenum">
              <a:rPr lang="en-GB" smtClean="0"/>
              <a:t>‹#›</a:t>
            </a:fld>
            <a:endParaRPr lang="en-GB"/>
          </a:p>
        </p:txBody>
      </p:sp>
    </p:spTree>
    <p:extLst>
      <p:ext uri="{BB962C8B-B14F-4D97-AF65-F5344CB8AC3E}">
        <p14:creationId xmlns:p14="http://schemas.microsoft.com/office/powerpoint/2010/main" val="303192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doubl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6346478" y="365125"/>
            <a:ext cx="5007322"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217279" y="-244444"/>
            <a:ext cx="6313279" cy="6421407"/>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6346478" y="1825625"/>
            <a:ext cx="5007321"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sp>
        <p:nvSpPr>
          <p:cNvPr id="9" name="Picture Placeholder 8">
            <a:extLst>
              <a:ext uri="{FF2B5EF4-FFF2-40B4-BE49-F238E27FC236}">
                <a16:creationId xmlns:a16="http://schemas.microsoft.com/office/drawing/2014/main" id="{5D656F1F-D89A-4BA2-BE73-DAD59F5A8518}"/>
              </a:ext>
            </a:extLst>
          </p:cNvPr>
          <p:cNvSpPr>
            <a:spLocks noGrp="1"/>
          </p:cNvSpPr>
          <p:nvPr>
            <p:ph type="pic" sz="quarter" idx="10"/>
          </p:nvPr>
        </p:nvSpPr>
        <p:spPr>
          <a:xfrm>
            <a:off x="-217488" y="0"/>
            <a:ext cx="3151188" cy="5295900"/>
          </a:xfrm>
        </p:spPr>
        <p:txBody>
          <a:bodyPr/>
          <a:lstStyle/>
          <a:p>
            <a:endParaRPr lang="en-GB" dirty="0"/>
          </a:p>
        </p:txBody>
      </p:sp>
      <p:sp>
        <p:nvSpPr>
          <p:cNvPr id="10" name="Picture Placeholder 8">
            <a:extLst>
              <a:ext uri="{FF2B5EF4-FFF2-40B4-BE49-F238E27FC236}">
                <a16:creationId xmlns:a16="http://schemas.microsoft.com/office/drawing/2014/main" id="{3918A86F-5648-47E5-8D1E-965C052D737B}"/>
              </a:ext>
            </a:extLst>
          </p:cNvPr>
          <p:cNvSpPr>
            <a:spLocks noGrp="1"/>
          </p:cNvSpPr>
          <p:nvPr>
            <p:ph type="pic" sz="quarter" idx="11"/>
          </p:nvPr>
        </p:nvSpPr>
        <p:spPr>
          <a:xfrm>
            <a:off x="2944812" y="1317625"/>
            <a:ext cx="3151188" cy="5540375"/>
          </a:xfrm>
        </p:spPr>
        <p:txBody>
          <a:bodyPr/>
          <a:lstStyle/>
          <a:p>
            <a:endParaRPr lang="en-GB"/>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www.hopinto.co.uk</a:t>
            </a:r>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8042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pli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97DB2F-5C1D-429B-89DE-DEFBEA5CF476}"/>
              </a:ext>
            </a:extLst>
          </p:cNvPr>
          <p:cNvSpPr>
            <a:spLocks noGrp="1"/>
          </p:cNvSpPr>
          <p:nvPr>
            <p:ph type="pic" sz="quarter" idx="10"/>
          </p:nvPr>
        </p:nvSpPr>
        <p:spPr>
          <a:xfrm>
            <a:off x="6410228" y="0"/>
            <a:ext cx="5781772" cy="6052007"/>
          </a:xfrm>
        </p:spPr>
        <p:txBody>
          <a:bodyPr/>
          <a:lstStyle/>
          <a:p>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1" y="6052007"/>
            <a:ext cx="12191999" cy="805993"/>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426447" y="1825625"/>
            <a:ext cx="5469036"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7724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7" name="Rectangle 6">
            <a:extLst>
              <a:ext uri="{FF2B5EF4-FFF2-40B4-BE49-F238E27FC236}">
                <a16:creationId xmlns:a16="http://schemas.microsoft.com/office/drawing/2014/main" id="{70EBF8EB-9C4B-40AA-9A57-405EB08BA016}"/>
              </a:ext>
            </a:extLst>
          </p:cNvPr>
          <p:cNvSpPr/>
          <p:nvPr userDrawn="1"/>
        </p:nvSpPr>
        <p:spPr>
          <a:xfrm>
            <a:off x="9096866" y="-193015"/>
            <a:ext cx="6521640" cy="7051016"/>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426447" y="1825625"/>
            <a:ext cx="5469036"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Picture Placeholder 4">
            <a:extLst>
              <a:ext uri="{FF2B5EF4-FFF2-40B4-BE49-F238E27FC236}">
                <a16:creationId xmlns:a16="http://schemas.microsoft.com/office/drawing/2014/main" id="{D597DB2F-5C1D-429B-89DE-DEFBEA5CF476}"/>
              </a:ext>
            </a:extLst>
          </p:cNvPr>
          <p:cNvSpPr>
            <a:spLocks noGrp="1"/>
          </p:cNvSpPr>
          <p:nvPr>
            <p:ph type="pic" sz="quarter" idx="10"/>
          </p:nvPr>
        </p:nvSpPr>
        <p:spPr>
          <a:xfrm>
            <a:off x="6410228" y="0"/>
            <a:ext cx="5781772" cy="3622675"/>
          </a:xfrm>
        </p:spPr>
        <p:txBody>
          <a:bodyPr/>
          <a:lstStyle/>
          <a:p>
            <a:endParaRPr lang="en-GB"/>
          </a:p>
        </p:txBody>
      </p:sp>
      <p:sp>
        <p:nvSpPr>
          <p:cNvPr id="8" name="Text Placeholder 7">
            <a:extLst>
              <a:ext uri="{FF2B5EF4-FFF2-40B4-BE49-F238E27FC236}">
                <a16:creationId xmlns:a16="http://schemas.microsoft.com/office/drawing/2014/main" id="{DBEB1C4C-65F9-40DD-AA5A-A37427A5EA7A}"/>
              </a:ext>
            </a:extLst>
          </p:cNvPr>
          <p:cNvSpPr>
            <a:spLocks noGrp="1"/>
          </p:cNvSpPr>
          <p:nvPr>
            <p:ph type="body" sz="quarter" idx="11" hasCustomPrompt="1"/>
          </p:nvPr>
        </p:nvSpPr>
        <p:spPr>
          <a:xfrm>
            <a:off x="9635860" y="4059324"/>
            <a:ext cx="2289044" cy="1851281"/>
          </a:xfrm>
        </p:spPr>
        <p:txBody>
          <a:bodyPr/>
          <a:lstStyle>
            <a:lvl1pPr algn="r">
              <a:buNone/>
              <a:defRPr>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area can be used for body text and slide content</a:t>
            </a:r>
          </a:p>
        </p:txBody>
      </p:sp>
    </p:spTree>
    <p:extLst>
      <p:ext uri="{BB962C8B-B14F-4D97-AF65-F5344CB8AC3E}">
        <p14:creationId xmlns:p14="http://schemas.microsoft.com/office/powerpoint/2010/main" val="17870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 Features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8554D85D-9635-49B5-B564-F0FB46DFC234}"/>
              </a:ext>
            </a:extLst>
          </p:cNvPr>
          <p:cNvSpPr>
            <a:spLocks noGrp="1"/>
          </p:cNvSpPr>
          <p:nvPr>
            <p:ph type="pic" sz="quarter" idx="10" hasCustomPrompt="1"/>
          </p:nvPr>
        </p:nvSpPr>
        <p:spPr>
          <a:xfrm>
            <a:off x="1114605" y="2611798"/>
            <a:ext cx="1693862" cy="1693862"/>
          </a:xfrm>
        </p:spPr>
        <p:txBody>
          <a:bodyPr/>
          <a:lstStyle>
            <a:lvl1pPr>
              <a:defRPr/>
            </a:lvl1pPr>
          </a:lstStyle>
          <a:p>
            <a:r>
              <a:rPr lang="en-US" dirty="0"/>
              <a:t>Icon</a:t>
            </a:r>
            <a:endParaRPr lang="en-GB" dirty="0"/>
          </a:p>
        </p:txBody>
      </p:sp>
      <p:sp>
        <p:nvSpPr>
          <p:cNvPr id="13" name="Picture Placeholder 9">
            <a:extLst>
              <a:ext uri="{FF2B5EF4-FFF2-40B4-BE49-F238E27FC236}">
                <a16:creationId xmlns:a16="http://schemas.microsoft.com/office/drawing/2014/main" id="{D4B55FE3-333D-4A15-AAEC-1883DFF8C83B}"/>
              </a:ext>
            </a:extLst>
          </p:cNvPr>
          <p:cNvSpPr>
            <a:spLocks noGrp="1"/>
          </p:cNvSpPr>
          <p:nvPr>
            <p:ph type="pic" sz="quarter" idx="11" hasCustomPrompt="1"/>
          </p:nvPr>
        </p:nvSpPr>
        <p:spPr>
          <a:xfrm>
            <a:off x="3854152" y="2611798"/>
            <a:ext cx="1693862" cy="1693862"/>
          </a:xfrm>
        </p:spPr>
        <p:txBody>
          <a:bodyPr/>
          <a:lstStyle>
            <a:lvl1pPr>
              <a:defRPr/>
            </a:lvl1pPr>
          </a:lstStyle>
          <a:p>
            <a:r>
              <a:rPr lang="en-US" dirty="0"/>
              <a:t>Icon</a:t>
            </a:r>
            <a:endParaRPr lang="en-GB" dirty="0"/>
          </a:p>
        </p:txBody>
      </p:sp>
      <p:sp>
        <p:nvSpPr>
          <p:cNvPr id="14" name="Picture Placeholder 9">
            <a:extLst>
              <a:ext uri="{FF2B5EF4-FFF2-40B4-BE49-F238E27FC236}">
                <a16:creationId xmlns:a16="http://schemas.microsoft.com/office/drawing/2014/main" id="{E43E7684-675D-4154-9913-7FA0934EC15B}"/>
              </a:ext>
            </a:extLst>
          </p:cNvPr>
          <p:cNvSpPr>
            <a:spLocks noGrp="1"/>
          </p:cNvSpPr>
          <p:nvPr>
            <p:ph type="pic" sz="quarter" idx="12" hasCustomPrompt="1"/>
          </p:nvPr>
        </p:nvSpPr>
        <p:spPr>
          <a:xfrm>
            <a:off x="6593699" y="2611798"/>
            <a:ext cx="1693862" cy="1693862"/>
          </a:xfrm>
        </p:spPr>
        <p:txBody>
          <a:bodyPr/>
          <a:lstStyle>
            <a:lvl1pPr>
              <a:defRPr/>
            </a:lvl1pPr>
          </a:lstStyle>
          <a:p>
            <a:r>
              <a:rPr lang="en-US" dirty="0"/>
              <a:t>Icon</a:t>
            </a:r>
            <a:endParaRPr lang="en-GB" dirty="0"/>
          </a:p>
        </p:txBody>
      </p:sp>
      <p:sp>
        <p:nvSpPr>
          <p:cNvPr id="15" name="Picture Placeholder 9">
            <a:extLst>
              <a:ext uri="{FF2B5EF4-FFF2-40B4-BE49-F238E27FC236}">
                <a16:creationId xmlns:a16="http://schemas.microsoft.com/office/drawing/2014/main" id="{FC96B8BA-D45B-4C70-A544-BCFC4ACB0255}"/>
              </a:ext>
            </a:extLst>
          </p:cNvPr>
          <p:cNvSpPr>
            <a:spLocks noGrp="1"/>
          </p:cNvSpPr>
          <p:nvPr>
            <p:ph type="pic" sz="quarter" idx="13" hasCustomPrompt="1"/>
          </p:nvPr>
        </p:nvSpPr>
        <p:spPr>
          <a:xfrm>
            <a:off x="9333246" y="2611798"/>
            <a:ext cx="1693862" cy="1693862"/>
          </a:xfrm>
        </p:spPr>
        <p:txBody>
          <a:bodyPr/>
          <a:lstStyle>
            <a:lvl1pPr>
              <a:defRPr/>
            </a:lvl1pPr>
          </a:lstStyle>
          <a:p>
            <a:r>
              <a:rPr lang="en-US" dirty="0"/>
              <a:t>Icon</a:t>
            </a:r>
            <a:endParaRPr lang="en-GB" dirty="0"/>
          </a:p>
        </p:txBody>
      </p:sp>
      <p:sp>
        <p:nvSpPr>
          <p:cNvPr id="17" name="Text Placeholder 16">
            <a:extLst>
              <a:ext uri="{FF2B5EF4-FFF2-40B4-BE49-F238E27FC236}">
                <a16:creationId xmlns:a16="http://schemas.microsoft.com/office/drawing/2014/main" id="{4AA09A6E-79B6-41D8-B436-A310D7F89A88}"/>
              </a:ext>
            </a:extLst>
          </p:cNvPr>
          <p:cNvSpPr>
            <a:spLocks noGrp="1"/>
          </p:cNvSpPr>
          <p:nvPr>
            <p:ph type="body" sz="quarter" idx="14" hasCustomPrompt="1"/>
          </p:nvPr>
        </p:nvSpPr>
        <p:spPr>
          <a:xfrm>
            <a:off x="731223" y="4490326"/>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18" name="Text Placeholder 16">
            <a:extLst>
              <a:ext uri="{FF2B5EF4-FFF2-40B4-BE49-F238E27FC236}">
                <a16:creationId xmlns:a16="http://schemas.microsoft.com/office/drawing/2014/main" id="{1A78C31A-B36E-4129-B68C-DB54A3F8268E}"/>
              </a:ext>
            </a:extLst>
          </p:cNvPr>
          <p:cNvSpPr>
            <a:spLocks noGrp="1"/>
          </p:cNvSpPr>
          <p:nvPr>
            <p:ph type="body" sz="quarter" idx="15" hasCustomPrompt="1"/>
          </p:nvPr>
        </p:nvSpPr>
        <p:spPr>
          <a:xfrm>
            <a:off x="3470770" y="4490326"/>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19" name="Text Placeholder 16">
            <a:extLst>
              <a:ext uri="{FF2B5EF4-FFF2-40B4-BE49-F238E27FC236}">
                <a16:creationId xmlns:a16="http://schemas.microsoft.com/office/drawing/2014/main" id="{45CA4D8A-6207-4517-8ED6-007C78EB33EA}"/>
              </a:ext>
            </a:extLst>
          </p:cNvPr>
          <p:cNvSpPr>
            <a:spLocks noGrp="1"/>
          </p:cNvSpPr>
          <p:nvPr>
            <p:ph type="body" sz="quarter" idx="16" hasCustomPrompt="1"/>
          </p:nvPr>
        </p:nvSpPr>
        <p:spPr>
          <a:xfrm>
            <a:off x="6210317" y="4490326"/>
            <a:ext cx="2460625" cy="298025"/>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20" name="Text Placeholder 16">
            <a:extLst>
              <a:ext uri="{FF2B5EF4-FFF2-40B4-BE49-F238E27FC236}">
                <a16:creationId xmlns:a16="http://schemas.microsoft.com/office/drawing/2014/main" id="{B6A1C7C5-E80A-46CE-9E2D-05FC076D9B01}"/>
              </a:ext>
            </a:extLst>
          </p:cNvPr>
          <p:cNvSpPr>
            <a:spLocks noGrp="1"/>
          </p:cNvSpPr>
          <p:nvPr>
            <p:ph type="body" sz="quarter" idx="17" hasCustomPrompt="1"/>
          </p:nvPr>
        </p:nvSpPr>
        <p:spPr>
          <a:xfrm>
            <a:off x="8949864" y="4490325"/>
            <a:ext cx="2460625" cy="302971"/>
          </a:xfrm>
        </p:spPr>
        <p:txBody>
          <a:bodyPr>
            <a:normAutofit/>
          </a:bodyPr>
          <a:lstStyle>
            <a:lvl1pPr algn="ctr">
              <a:buNone/>
              <a:defRPr sz="2000">
                <a:solidFill>
                  <a:srgbClr val="00A39E"/>
                </a:solidFill>
                <a:latin typeface="Nobel Black" panose="02000603040000020004" pitchFamily="50" charset="0"/>
                <a:ea typeface="Roboto" panose="02000000000000000000" pitchFamily="2" charset="0"/>
                <a:cs typeface="Roboto" panose="02000000000000000000" pitchFamily="2" charset="0"/>
              </a:defRPr>
            </a:lvl1pPr>
          </a:lstStyle>
          <a:p>
            <a:pPr lvl="0"/>
            <a:r>
              <a:rPr lang="en-US" dirty="0"/>
              <a:t>TITLE</a:t>
            </a:r>
            <a:endParaRPr lang="en-GB" dirty="0"/>
          </a:p>
        </p:txBody>
      </p:sp>
      <p:sp>
        <p:nvSpPr>
          <p:cNvPr id="23" name="Text Placeholder 16">
            <a:extLst>
              <a:ext uri="{FF2B5EF4-FFF2-40B4-BE49-F238E27FC236}">
                <a16:creationId xmlns:a16="http://schemas.microsoft.com/office/drawing/2014/main" id="{D4B4C195-C4E2-4576-8C6B-14BD22D4EEC9}"/>
              </a:ext>
            </a:extLst>
          </p:cNvPr>
          <p:cNvSpPr>
            <a:spLocks noGrp="1"/>
          </p:cNvSpPr>
          <p:nvPr>
            <p:ph type="body" sz="quarter" idx="18" hasCustomPrompt="1"/>
          </p:nvPr>
        </p:nvSpPr>
        <p:spPr>
          <a:xfrm>
            <a:off x="731223" y="4863233"/>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4" name="Text Placeholder 16">
            <a:extLst>
              <a:ext uri="{FF2B5EF4-FFF2-40B4-BE49-F238E27FC236}">
                <a16:creationId xmlns:a16="http://schemas.microsoft.com/office/drawing/2014/main" id="{7CA22BA2-032E-4660-A0EC-03096952DAAF}"/>
              </a:ext>
            </a:extLst>
          </p:cNvPr>
          <p:cNvSpPr>
            <a:spLocks noGrp="1"/>
          </p:cNvSpPr>
          <p:nvPr>
            <p:ph type="body" sz="quarter" idx="19" hasCustomPrompt="1"/>
          </p:nvPr>
        </p:nvSpPr>
        <p:spPr>
          <a:xfrm>
            <a:off x="3470770" y="4863233"/>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5" name="Text Placeholder 16">
            <a:extLst>
              <a:ext uri="{FF2B5EF4-FFF2-40B4-BE49-F238E27FC236}">
                <a16:creationId xmlns:a16="http://schemas.microsoft.com/office/drawing/2014/main" id="{07ED31C3-2A95-46C2-82C1-2C6467E1906A}"/>
              </a:ext>
            </a:extLst>
          </p:cNvPr>
          <p:cNvSpPr>
            <a:spLocks noGrp="1"/>
          </p:cNvSpPr>
          <p:nvPr>
            <p:ph type="body" sz="quarter" idx="20" hasCustomPrompt="1"/>
          </p:nvPr>
        </p:nvSpPr>
        <p:spPr>
          <a:xfrm>
            <a:off x="6210317" y="4863233"/>
            <a:ext cx="2460625" cy="938267"/>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6" name="Text Placeholder 16">
            <a:extLst>
              <a:ext uri="{FF2B5EF4-FFF2-40B4-BE49-F238E27FC236}">
                <a16:creationId xmlns:a16="http://schemas.microsoft.com/office/drawing/2014/main" id="{592432C9-6BEF-462C-ABD0-C38299476D56}"/>
              </a:ext>
            </a:extLst>
          </p:cNvPr>
          <p:cNvSpPr>
            <a:spLocks noGrp="1"/>
          </p:cNvSpPr>
          <p:nvPr>
            <p:ph type="body" sz="quarter" idx="21" hasCustomPrompt="1"/>
          </p:nvPr>
        </p:nvSpPr>
        <p:spPr>
          <a:xfrm>
            <a:off x="8949864" y="4863232"/>
            <a:ext cx="2460625" cy="953838"/>
          </a:xfrm>
        </p:spPr>
        <p:txBody>
          <a:bodyPr>
            <a:normAutofit/>
          </a:bodyPr>
          <a:lstStyle>
            <a:lvl1pPr algn="ctr">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Text</a:t>
            </a:r>
            <a:endParaRPr lang="en-GB" dirty="0"/>
          </a:p>
        </p:txBody>
      </p:sp>
      <p:sp>
        <p:nvSpPr>
          <p:cNvPr id="27" name="Title 1">
            <a:extLst>
              <a:ext uri="{FF2B5EF4-FFF2-40B4-BE49-F238E27FC236}">
                <a16:creationId xmlns:a16="http://schemas.microsoft.com/office/drawing/2014/main" id="{45D019D2-C021-4459-938C-F1F76EE3212F}"/>
              </a:ext>
            </a:extLst>
          </p:cNvPr>
          <p:cNvSpPr>
            <a:spLocks noGrp="1"/>
          </p:cNvSpPr>
          <p:nvPr>
            <p:ph type="title" hasCustomPrompt="1"/>
          </p:nvPr>
        </p:nvSpPr>
        <p:spPr>
          <a:xfrm>
            <a:off x="426447" y="365125"/>
            <a:ext cx="5469036" cy="1325563"/>
          </a:xfrm>
        </p:spPr>
        <p:txBody>
          <a:bodyPr/>
          <a:lstStyle>
            <a:lvl1pPr>
              <a:defRPr>
                <a:solidFill>
                  <a:srgbClr val="00A39E"/>
                </a:solidFill>
                <a:latin typeface="Nobel Black" panose="02000603040000020004" pitchFamily="50" charset="0"/>
              </a:defRPr>
            </a:lvl1pPr>
          </a:lstStyle>
          <a:p>
            <a:r>
              <a:rPr lang="en-US" dirty="0"/>
              <a:t>ICON FEATURES</a:t>
            </a:r>
            <a:endParaRPr lang="en-GB" dirty="0"/>
          </a:p>
        </p:txBody>
      </p:sp>
    </p:spTree>
    <p:extLst>
      <p:ext uri="{BB962C8B-B14F-4D97-AF65-F5344CB8AC3E}">
        <p14:creationId xmlns:p14="http://schemas.microsoft.com/office/powerpoint/2010/main" val="353312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5878721" y="0"/>
            <a:ext cx="6313279"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360457" y="338432"/>
            <a:ext cx="5007322" cy="1325563"/>
          </a:xfrm>
        </p:spPr>
        <p:txBody>
          <a:bodyPr/>
          <a:lstStyle>
            <a:lvl1pPr>
              <a:defRPr>
                <a:solidFill>
                  <a:srgbClr val="00A39E"/>
                </a:solidFill>
                <a:latin typeface="Nobel Black" panose="02000603040000020004" pitchFamily="50"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360458" y="1848661"/>
            <a:ext cx="5007321" cy="4351338"/>
          </a:xfrm>
        </p:spPr>
        <p:txBody>
          <a:bodyPr/>
          <a:lstStyle>
            <a:lvl1pPr marL="0">
              <a:buNone/>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Content Placeholder 2">
            <a:extLst>
              <a:ext uri="{FF2B5EF4-FFF2-40B4-BE49-F238E27FC236}">
                <a16:creationId xmlns:a16="http://schemas.microsoft.com/office/drawing/2014/main" id="{29D43CDA-405E-4829-BB43-F498C5D365C1}"/>
              </a:ext>
            </a:extLst>
          </p:cNvPr>
          <p:cNvSpPr>
            <a:spLocks noGrp="1"/>
          </p:cNvSpPr>
          <p:nvPr>
            <p:ph idx="10" hasCustomPrompt="1"/>
          </p:nvPr>
        </p:nvSpPr>
        <p:spPr>
          <a:xfrm>
            <a:off x="6531699" y="2713299"/>
            <a:ext cx="5007321" cy="1431402"/>
          </a:xfrm>
        </p:spPr>
        <p:txBody>
          <a:bodyPr/>
          <a:lstStyle>
            <a:lvl1pPr marL="0">
              <a:buNone/>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area can be used for body text and slide content.</a:t>
            </a:r>
            <a:endParaRPr lang="en-GB" dirty="0"/>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5878722" y="6509442"/>
            <a:ext cx="3426504"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02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9811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2F2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cxnSp>
        <p:nvCxnSpPr>
          <p:cNvPr id="12" name="Straight Connector 11">
            <a:extLst>
              <a:ext uri="{FF2B5EF4-FFF2-40B4-BE49-F238E27FC236}">
                <a16:creationId xmlns:a16="http://schemas.microsoft.com/office/drawing/2014/main" id="{B1534238-7AAB-4273-94D7-6B6B300C6666}"/>
              </a:ext>
            </a:extLst>
          </p:cNvPr>
          <p:cNvCxnSpPr>
            <a:cxnSpLocks/>
            <a:endCxn id="16" idx="1"/>
          </p:cNvCxnSpPr>
          <p:nvPr userDrawn="1"/>
        </p:nvCxnSpPr>
        <p:spPr>
          <a:xfrm flipV="1">
            <a:off x="251697" y="6509442"/>
            <a:ext cx="9053529" cy="4946"/>
          </a:xfrm>
          <a:prstGeom prst="line">
            <a:avLst/>
          </a:prstGeom>
          <a:ln w="25400">
            <a:solidFill>
              <a:srgbClr val="00A39E"/>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7334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BF8EB-9C4B-40AA-9A57-405EB08BA016}"/>
              </a:ext>
            </a:extLst>
          </p:cNvPr>
          <p:cNvSpPr/>
          <p:nvPr userDrawn="1"/>
        </p:nvSpPr>
        <p:spPr>
          <a:xfrm>
            <a:off x="1" y="0"/>
            <a:ext cx="12192000" cy="6858000"/>
          </a:xfrm>
          <a:prstGeom prst="rect">
            <a:avLst/>
          </a:prstGeom>
          <a:solidFill>
            <a:srgbClr val="FD6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554880B-8BFB-451D-A8FD-C1A4B782BE52}"/>
              </a:ext>
            </a:extLst>
          </p:cNvPr>
          <p:cNvSpPr>
            <a:spLocks noGrp="1"/>
          </p:cNvSpPr>
          <p:nvPr>
            <p:ph type="title" hasCustomPrompt="1"/>
          </p:nvPr>
        </p:nvSpPr>
        <p:spPr>
          <a:xfrm>
            <a:off x="2498466" y="332096"/>
            <a:ext cx="7195067" cy="1325563"/>
          </a:xfrm>
        </p:spPr>
        <p:txBody>
          <a:bodyPr/>
          <a:lstStyle>
            <a:lvl1pPr algn="ctr">
              <a:defRPr>
                <a:solidFill>
                  <a:schemeClr val="bg1"/>
                </a:solidFill>
                <a:latin typeface="Nobel Black" panose="02000603040000020004" pitchFamily="50" charset="0"/>
              </a:defRPr>
            </a:lvl1pPr>
          </a:lstStyle>
          <a:p>
            <a:r>
              <a:rPr lang="en-US" dirty="0"/>
              <a:t>SECTION TITLE SLIDE</a:t>
            </a:r>
            <a:endParaRPr lang="en-GB" dirty="0"/>
          </a:p>
        </p:txBody>
      </p:sp>
      <p:sp>
        <p:nvSpPr>
          <p:cNvPr id="3" name="Content Placeholder 2">
            <a:extLst>
              <a:ext uri="{FF2B5EF4-FFF2-40B4-BE49-F238E27FC236}">
                <a16:creationId xmlns:a16="http://schemas.microsoft.com/office/drawing/2014/main" id="{F8A3237A-A1A6-44CC-A02C-A37F1394A3B8}"/>
              </a:ext>
            </a:extLst>
          </p:cNvPr>
          <p:cNvSpPr>
            <a:spLocks noGrp="1"/>
          </p:cNvSpPr>
          <p:nvPr>
            <p:ph idx="1" hasCustomPrompt="1"/>
          </p:nvPr>
        </p:nvSpPr>
        <p:spPr>
          <a:xfrm>
            <a:off x="1623615" y="1842325"/>
            <a:ext cx="8944768" cy="4351338"/>
          </a:xfrm>
        </p:spPr>
        <p:txBody>
          <a:bodyPr>
            <a:normAutofit/>
          </a:bodyPr>
          <a:lstStyle>
            <a:lvl1pPr algn="ctr">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This can be used to introduce a new section of the presentation.</a:t>
            </a:r>
          </a:p>
          <a:p>
            <a:pPr lvl="0"/>
            <a:r>
              <a:rPr lang="en-GB" dirty="0"/>
              <a:t>Providing a description below the title is optional</a:t>
            </a:r>
            <a:endParaRPr lang="en-US" dirty="0"/>
          </a:p>
        </p:txBody>
      </p:sp>
      <p:sp>
        <p:nvSpPr>
          <p:cNvPr id="16" name="TextBox 15">
            <a:extLst>
              <a:ext uri="{FF2B5EF4-FFF2-40B4-BE49-F238E27FC236}">
                <a16:creationId xmlns:a16="http://schemas.microsoft.com/office/drawing/2014/main" id="{05CB5527-2DCE-4EFC-A51A-8BE60D20C852}"/>
              </a:ext>
            </a:extLst>
          </p:cNvPr>
          <p:cNvSpPr txBox="1"/>
          <p:nvPr userDrawn="1"/>
        </p:nvSpPr>
        <p:spPr>
          <a:xfrm>
            <a:off x="9305226" y="6324776"/>
            <a:ext cx="2168166"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www.hopinto.co.uk</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3" name="Straight Connector 12">
            <a:extLst>
              <a:ext uri="{FF2B5EF4-FFF2-40B4-BE49-F238E27FC236}">
                <a16:creationId xmlns:a16="http://schemas.microsoft.com/office/drawing/2014/main" id="{2C5B0B54-B8CA-4852-8D96-EDE4519F2854}"/>
              </a:ext>
            </a:extLst>
          </p:cNvPr>
          <p:cNvCxnSpPr>
            <a:cxnSpLocks/>
          </p:cNvCxnSpPr>
          <p:nvPr userDrawn="1"/>
        </p:nvCxnSpPr>
        <p:spPr>
          <a:xfrm>
            <a:off x="404097" y="6509442"/>
            <a:ext cx="8901129" cy="0"/>
          </a:xfrm>
          <a:prstGeom prst="line">
            <a:avLst/>
          </a:prstGeom>
          <a:ln w="2540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871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8F57BD-B0E3-451F-90B8-2AA50F95D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AE3C81-E88E-4621-A100-39C57F84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BA5642-21AB-4A60-A940-2D1900FC2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1652F-A7B2-408A-91E6-41B3BA84398C}" type="datetimeFigureOut">
              <a:rPr lang="en-GB" smtClean="0"/>
              <a:t>08/01/2025</a:t>
            </a:fld>
            <a:endParaRPr lang="en-GB"/>
          </a:p>
        </p:txBody>
      </p:sp>
      <p:sp>
        <p:nvSpPr>
          <p:cNvPr id="5" name="Footer Placeholder 4">
            <a:extLst>
              <a:ext uri="{FF2B5EF4-FFF2-40B4-BE49-F238E27FC236}">
                <a16:creationId xmlns:a16="http://schemas.microsoft.com/office/drawing/2014/main" id="{B79AAADF-DFED-478C-A6A9-13778560E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1836F-EDC9-4F83-A90A-107483312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C961-7D6C-4D57-B26D-6454BD2C4CDC}" type="slidenum">
              <a:rPr lang="en-GB" smtClean="0"/>
              <a:t>‹#›</a:t>
            </a:fld>
            <a:endParaRPr lang="en-GB"/>
          </a:p>
        </p:txBody>
      </p:sp>
    </p:spTree>
    <p:extLst>
      <p:ext uri="{BB962C8B-B14F-4D97-AF65-F5344CB8AC3E}">
        <p14:creationId xmlns:p14="http://schemas.microsoft.com/office/powerpoint/2010/main" val="384023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hyperlink" Target="https://www.hertspoliceofficer.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hertfordshire.gov.uk/services/fire-and-rescue/jobs-in-fire-and-rescue/jobs-at-hertfordshire-fire-and-rescue-service.aspx" TargetMode="Externa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mailto:positiveaction@bch.police.uk" TargetMode="External"/><Relationship Id="rId2" Type="http://schemas.openxmlformats.org/officeDocument/2006/relationships/hyperlink" Target="mailto:Recruitment@bch.police.u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using a computer&#10;&#10;Description automatically generated with low confidence">
            <a:extLst>
              <a:ext uri="{FF2B5EF4-FFF2-40B4-BE49-F238E27FC236}">
                <a16:creationId xmlns:a16="http://schemas.microsoft.com/office/drawing/2014/main" id="{393CBA29-5386-475B-A3CC-F487672EF25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4912" r="24912"/>
          <a:stretch/>
        </p:blipFill>
        <p:spPr>
          <a:xfrm>
            <a:off x="5800431" y="443302"/>
            <a:ext cx="5905794" cy="5965825"/>
          </a:xfrm>
        </p:spPr>
      </p:pic>
      <p:sp>
        <p:nvSpPr>
          <p:cNvPr id="3" name="Subtitle 2">
            <a:extLst>
              <a:ext uri="{FF2B5EF4-FFF2-40B4-BE49-F238E27FC236}">
                <a16:creationId xmlns:a16="http://schemas.microsoft.com/office/drawing/2014/main" id="{DC75DC7F-5900-4444-966F-317A9FADAFC9}"/>
              </a:ext>
            </a:extLst>
          </p:cNvPr>
          <p:cNvSpPr>
            <a:spLocks noGrp="1"/>
          </p:cNvSpPr>
          <p:nvPr>
            <p:ph type="subTitle" idx="1"/>
          </p:nvPr>
        </p:nvSpPr>
        <p:spPr/>
        <p:txBody>
          <a:bodyPr/>
          <a:lstStyle/>
          <a:p>
            <a:r>
              <a:rPr lang="en-US" dirty="0"/>
              <a:t>LMI CONFERENCE </a:t>
            </a:r>
          </a:p>
          <a:p>
            <a:r>
              <a:rPr lang="en-US" dirty="0"/>
              <a:t>JAN 2025</a:t>
            </a:r>
          </a:p>
        </p:txBody>
      </p:sp>
      <p:sp>
        <p:nvSpPr>
          <p:cNvPr id="7" name="Rectangle 6">
            <a:extLst>
              <a:ext uri="{FF2B5EF4-FFF2-40B4-BE49-F238E27FC236}">
                <a16:creationId xmlns:a16="http://schemas.microsoft.com/office/drawing/2014/main" id="{964986C1-384F-4F36-A60B-9D1CF2D1B5C9}"/>
              </a:ext>
            </a:extLst>
          </p:cNvPr>
          <p:cNvSpPr/>
          <p:nvPr/>
        </p:nvSpPr>
        <p:spPr>
          <a:xfrm>
            <a:off x="-298760" y="2559866"/>
            <a:ext cx="7342356" cy="17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72B0BFC8-D1A6-41CF-BEEC-75D7CBAF7EDA}"/>
              </a:ext>
            </a:extLst>
          </p:cNvPr>
          <p:cNvSpPr>
            <a:spLocks noGrp="1"/>
          </p:cNvSpPr>
          <p:nvPr>
            <p:ph type="ctrTitle"/>
          </p:nvPr>
        </p:nvSpPr>
        <p:spPr>
          <a:xfrm>
            <a:off x="183256" y="3047340"/>
            <a:ext cx="5403420" cy="1086510"/>
          </a:xfrm>
        </p:spPr>
        <p:txBody>
          <a:bodyPr>
            <a:noAutofit/>
          </a:bodyPr>
          <a:lstStyle/>
          <a:p>
            <a:r>
              <a:rPr lang="en-US" sz="3600" b="1" dirty="0">
                <a:latin typeface="Aptos" panose="020B0004020202020204" pitchFamily="34" charset="0"/>
              </a:rPr>
              <a:t>INTRODUCING…</a:t>
            </a:r>
            <a:br>
              <a:rPr lang="en-US" sz="3600" b="1" dirty="0">
                <a:latin typeface="Aptos" panose="020B0004020202020204" pitchFamily="34" charset="0"/>
              </a:rPr>
            </a:br>
            <a:r>
              <a:rPr lang="en-US" sz="3600" b="1" dirty="0">
                <a:latin typeface="Aptos" panose="020B0004020202020204" pitchFamily="34" charset="0"/>
              </a:rPr>
              <a:t>PUBLIC AND EMERGENCY SERVICES</a:t>
            </a:r>
            <a:br>
              <a:rPr lang="en-US" sz="3600" b="1" dirty="0">
                <a:latin typeface="Aptos" panose="020B0004020202020204" pitchFamily="34" charset="0"/>
              </a:rPr>
            </a:br>
            <a:endParaRPr lang="en-GB" sz="3600" b="1" dirty="0">
              <a:latin typeface="Aptos" panose="020B0004020202020204" pitchFamily="34" charset="0"/>
            </a:endParaRPr>
          </a:p>
        </p:txBody>
      </p:sp>
      <p:pic>
        <p:nvPicPr>
          <p:cNvPr id="2" name="Picture 1">
            <a:extLst>
              <a:ext uri="{FF2B5EF4-FFF2-40B4-BE49-F238E27FC236}">
                <a16:creationId xmlns:a16="http://schemas.microsoft.com/office/drawing/2014/main" id="{905BFC3B-10A3-6E55-A7C6-8D6CB473D0E7}"/>
              </a:ext>
            </a:extLst>
          </p:cNvPr>
          <p:cNvPicPr>
            <a:picLocks noChangeAspect="1"/>
          </p:cNvPicPr>
          <p:nvPr/>
        </p:nvPicPr>
        <p:blipFill>
          <a:blip r:embed="rId3"/>
          <a:stretch>
            <a:fillRect/>
          </a:stretch>
        </p:blipFill>
        <p:spPr>
          <a:xfrm>
            <a:off x="10518370" y="6292617"/>
            <a:ext cx="1907484" cy="865433"/>
          </a:xfrm>
          <a:prstGeom prst="rect">
            <a:avLst/>
          </a:prstGeom>
        </p:spPr>
      </p:pic>
    </p:spTree>
    <p:extLst>
      <p:ext uri="{BB962C8B-B14F-4D97-AF65-F5344CB8AC3E}">
        <p14:creationId xmlns:p14="http://schemas.microsoft.com/office/powerpoint/2010/main" val="251954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1FB4-AF9B-4C54-B967-B2266736192A}"/>
              </a:ext>
            </a:extLst>
          </p:cNvPr>
          <p:cNvSpPr>
            <a:spLocks noGrp="1"/>
          </p:cNvSpPr>
          <p:nvPr>
            <p:ph type="title"/>
          </p:nvPr>
        </p:nvSpPr>
        <p:spPr>
          <a:xfrm>
            <a:off x="360458" y="214985"/>
            <a:ext cx="5735542" cy="1325563"/>
          </a:xfrm>
        </p:spPr>
        <p:txBody>
          <a:bodyPr>
            <a:normAutofit/>
          </a:bodyPr>
          <a:lstStyle/>
          <a:p>
            <a:r>
              <a:rPr lang="en-US" sz="3600" b="1" dirty="0">
                <a:latin typeface="Aptos" panose="020B0004020202020204" pitchFamily="34" charset="0"/>
              </a:rPr>
              <a:t>SKILLS AND QUALITIES REQUIRED</a:t>
            </a:r>
            <a:endParaRPr lang="en-GB" sz="3600" b="1" dirty="0">
              <a:latin typeface="Aptos" panose="020B0004020202020204" pitchFamily="34" charset="0"/>
            </a:endParaRPr>
          </a:p>
        </p:txBody>
      </p:sp>
      <p:pic>
        <p:nvPicPr>
          <p:cNvPr id="5" name="Picture 4">
            <a:extLst>
              <a:ext uri="{FF2B5EF4-FFF2-40B4-BE49-F238E27FC236}">
                <a16:creationId xmlns:a16="http://schemas.microsoft.com/office/drawing/2014/main" id="{7462EC07-1570-7D84-7253-E2A0C38FB859}"/>
              </a:ext>
            </a:extLst>
          </p:cNvPr>
          <p:cNvPicPr>
            <a:picLocks noChangeAspect="1"/>
          </p:cNvPicPr>
          <p:nvPr/>
        </p:nvPicPr>
        <p:blipFill>
          <a:blip r:embed="rId2"/>
          <a:stretch>
            <a:fillRect/>
          </a:stretch>
        </p:blipFill>
        <p:spPr>
          <a:xfrm>
            <a:off x="160998" y="5311530"/>
            <a:ext cx="1907484" cy="865433"/>
          </a:xfrm>
          <a:prstGeom prst="rect">
            <a:avLst/>
          </a:prstGeom>
        </p:spPr>
      </p:pic>
      <p:sp>
        <p:nvSpPr>
          <p:cNvPr id="7" name="Content Placeholder 6">
            <a:extLst>
              <a:ext uri="{FF2B5EF4-FFF2-40B4-BE49-F238E27FC236}">
                <a16:creationId xmlns:a16="http://schemas.microsoft.com/office/drawing/2014/main" id="{DFFB380C-691A-9E1C-4397-AE2649393FBF}"/>
              </a:ext>
            </a:extLst>
          </p:cNvPr>
          <p:cNvSpPr>
            <a:spLocks noGrp="1"/>
          </p:cNvSpPr>
          <p:nvPr>
            <p:ph idx="1"/>
          </p:nvPr>
        </p:nvSpPr>
        <p:spPr>
          <a:xfrm>
            <a:off x="438231" y="1540548"/>
            <a:ext cx="5007321" cy="4351338"/>
          </a:xfrm>
        </p:spPr>
        <p:txBody>
          <a:bodyPr>
            <a:normAutofit/>
          </a:bodyPr>
          <a:lstStyle/>
          <a:p>
            <a:pPr indent="0">
              <a:lnSpc>
                <a:spcPct val="150000"/>
              </a:lnSpc>
            </a:pPr>
            <a:r>
              <a:rPr lang="en-GB" sz="1800" b="0" i="0" dirty="0">
                <a:solidFill>
                  <a:srgbClr val="3E444A"/>
                </a:solidFill>
                <a:effectLst/>
                <a:latin typeface="Aptos" panose="020B0004020202020204" pitchFamily="34" charset="0"/>
              </a:rPr>
              <a:t>Fairness</a:t>
            </a:r>
            <a:br>
              <a:rPr lang="en-GB" sz="1800" dirty="0">
                <a:latin typeface="Aptos" panose="020B0004020202020204" pitchFamily="34" charset="0"/>
              </a:rPr>
            </a:br>
            <a:r>
              <a:rPr lang="en-GB" sz="1800" b="0" i="0" dirty="0">
                <a:solidFill>
                  <a:srgbClr val="3E444A"/>
                </a:solidFill>
                <a:effectLst/>
                <a:latin typeface="Aptos" panose="020B0004020202020204" pitchFamily="34" charset="0"/>
              </a:rPr>
              <a:t>Objectivity</a:t>
            </a:r>
            <a:br>
              <a:rPr lang="en-GB" sz="1800" dirty="0">
                <a:latin typeface="Aptos" panose="020B0004020202020204" pitchFamily="34" charset="0"/>
              </a:rPr>
            </a:br>
            <a:r>
              <a:rPr lang="en-GB" sz="1800" b="0" i="0" dirty="0">
                <a:solidFill>
                  <a:srgbClr val="3E444A"/>
                </a:solidFill>
                <a:effectLst/>
                <a:latin typeface="Aptos" panose="020B0004020202020204" pitchFamily="34" charset="0"/>
              </a:rPr>
              <a:t>Openminded</a:t>
            </a:r>
            <a:br>
              <a:rPr lang="en-GB" sz="1800" dirty="0">
                <a:latin typeface="Aptos" panose="020B0004020202020204" pitchFamily="34" charset="0"/>
              </a:rPr>
            </a:br>
            <a:r>
              <a:rPr lang="en-GB" sz="1800" b="0" i="0" dirty="0">
                <a:solidFill>
                  <a:srgbClr val="3E444A"/>
                </a:solidFill>
                <a:effectLst/>
                <a:latin typeface="Aptos" panose="020B0004020202020204" pitchFamily="34" charset="0"/>
              </a:rPr>
              <a:t>Leadership</a:t>
            </a:r>
            <a:br>
              <a:rPr lang="en-GB" sz="1800" dirty="0">
                <a:latin typeface="Aptos" panose="020B0004020202020204" pitchFamily="34" charset="0"/>
              </a:rPr>
            </a:br>
            <a:r>
              <a:rPr lang="en-GB" sz="1800" b="0" i="0" dirty="0">
                <a:solidFill>
                  <a:srgbClr val="3E444A"/>
                </a:solidFill>
                <a:effectLst/>
                <a:latin typeface="Aptos" panose="020B0004020202020204" pitchFamily="34" charset="0"/>
              </a:rPr>
              <a:t>Selflessness</a:t>
            </a:r>
            <a:br>
              <a:rPr lang="en-GB" sz="1800" dirty="0">
                <a:latin typeface="Aptos" panose="020B0004020202020204" pitchFamily="34" charset="0"/>
              </a:rPr>
            </a:br>
            <a:r>
              <a:rPr lang="en-GB" sz="1800" b="0" i="0" dirty="0">
                <a:solidFill>
                  <a:srgbClr val="3E444A"/>
                </a:solidFill>
                <a:effectLst/>
                <a:latin typeface="Aptos" panose="020B0004020202020204" pitchFamily="34" charset="0"/>
              </a:rPr>
              <a:t>Honesty</a:t>
            </a:r>
            <a:br>
              <a:rPr lang="en-GB" sz="1800" dirty="0">
                <a:latin typeface="Aptos" panose="020B0004020202020204" pitchFamily="34" charset="0"/>
              </a:rPr>
            </a:br>
            <a:r>
              <a:rPr lang="en-GB" sz="1800" b="0" i="0" dirty="0">
                <a:solidFill>
                  <a:srgbClr val="3E444A"/>
                </a:solidFill>
                <a:effectLst/>
                <a:latin typeface="Aptos" panose="020B0004020202020204" pitchFamily="34" charset="0"/>
              </a:rPr>
              <a:t>Accountability</a:t>
            </a:r>
            <a:br>
              <a:rPr lang="en-GB" sz="1800" dirty="0">
                <a:latin typeface="Aptos" panose="020B0004020202020204" pitchFamily="34" charset="0"/>
              </a:rPr>
            </a:br>
            <a:r>
              <a:rPr lang="en-GB" sz="1800" b="0" i="0" dirty="0">
                <a:solidFill>
                  <a:srgbClr val="3E444A"/>
                </a:solidFill>
                <a:effectLst/>
                <a:latin typeface="Aptos" panose="020B0004020202020204" pitchFamily="34" charset="0"/>
              </a:rPr>
              <a:t>Integrity</a:t>
            </a:r>
            <a:br>
              <a:rPr lang="en-GB" sz="1800" dirty="0">
                <a:latin typeface="Aptos" panose="020B0004020202020204" pitchFamily="34" charset="0"/>
              </a:rPr>
            </a:br>
            <a:r>
              <a:rPr lang="en-GB" sz="1800" b="0" i="0" dirty="0">
                <a:solidFill>
                  <a:srgbClr val="3E444A"/>
                </a:solidFill>
                <a:effectLst/>
                <a:latin typeface="Aptos" panose="020B0004020202020204" pitchFamily="34" charset="0"/>
              </a:rPr>
              <a:t>Respect</a:t>
            </a:r>
            <a:endParaRPr lang="en-GB" sz="1800" dirty="0">
              <a:latin typeface="Aptos" panose="020B0004020202020204" pitchFamily="34" charset="0"/>
            </a:endParaRPr>
          </a:p>
        </p:txBody>
      </p:sp>
      <p:pic>
        <p:nvPicPr>
          <p:cNvPr id="3" name="Picture 2" descr="Diagram showing the six competencies and three values that make up the CVF">
            <a:extLst>
              <a:ext uri="{FF2B5EF4-FFF2-40B4-BE49-F238E27FC236}">
                <a16:creationId xmlns:a16="http://schemas.microsoft.com/office/drawing/2014/main" id="{AC4EBD6F-BF1B-4ACF-3D59-3C6B33FAF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870" y="252766"/>
            <a:ext cx="6104960" cy="610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2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7A3E-24CD-5D53-2891-8E911DF5EE63}"/>
              </a:ext>
            </a:extLst>
          </p:cNvPr>
          <p:cNvSpPr>
            <a:spLocks noGrp="1"/>
          </p:cNvSpPr>
          <p:nvPr>
            <p:ph type="title"/>
          </p:nvPr>
        </p:nvSpPr>
        <p:spPr>
          <a:xfrm>
            <a:off x="360457" y="338432"/>
            <a:ext cx="5007322" cy="1038305"/>
          </a:xfrm>
        </p:spPr>
        <p:txBody>
          <a:bodyPr>
            <a:normAutofit/>
          </a:bodyPr>
          <a:lstStyle/>
          <a:p>
            <a:pPr algn="ctr"/>
            <a:r>
              <a:rPr lang="en-US" sz="3200" b="1" dirty="0">
                <a:latin typeface="Aptos" panose="020B0004020202020204" pitchFamily="34" charset="0"/>
              </a:rPr>
              <a:t>SKILLS AND QUALITIES REQUIRED</a:t>
            </a:r>
            <a:endParaRPr lang="en-GB" sz="3200" dirty="0"/>
          </a:p>
        </p:txBody>
      </p:sp>
      <p:sp>
        <p:nvSpPr>
          <p:cNvPr id="3" name="Content Placeholder 2">
            <a:extLst>
              <a:ext uri="{FF2B5EF4-FFF2-40B4-BE49-F238E27FC236}">
                <a16:creationId xmlns:a16="http://schemas.microsoft.com/office/drawing/2014/main" id="{D6F4CEE0-80EB-C5E1-253B-F0AAA1882FD9}"/>
              </a:ext>
            </a:extLst>
          </p:cNvPr>
          <p:cNvSpPr>
            <a:spLocks noGrp="1"/>
          </p:cNvSpPr>
          <p:nvPr>
            <p:ph idx="1"/>
          </p:nvPr>
        </p:nvSpPr>
        <p:spPr>
          <a:xfrm>
            <a:off x="360458" y="1695237"/>
            <a:ext cx="5007321" cy="3935002"/>
          </a:xfrm>
        </p:spPr>
        <p:txBody>
          <a:bodyPr>
            <a:noAutofit/>
          </a:bodyPr>
          <a:lstStyle/>
          <a:p>
            <a:pPr marL="57150" indent="-285750">
              <a:buFont typeface="Arial" panose="020B0604020202020204" pitchFamily="34" charset="0"/>
              <a:buChar char="•"/>
            </a:pPr>
            <a:r>
              <a:rPr lang="en-GB" sz="1400" dirty="0"/>
              <a:t>PHYSICAL FITNESS</a:t>
            </a:r>
          </a:p>
          <a:p>
            <a:pPr marL="57150" indent="-285750">
              <a:buFont typeface="Arial" panose="020B0604020202020204" pitchFamily="34" charset="0"/>
              <a:buChar char="•"/>
            </a:pPr>
            <a:r>
              <a:rPr lang="en-GB" sz="1400" dirty="0"/>
              <a:t>WILLPOWER</a:t>
            </a:r>
          </a:p>
          <a:p>
            <a:pPr marL="57150" indent="-285750">
              <a:buFont typeface="Arial" panose="020B0604020202020204" pitchFamily="34" charset="0"/>
              <a:buChar char="•"/>
            </a:pPr>
            <a:r>
              <a:rPr lang="en-GB" sz="1400" dirty="0"/>
              <a:t>CALMNESS</a:t>
            </a:r>
          </a:p>
          <a:p>
            <a:pPr marL="57150" indent="-285750">
              <a:buFont typeface="Arial" panose="020B0604020202020204" pitchFamily="34" charset="0"/>
              <a:buChar char="•"/>
            </a:pPr>
            <a:r>
              <a:rPr lang="en-GB" sz="1400" dirty="0"/>
              <a:t>COURAGE</a:t>
            </a:r>
          </a:p>
          <a:p>
            <a:pPr marL="57150" indent="-285750">
              <a:buFont typeface="Arial" panose="020B0604020202020204" pitchFamily="34" charset="0"/>
              <a:buChar char="•"/>
            </a:pPr>
            <a:r>
              <a:rPr lang="en-GB" sz="1400" dirty="0"/>
              <a:t>DISCIPLINE</a:t>
            </a:r>
          </a:p>
          <a:p>
            <a:pPr marL="57150" indent="-285750">
              <a:buFont typeface="Arial" panose="020B0604020202020204" pitchFamily="34" charset="0"/>
              <a:buChar char="•"/>
            </a:pPr>
            <a:r>
              <a:rPr lang="en-GB" sz="1400" dirty="0"/>
              <a:t>POWERS OF OBSERVATION</a:t>
            </a:r>
          </a:p>
          <a:p>
            <a:pPr marL="57150" indent="-285750">
              <a:buFont typeface="Arial" panose="020B0604020202020204" pitchFamily="34" charset="0"/>
              <a:buChar char="•"/>
            </a:pPr>
            <a:r>
              <a:rPr lang="en-GB" sz="1400" dirty="0"/>
              <a:t>SITUATIONAL AWARENESS</a:t>
            </a:r>
          </a:p>
          <a:p>
            <a:pPr marL="57150" indent="-285750">
              <a:buFont typeface="Arial" panose="020B0604020202020204" pitchFamily="34" charset="0"/>
              <a:buChar char="•"/>
            </a:pPr>
            <a:r>
              <a:rPr lang="en-GB" sz="1400" dirty="0"/>
              <a:t>INTELLIGENCE</a:t>
            </a:r>
          </a:p>
          <a:p>
            <a:pPr marL="57150" indent="-285750">
              <a:buFont typeface="Arial" panose="020B0604020202020204" pitchFamily="34" charset="0"/>
              <a:buChar char="•"/>
            </a:pPr>
            <a:r>
              <a:rPr lang="en-GB" sz="1400" dirty="0"/>
              <a:t>INITIATIVE</a:t>
            </a:r>
          </a:p>
          <a:p>
            <a:pPr marL="57150" indent="-285750">
              <a:buFont typeface="Arial" panose="020B0604020202020204" pitchFamily="34" charset="0"/>
              <a:buChar char="•"/>
            </a:pPr>
            <a:r>
              <a:rPr lang="en-GB" sz="1400" dirty="0"/>
              <a:t>PATIENCE WITH THE PUBLIC</a:t>
            </a:r>
          </a:p>
          <a:p>
            <a:pPr marL="57150" indent="-285750">
              <a:buFont typeface="Arial" panose="020B0604020202020204" pitchFamily="34" charset="0"/>
              <a:buChar char="•"/>
            </a:pPr>
            <a:r>
              <a:rPr lang="en-GB" sz="1400" dirty="0"/>
              <a:t>ENQUIRING MIND</a:t>
            </a:r>
          </a:p>
          <a:p>
            <a:pPr marL="57150" indent="-285750">
              <a:buFont typeface="Arial" panose="020B0604020202020204" pitchFamily="34" charset="0"/>
              <a:buChar char="•"/>
            </a:pPr>
            <a:r>
              <a:rPr lang="en-GB" sz="1400" dirty="0"/>
              <a:t>PRIDE IN APPEARANCE</a:t>
            </a:r>
          </a:p>
        </p:txBody>
      </p:sp>
      <p:pic>
        <p:nvPicPr>
          <p:cNvPr id="5" name="Content Placeholder 4">
            <a:extLst>
              <a:ext uri="{FF2B5EF4-FFF2-40B4-BE49-F238E27FC236}">
                <a16:creationId xmlns:a16="http://schemas.microsoft.com/office/drawing/2014/main" id="{21B46108-9B4B-FC71-D9D9-C61E40660E17}"/>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599416" y="338432"/>
            <a:ext cx="40480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raditional Maltese Cross Fire Dept Shoulder Patch #SSPAT-67">
            <a:extLst>
              <a:ext uri="{FF2B5EF4-FFF2-40B4-BE49-F238E27FC236}">
                <a16:creationId xmlns:a16="http://schemas.microsoft.com/office/drawing/2014/main" id="{F30D0AA2-0268-EDEE-1FF5-A8A41364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651" y="4220110"/>
            <a:ext cx="2684978" cy="218069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6">
            <a:extLst>
              <a:ext uri="{FF2B5EF4-FFF2-40B4-BE49-F238E27FC236}">
                <a16:creationId xmlns:a16="http://schemas.microsoft.com/office/drawing/2014/main" id="{16846167-A8B2-4157-EC8F-F0F5A3758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7" y="5785678"/>
            <a:ext cx="5691884" cy="10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Beer Saints: St. Florian - Brookston Beer Bulletin">
            <a:extLst>
              <a:ext uri="{FF2B5EF4-FFF2-40B4-BE49-F238E27FC236}">
                <a16:creationId xmlns:a16="http://schemas.microsoft.com/office/drawing/2014/main" id="{53F6DCB3-C6ED-0B04-ACE3-01A092401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434" y="0"/>
            <a:ext cx="254456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8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C538-F104-A6EF-3EAC-EF51A214FA8C}"/>
              </a:ext>
            </a:extLst>
          </p:cNvPr>
          <p:cNvSpPr>
            <a:spLocks noGrp="1"/>
          </p:cNvSpPr>
          <p:nvPr>
            <p:ph type="title"/>
          </p:nvPr>
        </p:nvSpPr>
        <p:spPr>
          <a:xfrm>
            <a:off x="360458" y="0"/>
            <a:ext cx="5007322" cy="1325563"/>
          </a:xfrm>
        </p:spPr>
        <p:txBody>
          <a:bodyPr>
            <a:normAutofit/>
          </a:bodyPr>
          <a:lstStyle/>
          <a:p>
            <a:r>
              <a:rPr lang="en-GB" sz="2800" b="1" dirty="0"/>
              <a:t>MANAGING EXPECTATIONS…</a:t>
            </a:r>
          </a:p>
        </p:txBody>
      </p:sp>
      <p:sp>
        <p:nvSpPr>
          <p:cNvPr id="5" name="Title 1">
            <a:extLst>
              <a:ext uri="{FF2B5EF4-FFF2-40B4-BE49-F238E27FC236}">
                <a16:creationId xmlns:a16="http://schemas.microsoft.com/office/drawing/2014/main" id="{377959F9-30EC-2E3A-C161-DD8216549BC1}"/>
              </a:ext>
            </a:extLst>
          </p:cNvPr>
          <p:cNvSpPr txBox="1">
            <a:spLocks/>
          </p:cNvSpPr>
          <p:nvPr/>
        </p:nvSpPr>
        <p:spPr>
          <a:xfrm>
            <a:off x="6309762" y="12668"/>
            <a:ext cx="54299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39E"/>
                </a:solidFill>
                <a:latin typeface="Nobel Black" panose="02000603040000020004" pitchFamily="50" charset="0"/>
                <a:ea typeface="+mj-ea"/>
                <a:cs typeface="+mj-cs"/>
              </a:defRPr>
            </a:lvl1pPr>
          </a:lstStyle>
          <a:p>
            <a:pPr algn="ctr"/>
            <a:r>
              <a:rPr lang="en-GB" sz="2800" b="1" dirty="0">
                <a:solidFill>
                  <a:schemeClr val="bg1"/>
                </a:solidFill>
              </a:rPr>
              <a:t>WHAT JOBS WILL YOU DEAL WITH?</a:t>
            </a:r>
          </a:p>
        </p:txBody>
      </p:sp>
      <p:sp>
        <p:nvSpPr>
          <p:cNvPr id="8" name="Content Placeholder 7">
            <a:extLst>
              <a:ext uri="{FF2B5EF4-FFF2-40B4-BE49-F238E27FC236}">
                <a16:creationId xmlns:a16="http://schemas.microsoft.com/office/drawing/2014/main" id="{13022D12-2525-C1A2-B3B0-6E10ED32488B}"/>
              </a:ext>
            </a:extLst>
          </p:cNvPr>
          <p:cNvSpPr>
            <a:spLocks noGrp="1"/>
          </p:cNvSpPr>
          <p:nvPr>
            <p:ph idx="1"/>
          </p:nvPr>
        </p:nvSpPr>
        <p:spPr>
          <a:xfrm>
            <a:off x="360459" y="1060031"/>
            <a:ext cx="5007321" cy="4351338"/>
          </a:xfrm>
        </p:spPr>
        <p:txBody>
          <a:bodyPr>
            <a:normAutofit/>
          </a:bodyPr>
          <a:lstStyle/>
          <a:p>
            <a:pPr marL="57150" indent="-285750">
              <a:buFont typeface="Wingdings" panose="05000000000000000000" pitchFamily="2" charset="2"/>
              <a:buChar char="ü"/>
            </a:pPr>
            <a:r>
              <a:rPr lang="en-GB" sz="1400" i="1" dirty="0"/>
              <a:t>Know what they are getting into/ applying for.</a:t>
            </a:r>
          </a:p>
          <a:p>
            <a:pPr marL="57150" indent="-285750">
              <a:buFont typeface="Wingdings" panose="05000000000000000000" pitchFamily="2" charset="2"/>
              <a:buChar char="ü"/>
            </a:pPr>
            <a:r>
              <a:rPr lang="en-GB" sz="1400" i="1" dirty="0"/>
              <a:t>Have a realistic expectation of what the job entails.</a:t>
            </a:r>
          </a:p>
          <a:p>
            <a:pPr indent="0"/>
            <a:endParaRPr lang="en-GB" sz="1400" i="1" dirty="0"/>
          </a:p>
        </p:txBody>
      </p:sp>
      <p:sp>
        <p:nvSpPr>
          <p:cNvPr id="9" name="Content Placeholder 3">
            <a:extLst>
              <a:ext uri="{FF2B5EF4-FFF2-40B4-BE49-F238E27FC236}">
                <a16:creationId xmlns:a16="http://schemas.microsoft.com/office/drawing/2014/main" id="{A767222C-E18B-D2DB-7320-EDBA1F9C76E4}"/>
              </a:ext>
            </a:extLst>
          </p:cNvPr>
          <p:cNvSpPr txBox="1">
            <a:spLocks/>
          </p:cNvSpPr>
          <p:nvPr/>
        </p:nvSpPr>
        <p:spPr>
          <a:xfrm>
            <a:off x="6362506" y="1060031"/>
            <a:ext cx="5469036" cy="5139968"/>
          </a:xfrm>
          <a:prstGeom prst="rect">
            <a:avLst/>
          </a:prstGeom>
        </p:spPr>
        <p:txBody>
          <a:bodyPr vert="horz" lIns="91440" tIns="45720" rIns="91440" bIns="45720" rtlCol="0">
            <a:normAutofit lnSpcReduction="10000"/>
          </a:bodyPr>
          <a:lstStyle>
            <a:lvl1pPr marL="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Deaths- decaying bodies, hangings, other suicides.</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Mental health – crisis, ABD, self-harm, drug overdose.</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Violence – stabbings, murders, assaults – against members of public and towards you as an officer.</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Missing people – elderly, learning disabilities, suicidal people.</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Prisoner guards/ scene guards.</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Domestic incidents.</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Burglaries/ thefts.</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Investigations – crime reports, lines of enquiry, suspect interviews &amp; case files – taking them to court.</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Gang related violence &amp; drug use/ drug dealing.</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Suspects in possession of weapons.</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Road traffic collisions/ traffic management.</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Vehicle related crime.</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Sexual assaults – both over 16 and under 16 years of age.</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Fraud.</a:t>
            </a:r>
          </a:p>
          <a:p>
            <a:pPr marL="342900" indent="-342900">
              <a:lnSpc>
                <a:spcPct val="107000"/>
              </a:lnSpc>
              <a:buFont typeface="Wingdings" panose="05000000000000000000" pitchFamily="2" charset="2"/>
              <a:buChar char=""/>
            </a:pPr>
            <a:r>
              <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Driving on blue lights &amp; carrying a taser.</a:t>
            </a:r>
          </a:p>
          <a:p>
            <a:pPr marL="342900" indent="-342900">
              <a:lnSpc>
                <a:spcPct val="107000"/>
              </a:lnSpc>
              <a:buFont typeface="Wingdings" panose="05000000000000000000" pitchFamily="2" charset="2"/>
              <a:buChar char=""/>
            </a:pPr>
            <a:endParaRPr lang="en-GB" sz="1200" i="1"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F4BA5963-B93A-1E77-68A6-976ECF47656F}"/>
              </a:ext>
            </a:extLst>
          </p:cNvPr>
          <p:cNvPicPr>
            <a:picLocks noChangeAspect="1"/>
          </p:cNvPicPr>
          <p:nvPr/>
        </p:nvPicPr>
        <p:blipFill>
          <a:blip r:embed="rId2"/>
          <a:stretch>
            <a:fillRect/>
          </a:stretch>
        </p:blipFill>
        <p:spPr>
          <a:xfrm>
            <a:off x="144332" y="1931580"/>
            <a:ext cx="5720811" cy="4268419"/>
          </a:xfrm>
          <a:prstGeom prst="rect">
            <a:avLst/>
          </a:prstGeom>
        </p:spPr>
      </p:pic>
    </p:spTree>
    <p:extLst>
      <p:ext uri="{BB962C8B-B14F-4D97-AF65-F5344CB8AC3E}">
        <p14:creationId xmlns:p14="http://schemas.microsoft.com/office/powerpoint/2010/main" val="384354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1380-343F-B56E-0027-1E395F2174D4}"/>
              </a:ext>
            </a:extLst>
          </p:cNvPr>
          <p:cNvSpPr>
            <a:spLocks noGrp="1"/>
          </p:cNvSpPr>
          <p:nvPr>
            <p:ph type="title"/>
          </p:nvPr>
        </p:nvSpPr>
        <p:spPr/>
        <p:txBody>
          <a:bodyPr>
            <a:normAutofit/>
          </a:bodyPr>
          <a:lstStyle/>
          <a:p>
            <a:r>
              <a:rPr lang="en-GB" sz="2800" dirty="0"/>
              <a:t>I WISH I’D KNOWN THAT BEFORE JOINING…..</a:t>
            </a:r>
          </a:p>
        </p:txBody>
      </p:sp>
      <p:sp>
        <p:nvSpPr>
          <p:cNvPr id="4" name="Content Placeholder 3">
            <a:extLst>
              <a:ext uri="{FF2B5EF4-FFF2-40B4-BE49-F238E27FC236}">
                <a16:creationId xmlns:a16="http://schemas.microsoft.com/office/drawing/2014/main" id="{95371A6C-C8B4-B89F-3E39-A6DF72A118EE}"/>
              </a:ext>
            </a:extLst>
          </p:cNvPr>
          <p:cNvSpPr>
            <a:spLocks noGrp="1"/>
          </p:cNvSpPr>
          <p:nvPr>
            <p:ph idx="10"/>
          </p:nvPr>
        </p:nvSpPr>
        <p:spPr>
          <a:xfrm>
            <a:off x="6531699" y="174660"/>
            <a:ext cx="5007321" cy="6102849"/>
          </a:xfrm>
        </p:spPr>
        <p:txBody>
          <a:bodyPr>
            <a:normAutofit/>
          </a:bodyPr>
          <a:lstStyle/>
          <a:p>
            <a:pPr marL="228600" indent="-457200">
              <a:buFont typeface="Arial" panose="020B0604020202020204" pitchFamily="34" charset="0"/>
              <a:buChar char="•"/>
            </a:pPr>
            <a:r>
              <a:rPr lang="en-GB" sz="1800" dirty="0"/>
              <a:t>TIRING SHIFT WORK</a:t>
            </a:r>
          </a:p>
          <a:p>
            <a:pPr marL="228600" indent="-457200">
              <a:buFont typeface="Arial" panose="020B0604020202020204" pitchFamily="34" charset="0"/>
              <a:buChar char="•"/>
            </a:pPr>
            <a:r>
              <a:rPr lang="en-GB" sz="1800" dirty="0"/>
              <a:t>MENTALLY DRAINING</a:t>
            </a:r>
          </a:p>
          <a:p>
            <a:pPr marL="228600" indent="-457200">
              <a:buFont typeface="Arial" panose="020B0604020202020204" pitchFamily="34" charset="0"/>
              <a:buChar char="•"/>
            </a:pPr>
            <a:r>
              <a:rPr lang="en-GB" sz="1800" dirty="0"/>
              <a:t>HIGH PRESSURE DYNAMIC SITUATIONS</a:t>
            </a:r>
          </a:p>
          <a:p>
            <a:pPr marL="228600" indent="-457200">
              <a:buFont typeface="Arial" panose="020B0604020202020204" pitchFamily="34" charset="0"/>
              <a:buChar char="•"/>
            </a:pPr>
            <a:r>
              <a:rPr lang="en-GB" sz="1800" dirty="0"/>
              <a:t>WORKING AT HEIGHT</a:t>
            </a:r>
          </a:p>
          <a:p>
            <a:pPr marL="228600" indent="-457200">
              <a:buFont typeface="Arial" panose="020B0604020202020204" pitchFamily="34" charset="0"/>
              <a:buChar char="•"/>
            </a:pPr>
            <a:r>
              <a:rPr lang="en-GB" sz="1800" dirty="0"/>
              <a:t>WORKING IN CONFINED SPACES</a:t>
            </a:r>
          </a:p>
          <a:p>
            <a:pPr marL="228600" indent="-457200">
              <a:buFont typeface="Arial" panose="020B0604020202020204" pitchFamily="34" charset="0"/>
              <a:buChar char="•"/>
            </a:pPr>
            <a:r>
              <a:rPr lang="en-GB" sz="1800" dirty="0"/>
              <a:t>WORKING IN HEAT &amp; HUMIDITY</a:t>
            </a:r>
          </a:p>
          <a:p>
            <a:pPr marL="228600" indent="-457200">
              <a:buFont typeface="Arial" panose="020B0604020202020204" pitchFamily="34" charset="0"/>
              <a:buChar char="•"/>
            </a:pPr>
            <a:r>
              <a:rPr lang="en-GB" sz="1800" dirty="0"/>
              <a:t>DEALING WITH DEATH</a:t>
            </a:r>
          </a:p>
          <a:p>
            <a:pPr marL="228600" indent="-457200">
              <a:buFont typeface="Arial" panose="020B0604020202020204" pitchFamily="34" charset="0"/>
              <a:buChar char="•"/>
            </a:pPr>
            <a:r>
              <a:rPr lang="en-GB" sz="1800" dirty="0"/>
              <a:t>PERSONS IN CRISIS</a:t>
            </a:r>
          </a:p>
          <a:p>
            <a:pPr marL="228600" indent="-457200">
              <a:buFont typeface="Arial" panose="020B0604020202020204" pitchFamily="34" charset="0"/>
              <a:buChar char="•"/>
            </a:pPr>
            <a:r>
              <a:rPr lang="en-GB" sz="1800" dirty="0"/>
              <a:t>PEOPLE WHO HAVE LOST EVERYTHING</a:t>
            </a:r>
          </a:p>
          <a:p>
            <a:pPr marL="228600" indent="-457200">
              <a:buFont typeface="Arial" panose="020B0604020202020204" pitchFamily="34" charset="0"/>
              <a:buChar char="•"/>
            </a:pPr>
            <a:r>
              <a:rPr lang="en-GB" sz="1800" dirty="0"/>
              <a:t>VIOLENCE  &amp; ABUSE</a:t>
            </a:r>
          </a:p>
          <a:p>
            <a:pPr marL="228600" indent="-457200">
              <a:buFont typeface="Arial" panose="020B0604020202020204" pitchFamily="34" charset="0"/>
              <a:buChar char="•"/>
            </a:pPr>
            <a:r>
              <a:rPr lang="en-GB" sz="1800" dirty="0"/>
              <a:t>PUBLIC SECTOR BUDGET RESTRAINTS</a:t>
            </a:r>
          </a:p>
          <a:p>
            <a:pPr marL="228600" indent="-457200">
              <a:buFont typeface="Arial" panose="020B0604020202020204" pitchFamily="34" charset="0"/>
              <a:buChar char="•"/>
            </a:pPr>
            <a:r>
              <a:rPr lang="en-GB" sz="1800" dirty="0"/>
              <a:t>UPSETTING SCENES</a:t>
            </a:r>
          </a:p>
          <a:p>
            <a:pPr marL="228600" indent="-457200">
              <a:buFont typeface="Arial" panose="020B0604020202020204" pitchFamily="34" charset="0"/>
              <a:buChar char="•"/>
            </a:pPr>
            <a:r>
              <a:rPr lang="en-GB" sz="1800" dirty="0"/>
              <a:t>DISCIPLINE &amp; CHAIN OF COMMAND</a:t>
            </a:r>
          </a:p>
          <a:p>
            <a:pPr marL="228600" indent="-457200">
              <a:buFont typeface="Arial" panose="020B0604020202020204" pitchFamily="34" charset="0"/>
              <a:buChar char="•"/>
            </a:pPr>
            <a:r>
              <a:rPr lang="en-GB" sz="1800" dirty="0"/>
              <a:t>PROBATIONARY PERIOD</a:t>
            </a:r>
          </a:p>
          <a:p>
            <a:pPr marL="228600" indent="-457200">
              <a:buFont typeface="Arial" panose="020B0604020202020204" pitchFamily="34" charset="0"/>
              <a:buChar char="•"/>
            </a:pPr>
            <a:r>
              <a:rPr lang="en-GB" sz="1800" dirty="0"/>
              <a:t>WORKLOAD &amp; TARGETS</a:t>
            </a:r>
          </a:p>
          <a:p>
            <a:pPr marL="228600" indent="-457200">
              <a:buFont typeface="Arial" panose="020B0604020202020204" pitchFamily="34" charset="0"/>
              <a:buChar char="•"/>
            </a:pPr>
            <a:r>
              <a:rPr lang="en-GB" sz="1800" dirty="0"/>
              <a:t>HIGH EXPECTATIONS OF PUBLIC</a:t>
            </a:r>
          </a:p>
          <a:p>
            <a:pPr marL="228600" indent="-457200">
              <a:buFont typeface="Arial" panose="020B0604020202020204" pitchFamily="34" charset="0"/>
              <a:buChar char="•"/>
            </a:pPr>
            <a:endParaRPr lang="en-GB" sz="1800" dirty="0"/>
          </a:p>
          <a:p>
            <a:pPr marL="228600" indent="-457200">
              <a:buFont typeface="Arial" panose="020B0604020202020204" pitchFamily="34" charset="0"/>
              <a:buChar char="•"/>
            </a:pPr>
            <a:endParaRPr lang="en-GB" sz="1800" dirty="0"/>
          </a:p>
          <a:p>
            <a:pPr marL="228600" indent="-457200">
              <a:buFont typeface="Arial" panose="020B0604020202020204" pitchFamily="34" charset="0"/>
              <a:buChar char="•"/>
            </a:pPr>
            <a:endParaRPr lang="en-GB" sz="1800" dirty="0"/>
          </a:p>
        </p:txBody>
      </p:sp>
      <p:pic>
        <p:nvPicPr>
          <p:cNvPr id="6146" name="Picture 2" descr="Image result for MENTAL ANGUISH FIREFIGHTER">
            <a:extLst>
              <a:ext uri="{FF2B5EF4-FFF2-40B4-BE49-F238E27FC236}">
                <a16:creationId xmlns:a16="http://schemas.microsoft.com/office/drawing/2014/main" id="{5F086AEC-11CF-2EB4-E008-C997D17FE4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458" y="1746607"/>
            <a:ext cx="4848540" cy="435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36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A3AC05-92F0-6539-E1A2-962656C9EE96}"/>
              </a:ext>
            </a:extLst>
          </p:cNvPr>
          <p:cNvSpPr txBox="1"/>
          <p:nvPr/>
        </p:nvSpPr>
        <p:spPr>
          <a:xfrm>
            <a:off x="2365416" y="649247"/>
            <a:ext cx="11079012" cy="646331"/>
          </a:xfrm>
          <a:prstGeom prst="rect">
            <a:avLst/>
          </a:prstGeom>
          <a:noFill/>
        </p:spPr>
        <p:txBody>
          <a:bodyPr wrap="square">
            <a:spAutoFit/>
          </a:bodyPr>
          <a:lstStyle/>
          <a:p>
            <a:r>
              <a:rPr lang="en-GB" sz="3600" b="1" dirty="0">
                <a:latin typeface="Aptos" panose="020B0004020202020204" pitchFamily="34" charset="0"/>
              </a:rPr>
              <a:t>Where to access more information…</a:t>
            </a:r>
            <a:endParaRPr lang="en-GB" sz="3600" dirty="0">
              <a:latin typeface="Aptos" panose="020B0004020202020204" pitchFamily="34" charset="0"/>
            </a:endParaRPr>
          </a:p>
        </p:txBody>
      </p:sp>
      <p:pic>
        <p:nvPicPr>
          <p:cNvPr id="16" name="Graphic 15" descr="Monitor with solid fill">
            <a:extLst>
              <a:ext uri="{FF2B5EF4-FFF2-40B4-BE49-F238E27FC236}">
                <a16:creationId xmlns:a16="http://schemas.microsoft.com/office/drawing/2014/main" id="{D9470153-4376-6CBB-3BB0-E58E73BCE0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224" y="845985"/>
            <a:ext cx="12453914" cy="7026019"/>
          </a:xfrm>
          <a:prstGeom prst="rect">
            <a:avLst/>
          </a:prstGeom>
        </p:spPr>
      </p:pic>
      <p:sp>
        <p:nvSpPr>
          <p:cNvPr id="18" name="TextBox 17">
            <a:extLst>
              <a:ext uri="{FF2B5EF4-FFF2-40B4-BE49-F238E27FC236}">
                <a16:creationId xmlns:a16="http://schemas.microsoft.com/office/drawing/2014/main" id="{7D0D2DF2-029C-0798-74E7-99B208146CF8}"/>
              </a:ext>
            </a:extLst>
          </p:cNvPr>
          <p:cNvSpPr txBox="1"/>
          <p:nvPr/>
        </p:nvSpPr>
        <p:spPr>
          <a:xfrm>
            <a:off x="2634908" y="2775589"/>
            <a:ext cx="7360389" cy="2246769"/>
          </a:xfrm>
          <a:prstGeom prst="rect">
            <a:avLst/>
          </a:prstGeom>
          <a:noFill/>
        </p:spPr>
        <p:txBody>
          <a:bodyPr wrap="square">
            <a:spAutoFit/>
          </a:bodyPr>
          <a:lstStyle/>
          <a:p>
            <a:pPr marL="0" indent="0">
              <a:buNone/>
            </a:pPr>
            <a:r>
              <a:rPr lang="en-US" sz="2000" b="1" dirty="0">
                <a:latin typeface="Aptos" panose="020B0004020202020204" pitchFamily="34" charset="0"/>
              </a:rPr>
              <a:t>Here is how:</a:t>
            </a:r>
          </a:p>
          <a:p>
            <a:pPr marL="0" indent="0">
              <a:buNone/>
            </a:pPr>
            <a:endParaRPr lang="en-US" sz="2000" b="1" dirty="0">
              <a:latin typeface="Aptos" panose="020B0004020202020204" pitchFamily="34" charset="0"/>
            </a:endParaRPr>
          </a:p>
          <a:p>
            <a:r>
              <a:rPr lang="en-GB" sz="2000" i="0" dirty="0">
                <a:effectLst/>
                <a:latin typeface="Aptos" panose="020B0004020202020204" pitchFamily="34" charset="0"/>
              </a:rPr>
              <a:t>Head over </a:t>
            </a:r>
            <a:r>
              <a:rPr lang="en-GB" sz="2000" dirty="0">
                <a:latin typeface="Aptos" panose="020B0004020202020204" pitchFamily="34" charset="0"/>
              </a:rPr>
              <a:t>to our website</a:t>
            </a:r>
          </a:p>
          <a:p>
            <a:pPr marL="0" indent="0">
              <a:buNone/>
            </a:pPr>
            <a:r>
              <a:rPr lang="en-GB" sz="2000" b="1" dirty="0">
                <a:solidFill>
                  <a:schemeClr val="tx2">
                    <a:lumMod val="60000"/>
                    <a:lumOff val="40000"/>
                  </a:schemeClr>
                </a:solidFill>
                <a:latin typeface="Aptos" panose="020B0004020202020204" pitchFamily="34" charset="0"/>
                <a:hlinkClick r:id="rId4">
                  <a:extLst>
                    <a:ext uri="{A12FA001-AC4F-418D-AE19-62706E023703}">
                      <ahyp:hlinkClr xmlns:ahyp="http://schemas.microsoft.com/office/drawing/2018/hyperlinkcolor" val="tx"/>
                    </a:ext>
                  </a:extLst>
                </a:hlinkClick>
              </a:rPr>
              <a:t>Hertfordshire Police - Police Officer (hertspoliceofficer.co.uk)</a:t>
            </a:r>
            <a:endParaRPr lang="en-GB" sz="2000" b="1" dirty="0">
              <a:solidFill>
                <a:schemeClr val="tx2">
                  <a:lumMod val="60000"/>
                  <a:lumOff val="40000"/>
                </a:schemeClr>
              </a:solidFill>
              <a:latin typeface="Aptos" panose="020B0004020202020204" pitchFamily="34" charset="0"/>
            </a:endParaRPr>
          </a:p>
          <a:p>
            <a:r>
              <a:rPr lang="en-GB" sz="2000" dirty="0">
                <a:latin typeface="Aptos" panose="020B0004020202020204" pitchFamily="34" charset="0"/>
              </a:rPr>
              <a:t>Click on the tile “Register your interest”  and fill in requested details</a:t>
            </a:r>
          </a:p>
          <a:p>
            <a:r>
              <a:rPr lang="en-GB" sz="2000" b="1" dirty="0">
                <a:latin typeface="Aptos" panose="020B0004020202020204" pitchFamily="34" charset="0"/>
              </a:rPr>
              <a:t>Check your junk/spam folder for emails from us!</a:t>
            </a:r>
          </a:p>
        </p:txBody>
      </p:sp>
    </p:spTree>
    <p:extLst>
      <p:ext uri="{BB962C8B-B14F-4D97-AF65-F5344CB8AC3E}">
        <p14:creationId xmlns:p14="http://schemas.microsoft.com/office/powerpoint/2010/main" val="344628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19EC-0275-FBEB-C8B2-DC579E7C0B11}"/>
              </a:ext>
            </a:extLst>
          </p:cNvPr>
          <p:cNvSpPr>
            <a:spLocks noGrp="1"/>
          </p:cNvSpPr>
          <p:nvPr>
            <p:ph type="title"/>
          </p:nvPr>
        </p:nvSpPr>
        <p:spPr/>
        <p:txBody>
          <a:bodyPr>
            <a:normAutofit/>
          </a:bodyPr>
          <a:lstStyle/>
          <a:p>
            <a:pPr algn="ctr"/>
            <a:r>
              <a:rPr lang="en-GB" sz="2400" dirty="0">
                <a:hlinkClick r:id="rId2"/>
              </a:rPr>
              <a:t>Jobs at Hertfordshire Fire and Rescue Service | Hertfordshire County Council</a:t>
            </a:r>
            <a:endParaRPr lang="en-GB" sz="2400" dirty="0"/>
          </a:p>
        </p:txBody>
      </p:sp>
      <p:sp>
        <p:nvSpPr>
          <p:cNvPr id="3" name="Content Placeholder 2">
            <a:extLst>
              <a:ext uri="{FF2B5EF4-FFF2-40B4-BE49-F238E27FC236}">
                <a16:creationId xmlns:a16="http://schemas.microsoft.com/office/drawing/2014/main" id="{5C4B205E-6FE1-C191-EFF0-9AEF6603AFDF}"/>
              </a:ext>
            </a:extLst>
          </p:cNvPr>
          <p:cNvSpPr>
            <a:spLocks noGrp="1"/>
          </p:cNvSpPr>
          <p:nvPr>
            <p:ph idx="1"/>
          </p:nvPr>
        </p:nvSpPr>
        <p:spPr>
          <a:xfrm>
            <a:off x="1290263" y="1435207"/>
            <a:ext cx="10515600" cy="4105351"/>
          </a:xfrm>
        </p:spPr>
        <p:txBody>
          <a:bodyPr/>
          <a:lstStyle/>
          <a:p>
            <a:pPr marL="0" indent="0" algn="ctr">
              <a:buNone/>
            </a:pPr>
            <a:r>
              <a:rPr lang="en-GB" b="1" i="0" dirty="0">
                <a:solidFill>
                  <a:srgbClr val="000000"/>
                </a:solidFill>
                <a:effectLst/>
                <a:latin typeface="lola"/>
              </a:rPr>
              <a:t>Jobs at Hertfordshire Fire and Rescue Service</a:t>
            </a:r>
          </a:p>
          <a:p>
            <a:pPr marL="0" indent="0" algn="ctr">
              <a:buNone/>
            </a:pPr>
            <a:r>
              <a:rPr lang="en-GB" b="0" i="0" dirty="0">
                <a:solidFill>
                  <a:srgbClr val="000000"/>
                </a:solidFill>
                <a:effectLst/>
                <a:latin typeface="Open Sans" panose="020B0606030504020204" pitchFamily="34" charset="0"/>
              </a:rPr>
              <a:t>Feel rewarded, respected and valued.</a:t>
            </a:r>
          </a:p>
          <a:p>
            <a:pPr marL="0" indent="0" algn="ctr">
              <a:buNone/>
            </a:pPr>
            <a:r>
              <a:rPr lang="en-GB" b="0" i="0" dirty="0">
                <a:solidFill>
                  <a:srgbClr val="000000"/>
                </a:solidFill>
                <a:effectLst/>
                <a:latin typeface="Open Sans" panose="020B0606030504020204" pitchFamily="34" charset="0"/>
              </a:rPr>
              <a:t>Improve your community whilst progressing your career.</a:t>
            </a:r>
          </a:p>
          <a:p>
            <a:pPr marL="0" indent="0" algn="ctr">
              <a:buNone/>
            </a:pPr>
            <a:r>
              <a:rPr lang="en-GB" b="0" i="0" dirty="0">
                <a:solidFill>
                  <a:srgbClr val="000000"/>
                </a:solidFill>
                <a:effectLst/>
                <a:latin typeface="Open Sans" panose="020B0606030504020204" pitchFamily="34" charset="0"/>
              </a:rPr>
              <a:t>When you're ready for your next challenge, Hertfordshire Fire and Rescue is here.</a:t>
            </a:r>
          </a:p>
          <a:p>
            <a:pPr marL="0" indent="0">
              <a:buNone/>
            </a:pPr>
            <a:endParaRPr lang="en-GB" dirty="0"/>
          </a:p>
        </p:txBody>
      </p:sp>
      <p:pic>
        <p:nvPicPr>
          <p:cNvPr id="5127" name="Picture 7" descr="Fire fighters putting on protective equipment">
            <a:extLst>
              <a:ext uri="{FF2B5EF4-FFF2-40B4-BE49-F238E27FC236}">
                <a16:creationId xmlns:a16="http://schemas.microsoft.com/office/drawing/2014/main" id="{A825769F-AAC3-9F51-6728-53E95D6CF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85" y="4049480"/>
            <a:ext cx="2610491"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On call firefighter holding a fire service t-shirt">
            <a:extLst>
              <a:ext uri="{FF2B5EF4-FFF2-40B4-BE49-F238E27FC236}">
                <a16:creationId xmlns:a16="http://schemas.microsoft.com/office/drawing/2014/main" id="{990E8A21-EBC7-61E5-9014-BD9E90B0E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222" y="4049480"/>
            <a:ext cx="249447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A woman wearing a phone headset looking at 2 computer screens">
            <a:extLst>
              <a:ext uri="{FF2B5EF4-FFF2-40B4-BE49-F238E27FC236}">
                <a16:creationId xmlns:a16="http://schemas.microsoft.com/office/drawing/2014/main" id="{67E6C4B5-D92F-34FA-165A-8D350A747B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3244" y="4049479"/>
            <a:ext cx="2610491"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Firefighters in line up">
            <a:extLst>
              <a:ext uri="{FF2B5EF4-FFF2-40B4-BE49-F238E27FC236}">
                <a16:creationId xmlns:a16="http://schemas.microsoft.com/office/drawing/2014/main" id="{7F4ADDD3-ACB9-605B-919B-A5C6B192D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3280" y="4049479"/>
            <a:ext cx="278258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6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0DC6-8188-4FDC-88F4-DA5F4C6E8E58}"/>
              </a:ext>
            </a:extLst>
          </p:cNvPr>
          <p:cNvSpPr>
            <a:spLocks noGrp="1"/>
          </p:cNvSpPr>
          <p:nvPr>
            <p:ph type="title"/>
          </p:nvPr>
        </p:nvSpPr>
        <p:spPr/>
        <p:txBody>
          <a:bodyPr/>
          <a:lstStyle/>
          <a:p>
            <a:r>
              <a:rPr lang="en-US" dirty="0">
                <a:latin typeface="Aptos" panose="020B0004020202020204" pitchFamily="34" charset="0"/>
              </a:rPr>
              <a:t>ANY QUESTIONS?</a:t>
            </a:r>
            <a:endParaRPr lang="en-GB" dirty="0">
              <a:latin typeface="Aptos" panose="020B0004020202020204" pitchFamily="34" charset="0"/>
            </a:endParaRPr>
          </a:p>
        </p:txBody>
      </p:sp>
      <p:sp>
        <p:nvSpPr>
          <p:cNvPr id="3" name="Content Placeholder 2">
            <a:extLst>
              <a:ext uri="{FF2B5EF4-FFF2-40B4-BE49-F238E27FC236}">
                <a16:creationId xmlns:a16="http://schemas.microsoft.com/office/drawing/2014/main" id="{846416DA-99E4-460C-90B6-5EEAC0048C56}"/>
              </a:ext>
            </a:extLst>
          </p:cNvPr>
          <p:cNvSpPr>
            <a:spLocks noGrp="1"/>
          </p:cNvSpPr>
          <p:nvPr>
            <p:ph idx="1"/>
          </p:nvPr>
        </p:nvSpPr>
        <p:spPr/>
        <p:txBody>
          <a:bodyPr>
            <a:normAutofit/>
          </a:bodyPr>
          <a:lstStyle/>
          <a:p>
            <a:endParaRPr lang="en-US" dirty="0">
              <a:latin typeface="Aptos" panose="020B0004020202020204" pitchFamily="34" charset="0"/>
            </a:endParaRPr>
          </a:p>
          <a:p>
            <a:r>
              <a:rPr lang="en-US" dirty="0">
                <a:latin typeface="Aptos" panose="020B0004020202020204" pitchFamily="34" charset="0"/>
              </a:rPr>
              <a:t>Herts Police Recruitment Inbox:</a:t>
            </a:r>
          </a:p>
          <a:p>
            <a:r>
              <a:rPr lang="en-US" dirty="0">
                <a:latin typeface="Aptos" panose="020B0004020202020204" pitchFamily="34" charset="0"/>
                <a:hlinkClick r:id="rId2"/>
              </a:rPr>
              <a:t>Recruitment@bch.police.uk</a:t>
            </a:r>
            <a:r>
              <a:rPr lang="en-US" dirty="0">
                <a:latin typeface="Aptos" panose="020B0004020202020204" pitchFamily="34" charset="0"/>
              </a:rPr>
              <a:t> </a:t>
            </a:r>
          </a:p>
          <a:p>
            <a:endParaRPr lang="en-US" dirty="0">
              <a:latin typeface="Aptos" panose="020B0004020202020204" pitchFamily="34" charset="0"/>
            </a:endParaRPr>
          </a:p>
          <a:p>
            <a:r>
              <a:rPr lang="en-US" dirty="0">
                <a:latin typeface="Aptos" panose="020B0004020202020204" pitchFamily="34" charset="0"/>
              </a:rPr>
              <a:t>Positive Action Inbox:</a:t>
            </a:r>
          </a:p>
          <a:p>
            <a:r>
              <a:rPr lang="en-US" dirty="0">
                <a:latin typeface="Aptos" panose="020B0004020202020204" pitchFamily="34" charset="0"/>
                <a:hlinkClick r:id="rId3"/>
              </a:rPr>
              <a:t>positiveaction@bch.police.uk</a:t>
            </a:r>
            <a:r>
              <a:rPr lang="en-US" dirty="0">
                <a:latin typeface="Aptos" panose="020B0004020202020204" pitchFamily="34" charset="0"/>
              </a:rPr>
              <a:t> </a:t>
            </a:r>
          </a:p>
        </p:txBody>
      </p:sp>
      <p:pic>
        <p:nvPicPr>
          <p:cNvPr id="4" name="Picture 3">
            <a:extLst>
              <a:ext uri="{FF2B5EF4-FFF2-40B4-BE49-F238E27FC236}">
                <a16:creationId xmlns:a16="http://schemas.microsoft.com/office/drawing/2014/main" id="{BFA0DCA1-176A-82E2-EB8A-CA50300B51E0}"/>
              </a:ext>
            </a:extLst>
          </p:cNvPr>
          <p:cNvPicPr>
            <a:picLocks noChangeAspect="1"/>
          </p:cNvPicPr>
          <p:nvPr/>
        </p:nvPicPr>
        <p:blipFill>
          <a:blip r:embed="rId4"/>
          <a:stretch>
            <a:fillRect/>
          </a:stretch>
        </p:blipFill>
        <p:spPr>
          <a:xfrm>
            <a:off x="669873" y="5760946"/>
            <a:ext cx="1907484" cy="865433"/>
          </a:xfrm>
          <a:prstGeom prst="rect">
            <a:avLst/>
          </a:prstGeom>
        </p:spPr>
      </p:pic>
    </p:spTree>
    <p:extLst>
      <p:ext uri="{BB962C8B-B14F-4D97-AF65-F5344CB8AC3E}">
        <p14:creationId xmlns:p14="http://schemas.microsoft.com/office/powerpoint/2010/main" val="284119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24F7-7386-433B-8649-E9210598F426}"/>
              </a:ext>
            </a:extLst>
          </p:cNvPr>
          <p:cNvSpPr>
            <a:spLocks noGrp="1"/>
          </p:cNvSpPr>
          <p:nvPr>
            <p:ph type="title"/>
          </p:nvPr>
        </p:nvSpPr>
        <p:spPr>
          <a:xfrm>
            <a:off x="359763" y="486632"/>
            <a:ext cx="6537994" cy="1325563"/>
          </a:xfrm>
        </p:spPr>
        <p:txBody>
          <a:bodyPr>
            <a:noAutofit/>
          </a:bodyPr>
          <a:lstStyle/>
          <a:p>
            <a:r>
              <a:rPr lang="en-US" sz="2400" dirty="0">
                <a:latin typeface="Aptos" panose="020B0004020202020204" pitchFamily="34" charset="0"/>
              </a:rPr>
              <a:t>INTRODUCING…</a:t>
            </a:r>
            <a:br>
              <a:rPr lang="en-US" sz="2400" dirty="0">
                <a:latin typeface="Aptos" panose="020B0004020202020204" pitchFamily="34" charset="0"/>
              </a:rPr>
            </a:br>
            <a:br>
              <a:rPr lang="en-US" sz="2400" dirty="0">
                <a:latin typeface="Aptos" panose="020B0004020202020204" pitchFamily="34" charset="0"/>
              </a:rPr>
            </a:br>
            <a:r>
              <a:rPr lang="en-US" sz="2400" b="1" i="1" dirty="0">
                <a:latin typeface="Aptos" panose="020B0004020202020204" pitchFamily="34" charset="0"/>
              </a:rPr>
              <a:t>HERTFORDSHIRE CONSTABULARY</a:t>
            </a:r>
            <a:endParaRPr lang="en-GB" sz="2400" b="1" dirty="0">
              <a:latin typeface="Aptos" panose="020B0004020202020204" pitchFamily="34" charset="0"/>
            </a:endParaRPr>
          </a:p>
        </p:txBody>
      </p:sp>
      <p:sp>
        <p:nvSpPr>
          <p:cNvPr id="3" name="Content Placeholder 2">
            <a:extLst>
              <a:ext uri="{FF2B5EF4-FFF2-40B4-BE49-F238E27FC236}">
                <a16:creationId xmlns:a16="http://schemas.microsoft.com/office/drawing/2014/main" id="{7A34E5D2-109B-4265-A37E-762596151C4B}"/>
              </a:ext>
            </a:extLst>
          </p:cNvPr>
          <p:cNvSpPr>
            <a:spLocks noGrp="1"/>
          </p:cNvSpPr>
          <p:nvPr>
            <p:ph idx="1"/>
          </p:nvPr>
        </p:nvSpPr>
        <p:spPr>
          <a:xfrm>
            <a:off x="11369844" y="6108188"/>
            <a:ext cx="1741109" cy="1077062"/>
          </a:xfrm>
        </p:spPr>
        <p:txBody>
          <a:bodyPr/>
          <a:lstStyle/>
          <a:p>
            <a:endParaRPr lang="en-GB" sz="1600" b="1" dirty="0"/>
          </a:p>
          <a:p>
            <a:endParaRPr lang="en-GB" dirty="0"/>
          </a:p>
        </p:txBody>
      </p:sp>
      <p:sp>
        <p:nvSpPr>
          <p:cNvPr id="5" name="Text Placeholder 4">
            <a:extLst>
              <a:ext uri="{FF2B5EF4-FFF2-40B4-BE49-F238E27FC236}">
                <a16:creationId xmlns:a16="http://schemas.microsoft.com/office/drawing/2014/main" id="{0DE1F1FB-A425-4446-B305-BE77DB3625D3}"/>
              </a:ext>
            </a:extLst>
          </p:cNvPr>
          <p:cNvSpPr>
            <a:spLocks noGrp="1"/>
          </p:cNvSpPr>
          <p:nvPr>
            <p:ph type="body" sz="quarter" idx="11"/>
          </p:nvPr>
        </p:nvSpPr>
        <p:spPr>
          <a:xfrm>
            <a:off x="359763" y="2204180"/>
            <a:ext cx="7926583" cy="2062993"/>
          </a:xfrm>
        </p:spPr>
        <p:txBody>
          <a:bodyPr>
            <a:noAutofit/>
          </a:bodyPr>
          <a:lstStyle/>
          <a:p>
            <a:pPr algn="l">
              <a:lnSpc>
                <a:spcPct val="107000"/>
              </a:lnSpc>
              <a:spcAft>
                <a:spcPts val="800"/>
              </a:spcAft>
            </a:pPr>
            <a:r>
              <a:rPr lang="en-GB"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Who are we?</a:t>
            </a:r>
            <a:endPar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Hertfordshire Constabulary is the territorial police force responsible for policing the county of Hertfordshire in England. The force consists of over1, 1,900 police officers, 235 PCSOs, over 1500 police staff, as well as being supported by more than 410 special constables.</a:t>
            </a:r>
          </a:p>
          <a:p>
            <a:pPr algn="l">
              <a:lnSpc>
                <a:spcPct val="107000"/>
              </a:lnSpc>
              <a:spcAft>
                <a:spcPts val="800"/>
              </a:spcAft>
            </a:pPr>
            <a:r>
              <a:rPr lang="en-GB"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Why join us?</a:t>
            </a:r>
            <a:endPar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We’re recruiting for all kinds of roles here at Hertfordshire Constabulary. We need police officers and detectives, and our training schemes combine work-based and off-the-job learning, giving a direct route into an exciting career like no other. You’ll be a police officer from day one, earning </a:t>
            </a:r>
            <a:r>
              <a:rPr lang="en-GB" sz="1400" b="0" i="0" dirty="0">
                <a:solidFill>
                  <a:srgbClr val="1F2025"/>
                </a:solidFill>
                <a:effectLst/>
                <a:latin typeface="Aptos" panose="020B0004020202020204" pitchFamily="34" charset="0"/>
              </a:rPr>
              <a:t>£32,007 </a:t>
            </a: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(including regional allowance) which will rise to </a:t>
            </a:r>
            <a:r>
              <a:rPr lang="en-GB" sz="1400" b="0" i="0" dirty="0">
                <a:solidFill>
                  <a:srgbClr val="1F2025"/>
                </a:solidFill>
                <a:effectLst/>
                <a:latin typeface="Aptos" panose="020B0004020202020204" pitchFamily="34" charset="0"/>
              </a:rPr>
              <a:t> £51,231 </a:t>
            </a: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within a few years. We’re also taking applications for Police Community Support Officers (PCSOs) and all kinds of police staff jobs, everything from communications operators.</a:t>
            </a:r>
          </a:p>
          <a:p>
            <a:pPr algn="l">
              <a:lnSpc>
                <a:spcPct val="107000"/>
              </a:lnSpc>
              <a:spcAft>
                <a:spcPts val="800"/>
              </a:spcAft>
            </a:pP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pPr algn="l">
              <a:lnSpc>
                <a:spcPct val="107000"/>
              </a:lnSpc>
              <a:spcAft>
                <a:spcPts val="800"/>
              </a:spcAft>
            </a:pPr>
            <a:r>
              <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176382EE-CBD0-CE40-621A-EC9B8FCB3EEF}"/>
              </a:ext>
            </a:extLst>
          </p:cNvPr>
          <p:cNvPicPr>
            <a:picLocks noChangeAspect="1"/>
          </p:cNvPicPr>
          <p:nvPr/>
        </p:nvPicPr>
        <p:blipFill>
          <a:blip r:embed="rId2"/>
          <a:stretch>
            <a:fillRect/>
          </a:stretch>
        </p:blipFill>
        <p:spPr>
          <a:xfrm>
            <a:off x="293078" y="5795942"/>
            <a:ext cx="1907484" cy="865433"/>
          </a:xfrm>
          <a:prstGeom prst="rect">
            <a:avLst/>
          </a:prstGeom>
        </p:spPr>
      </p:pic>
      <p:pic>
        <p:nvPicPr>
          <p:cNvPr id="1064" name="Picture 40" descr="Careers | Hertfordshire Constabulary">
            <a:extLst>
              <a:ext uri="{FF2B5EF4-FFF2-40B4-BE49-F238E27FC236}">
                <a16:creationId xmlns:a16="http://schemas.microsoft.com/office/drawing/2014/main" id="{0451524A-DC5B-AB06-A5FF-356C86A6A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483" y="94646"/>
            <a:ext cx="3224696" cy="2176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Description automatically generated">
            <a:extLst>
              <a:ext uri="{FF2B5EF4-FFF2-40B4-BE49-F238E27FC236}">
                <a16:creationId xmlns:a16="http://schemas.microsoft.com/office/drawing/2014/main" id="{E46246BE-7AFE-88D6-98FB-50D99E318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5416" y="4367912"/>
            <a:ext cx="2693506" cy="1428030"/>
          </a:xfrm>
          <a:prstGeom prst="rect">
            <a:avLst/>
          </a:prstGeom>
        </p:spPr>
      </p:pic>
      <p:pic>
        <p:nvPicPr>
          <p:cNvPr id="4" name="Picture 3">
            <a:extLst>
              <a:ext uri="{FF2B5EF4-FFF2-40B4-BE49-F238E27FC236}">
                <a16:creationId xmlns:a16="http://schemas.microsoft.com/office/drawing/2014/main" id="{FE1A1C33-7AA9-907D-24FF-BAF30378DC2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585" y="689396"/>
            <a:ext cx="1487772" cy="3258393"/>
          </a:xfrm>
          <a:prstGeom prst="rect">
            <a:avLst/>
          </a:prstGeom>
          <a:ln w="9525">
            <a:solidFill>
              <a:schemeClr val="bg1"/>
            </a:solidFill>
          </a:ln>
        </p:spPr>
      </p:pic>
      <p:pic>
        <p:nvPicPr>
          <p:cNvPr id="7" name="Picture 6">
            <a:extLst>
              <a:ext uri="{FF2B5EF4-FFF2-40B4-BE49-F238E27FC236}">
                <a16:creationId xmlns:a16="http://schemas.microsoft.com/office/drawing/2014/main" id="{D70BB106-A619-D53B-67CF-C191A04A6E2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4292" y="689395"/>
            <a:ext cx="1487773" cy="3258393"/>
          </a:xfrm>
          <a:prstGeom prst="rect">
            <a:avLst/>
          </a:prstGeom>
          <a:ln w="9525">
            <a:solidFill>
              <a:schemeClr val="bg1"/>
            </a:solidFill>
          </a:ln>
        </p:spPr>
      </p:pic>
      <p:pic>
        <p:nvPicPr>
          <p:cNvPr id="8" name="Picture 7">
            <a:extLst>
              <a:ext uri="{FF2B5EF4-FFF2-40B4-BE49-F238E27FC236}">
                <a16:creationId xmlns:a16="http://schemas.microsoft.com/office/drawing/2014/main" id="{9AD84BE6-28FB-4480-F2DA-F98CD448799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0" y="689395"/>
            <a:ext cx="1487773" cy="3258393"/>
          </a:xfrm>
          <a:prstGeom prst="rect">
            <a:avLst/>
          </a:prstGeom>
          <a:ln w="9525">
            <a:solidFill>
              <a:schemeClr val="bg1"/>
            </a:solidFill>
          </a:ln>
        </p:spPr>
      </p:pic>
    </p:spTree>
    <p:extLst>
      <p:ext uri="{BB962C8B-B14F-4D97-AF65-F5344CB8AC3E}">
        <p14:creationId xmlns:p14="http://schemas.microsoft.com/office/powerpoint/2010/main" val="104625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E0A7-D87F-73A8-6C28-A34FCDEC5BCA}"/>
              </a:ext>
            </a:extLst>
          </p:cNvPr>
          <p:cNvSpPr>
            <a:spLocks noGrp="1"/>
          </p:cNvSpPr>
          <p:nvPr>
            <p:ph type="title"/>
          </p:nvPr>
        </p:nvSpPr>
        <p:spPr/>
        <p:txBody>
          <a:bodyPr>
            <a:normAutofit/>
          </a:bodyPr>
          <a:lstStyle/>
          <a:p>
            <a:pPr algn="ctr"/>
            <a:r>
              <a:rPr lang="en-GB" sz="3200" dirty="0"/>
              <a:t>HERTFORDSHIRE FIRE &amp; RESCUE SERVICE</a:t>
            </a:r>
          </a:p>
        </p:txBody>
      </p:sp>
      <p:sp>
        <p:nvSpPr>
          <p:cNvPr id="3" name="Content Placeholder 2">
            <a:extLst>
              <a:ext uri="{FF2B5EF4-FFF2-40B4-BE49-F238E27FC236}">
                <a16:creationId xmlns:a16="http://schemas.microsoft.com/office/drawing/2014/main" id="{3566B91B-F255-B510-9D15-F8FBAD912C34}"/>
              </a:ext>
            </a:extLst>
          </p:cNvPr>
          <p:cNvSpPr>
            <a:spLocks noGrp="1"/>
          </p:cNvSpPr>
          <p:nvPr>
            <p:ph idx="1"/>
          </p:nvPr>
        </p:nvSpPr>
        <p:spPr/>
        <p:txBody>
          <a:bodyPr>
            <a:normAutofit/>
          </a:bodyPr>
          <a:lstStyle/>
          <a:p>
            <a:pPr marL="57150" indent="-285750">
              <a:buFont typeface="Arial" panose="020B0604020202020204" pitchFamily="34" charset="0"/>
              <a:buChar char="•"/>
            </a:pPr>
            <a:r>
              <a:rPr lang="en-GB" sz="1800" dirty="0"/>
              <a:t>365 days a year 24 hours a day</a:t>
            </a:r>
          </a:p>
          <a:p>
            <a:pPr marL="57150" indent="-285750">
              <a:buFont typeface="Arial" panose="020B0604020202020204" pitchFamily="34" charset="0"/>
              <a:buChar char="•"/>
            </a:pPr>
            <a:r>
              <a:rPr lang="en-GB" sz="1800" dirty="0"/>
              <a:t>1000+ staff</a:t>
            </a:r>
          </a:p>
          <a:p>
            <a:pPr marL="57150" indent="-285750">
              <a:buFont typeface="Arial" panose="020B0604020202020204" pitchFamily="34" charset="0"/>
              <a:buChar char="•"/>
            </a:pPr>
            <a:r>
              <a:rPr lang="en-GB" sz="1800" dirty="0"/>
              <a:t>29 fire stations</a:t>
            </a:r>
          </a:p>
          <a:p>
            <a:pPr marL="57150" indent="-285750">
              <a:buFont typeface="Arial" panose="020B0604020202020204" pitchFamily="34" charset="0"/>
              <a:buChar char="•"/>
            </a:pPr>
            <a:r>
              <a:rPr lang="en-GB" sz="1800" dirty="0"/>
              <a:t>Full-time (75%) and part-time (25%) personnel</a:t>
            </a:r>
          </a:p>
          <a:p>
            <a:pPr marL="57150" indent="-285750">
              <a:buFont typeface="Arial" panose="020B0604020202020204" pitchFamily="34" charset="0"/>
              <a:buChar char="•"/>
            </a:pPr>
            <a:r>
              <a:rPr lang="en-GB" sz="1800" dirty="0"/>
              <a:t>Cover 634 square miles / 1.20 million people</a:t>
            </a:r>
          </a:p>
          <a:p>
            <a:pPr marL="57150" indent="-285750">
              <a:buFont typeface="Arial" panose="020B0604020202020204" pitchFamily="34" charset="0"/>
              <a:buChar char="•"/>
            </a:pPr>
            <a:r>
              <a:rPr lang="en-GB" sz="1800" dirty="0"/>
              <a:t>Statutory duty to attend emergency incidents</a:t>
            </a:r>
          </a:p>
          <a:p>
            <a:pPr marL="57150" indent="-285750">
              <a:buFont typeface="Arial" panose="020B0604020202020204" pitchFamily="34" charset="0"/>
              <a:buChar char="•"/>
            </a:pPr>
            <a:r>
              <a:rPr lang="en-GB" sz="1800" dirty="0"/>
              <a:t>Legislative duty to enforce the law</a:t>
            </a:r>
          </a:p>
          <a:p>
            <a:pPr marL="57150" indent="-285750">
              <a:buFont typeface="Arial" panose="020B0604020202020204" pitchFamily="34" charset="0"/>
              <a:buChar char="•"/>
            </a:pPr>
            <a:r>
              <a:rPr lang="en-GB" sz="1800" dirty="0"/>
              <a:t>Targeted community fire safety initiatives</a:t>
            </a:r>
          </a:p>
          <a:p>
            <a:pPr marL="57150" indent="-285750">
              <a:buFont typeface="Arial" panose="020B0604020202020204" pitchFamily="34" charset="0"/>
              <a:buChar char="•"/>
            </a:pPr>
            <a:r>
              <a:rPr lang="en-GB" sz="1800" dirty="0"/>
              <a:t>Part of the Community Protection Directorate</a:t>
            </a:r>
          </a:p>
          <a:p>
            <a:pPr indent="0"/>
            <a:endParaRPr lang="en-GB" sz="1800" dirty="0"/>
          </a:p>
          <a:p>
            <a:pPr indent="0"/>
            <a:r>
              <a:rPr lang="en-GB" sz="1800" dirty="0"/>
              <a:t>“WORKING TO PROTECT, ACTING TO SAVE”</a:t>
            </a:r>
          </a:p>
          <a:p>
            <a:pPr marL="57150" indent="-285750">
              <a:buFont typeface="Arial" panose="020B0604020202020204" pitchFamily="34" charset="0"/>
              <a:buChar char="•"/>
            </a:pPr>
            <a:endParaRPr lang="en-GB" sz="1800" dirty="0"/>
          </a:p>
          <a:p>
            <a:pPr marL="57150" indent="-285750">
              <a:buFont typeface="Arial" panose="020B0604020202020204" pitchFamily="34" charset="0"/>
              <a:buChar char="•"/>
            </a:pPr>
            <a:endParaRPr lang="en-GB" sz="1400" dirty="0"/>
          </a:p>
          <a:p>
            <a:pPr marL="57150" indent="-285750">
              <a:buFont typeface="Arial" panose="020B0604020202020204" pitchFamily="34" charset="0"/>
              <a:buChar char="•"/>
            </a:pPr>
            <a:endParaRPr lang="en-GB" sz="1400" dirty="0"/>
          </a:p>
          <a:p>
            <a:pPr marL="57150" indent="-285750">
              <a:buFont typeface="Arial" panose="020B0604020202020204" pitchFamily="34" charset="0"/>
              <a:buChar char="•"/>
            </a:pPr>
            <a:endParaRPr lang="en-GB" sz="1400" dirty="0"/>
          </a:p>
        </p:txBody>
      </p:sp>
      <p:pic>
        <p:nvPicPr>
          <p:cNvPr id="1026" name="Picture 2">
            <a:extLst>
              <a:ext uri="{FF2B5EF4-FFF2-40B4-BE49-F238E27FC236}">
                <a16:creationId xmlns:a16="http://schemas.microsoft.com/office/drawing/2014/main" id="{BEFE547D-D092-3F77-A604-1BB003199B33}"/>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6436" r="16436"/>
          <a:stretch>
            <a:fillRect/>
          </a:stretch>
        </p:blipFill>
        <p:spPr bwMode="auto">
          <a:xfrm>
            <a:off x="6410228" y="1"/>
            <a:ext cx="5781772" cy="3239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0FD63D8-4EA5-60E9-4A2A-190BF2AC0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745" y="1029556"/>
            <a:ext cx="21907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12F7DD5-FF6A-817C-BC30-19AF0C56D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9065" y="3429000"/>
            <a:ext cx="5781772" cy="295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5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48FB-E83E-4157-9E4F-D350A2181366}"/>
              </a:ext>
            </a:extLst>
          </p:cNvPr>
          <p:cNvSpPr>
            <a:spLocks noGrp="1"/>
          </p:cNvSpPr>
          <p:nvPr>
            <p:ph type="title"/>
          </p:nvPr>
        </p:nvSpPr>
        <p:spPr>
          <a:xfrm>
            <a:off x="6346478" y="248321"/>
            <a:ext cx="5007322" cy="1325563"/>
          </a:xfrm>
        </p:spPr>
        <p:txBody>
          <a:bodyPr>
            <a:noAutofit/>
          </a:bodyPr>
          <a:lstStyle/>
          <a:p>
            <a:r>
              <a:rPr lang="en-US" sz="3200" b="1" dirty="0">
                <a:latin typeface="Aptos" panose="020B0004020202020204" pitchFamily="34" charset="0"/>
              </a:rPr>
              <a:t>ICEBREAKER…ARE THESE STATEMENTS TRUE OR FALSE?</a:t>
            </a:r>
            <a:endParaRPr lang="en-GB" sz="3200" b="1" dirty="0">
              <a:latin typeface="Aptos" panose="020B0004020202020204" pitchFamily="34" charset="0"/>
            </a:endParaRPr>
          </a:p>
        </p:txBody>
      </p:sp>
      <p:sp>
        <p:nvSpPr>
          <p:cNvPr id="3" name="Content Placeholder 2">
            <a:extLst>
              <a:ext uri="{FF2B5EF4-FFF2-40B4-BE49-F238E27FC236}">
                <a16:creationId xmlns:a16="http://schemas.microsoft.com/office/drawing/2014/main" id="{8FADBE84-4C4B-4E1B-8F95-B1837725F2EA}"/>
              </a:ext>
            </a:extLst>
          </p:cNvPr>
          <p:cNvSpPr>
            <a:spLocks noGrp="1"/>
          </p:cNvSpPr>
          <p:nvPr>
            <p:ph idx="1"/>
          </p:nvPr>
        </p:nvSpPr>
        <p:spPr>
          <a:xfrm>
            <a:off x="6451468" y="1253331"/>
            <a:ext cx="5610296" cy="4351338"/>
          </a:xfrm>
        </p:spPr>
        <p:txBody>
          <a:bodyPr>
            <a:noAutofit/>
          </a:bodyPr>
          <a:lstStyle/>
          <a:p>
            <a:endParaRPr lang="en-US" sz="1400" dirty="0"/>
          </a:p>
          <a:p>
            <a:endParaRPr lang="en-US" sz="1400" dirty="0"/>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Detectives hold a higher rank than Police Constables.</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You need a degree to become a Police </a:t>
            </a:r>
            <a:r>
              <a:rPr lang="en-GB" sz="1400" kern="100" dirty="0">
                <a:latin typeface="Aptos" panose="020B0004020202020204" pitchFamily="34" charset="0"/>
                <a:ea typeface="Aptos" panose="020B0004020202020204" pitchFamily="34" charset="0"/>
                <a:cs typeface="Times New Roman" panose="02020603050405020304" pitchFamily="18" charset="0"/>
              </a:rPr>
              <a:t>O</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fficer.</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A Police Constable and a Police Officer are two different ranks.</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Police officers eat a lot of donuts.</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Fitness tests are vigorous and it’s extremely hard to pass.</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The job is extremely dangerous.</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Police officers are NOT allowed tattoos.</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You cannot join the police if you have a criminal record.</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There is a minimum height requirement to join the police.</a:t>
            </a:r>
          </a:p>
          <a:p>
            <a:pPr marL="342900" lvl="0" indent="-342900">
              <a:lnSpc>
                <a:spcPct val="107000"/>
              </a:lnSpc>
              <a:buFont typeface="+mj-lt"/>
              <a:buAutoNum type="arabicPeriod"/>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Police officers don’t work nights, bank holidays or special occasions.</a:t>
            </a:r>
          </a:p>
          <a:p>
            <a:endParaRPr lang="en-GB" sz="1400" b="1" dirty="0"/>
          </a:p>
          <a:p>
            <a:endParaRPr lang="en-GB" sz="1400" dirty="0"/>
          </a:p>
        </p:txBody>
      </p:sp>
      <p:pic>
        <p:nvPicPr>
          <p:cNvPr id="7" name="Picture Placeholder 6">
            <a:extLst>
              <a:ext uri="{FF2B5EF4-FFF2-40B4-BE49-F238E27FC236}">
                <a16:creationId xmlns:a16="http://schemas.microsoft.com/office/drawing/2014/main" id="{009D3C1D-7E9B-439F-B55C-63A3BC9EEDA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396" r="5396"/>
          <a:stretch>
            <a:fillRect/>
          </a:stretch>
        </p:blipFill>
        <p:spPr/>
      </p:pic>
      <p:pic>
        <p:nvPicPr>
          <p:cNvPr id="9" name="Picture Placeholder 8" descr="A person sitting at a table&#10;&#10;Description automatically generated with low confidence">
            <a:extLst>
              <a:ext uri="{FF2B5EF4-FFF2-40B4-BE49-F238E27FC236}">
                <a16:creationId xmlns:a16="http://schemas.microsoft.com/office/drawing/2014/main" id="{F27471E2-B304-40C3-AC55-DBBE95F6464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7342" r="7342"/>
          <a:stretch>
            <a:fillRect/>
          </a:stretch>
        </p:blipFill>
        <p:spPr>
          <a:xfrm>
            <a:off x="2935384" y="1317625"/>
            <a:ext cx="3160615" cy="5540375"/>
          </a:xfrm>
        </p:spPr>
      </p:pic>
      <p:pic>
        <p:nvPicPr>
          <p:cNvPr id="4" name="Picture 3">
            <a:extLst>
              <a:ext uri="{FF2B5EF4-FFF2-40B4-BE49-F238E27FC236}">
                <a16:creationId xmlns:a16="http://schemas.microsoft.com/office/drawing/2014/main" id="{C38B253A-CAC1-CCEB-0D0A-12FFA196086F}"/>
              </a:ext>
            </a:extLst>
          </p:cNvPr>
          <p:cNvPicPr>
            <a:picLocks noChangeAspect="1"/>
          </p:cNvPicPr>
          <p:nvPr/>
        </p:nvPicPr>
        <p:blipFill>
          <a:blip r:embed="rId4"/>
          <a:stretch>
            <a:fillRect/>
          </a:stretch>
        </p:blipFill>
        <p:spPr>
          <a:xfrm>
            <a:off x="9782518" y="5744246"/>
            <a:ext cx="1907484" cy="865433"/>
          </a:xfrm>
          <a:prstGeom prst="rect">
            <a:avLst/>
          </a:prstGeom>
        </p:spPr>
      </p:pic>
    </p:spTree>
    <p:extLst>
      <p:ext uri="{BB962C8B-B14F-4D97-AF65-F5344CB8AC3E}">
        <p14:creationId xmlns:p14="http://schemas.microsoft.com/office/powerpoint/2010/main" val="38514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9CC6-7D54-3124-9B17-5B5E10BC4604}"/>
              </a:ext>
            </a:extLst>
          </p:cNvPr>
          <p:cNvSpPr>
            <a:spLocks noGrp="1"/>
          </p:cNvSpPr>
          <p:nvPr>
            <p:ph type="title"/>
          </p:nvPr>
        </p:nvSpPr>
        <p:spPr/>
        <p:txBody>
          <a:bodyPr>
            <a:noAutofit/>
          </a:bodyPr>
          <a:lstStyle/>
          <a:p>
            <a:r>
              <a:rPr lang="en-US" sz="3200" b="1" dirty="0">
                <a:latin typeface="Aptos" panose="020B0004020202020204" pitchFamily="34" charset="0"/>
              </a:rPr>
              <a:t>ICEBREAKER…ARE THESE STATEMENTS TRUE OR FALSE?</a:t>
            </a:r>
            <a:endParaRPr lang="en-GB" sz="3200" dirty="0"/>
          </a:p>
        </p:txBody>
      </p:sp>
      <p:sp>
        <p:nvSpPr>
          <p:cNvPr id="3" name="Content Placeholder 2">
            <a:extLst>
              <a:ext uri="{FF2B5EF4-FFF2-40B4-BE49-F238E27FC236}">
                <a16:creationId xmlns:a16="http://schemas.microsoft.com/office/drawing/2014/main" id="{FD1911E2-F1D6-7506-25F7-D88E8222B431}"/>
              </a:ext>
            </a:extLst>
          </p:cNvPr>
          <p:cNvSpPr>
            <a:spLocks noGrp="1"/>
          </p:cNvSpPr>
          <p:nvPr>
            <p:ph idx="1"/>
          </p:nvPr>
        </p:nvSpPr>
        <p:spPr/>
        <p:txBody>
          <a:bodyPr>
            <a:normAutofit/>
          </a:bodyPr>
          <a:lstStyle/>
          <a:p>
            <a:pPr marL="57150" indent="-285750">
              <a:buFont typeface="Arial" panose="020B0604020202020204" pitchFamily="34" charset="0"/>
              <a:buChar char="•"/>
            </a:pPr>
            <a:r>
              <a:rPr lang="en-GB" sz="1400" dirty="0"/>
              <a:t>Firefighters sleep during night shifts</a:t>
            </a:r>
          </a:p>
          <a:p>
            <a:pPr marL="57150" indent="-285750">
              <a:buFont typeface="Arial" panose="020B0604020202020204" pitchFamily="34" charset="0"/>
              <a:buChar char="•"/>
            </a:pPr>
            <a:r>
              <a:rPr lang="en-GB" sz="1400" dirty="0"/>
              <a:t>Firefighters go in the gym all day while waiting for calls</a:t>
            </a:r>
          </a:p>
          <a:p>
            <a:pPr marL="57150" indent="-285750">
              <a:buFont typeface="Arial" panose="020B0604020202020204" pitchFamily="34" charset="0"/>
              <a:buChar char="•"/>
            </a:pPr>
            <a:r>
              <a:rPr lang="en-GB" sz="1400" dirty="0"/>
              <a:t>Firefighters don’t get paid much</a:t>
            </a:r>
          </a:p>
          <a:p>
            <a:pPr marL="57150" indent="-285750">
              <a:buFont typeface="Arial" panose="020B0604020202020204" pitchFamily="34" charset="0"/>
              <a:buChar char="•"/>
            </a:pPr>
            <a:r>
              <a:rPr lang="en-GB" sz="1400" dirty="0"/>
              <a:t>Firefighters need to be super fit</a:t>
            </a:r>
          </a:p>
          <a:p>
            <a:pPr marL="57150" indent="-285750">
              <a:buFont typeface="Arial" panose="020B0604020202020204" pitchFamily="34" charset="0"/>
              <a:buChar char="•"/>
            </a:pPr>
            <a:r>
              <a:rPr lang="en-GB" sz="1400" dirty="0"/>
              <a:t>Firefighters get a lot of time off including Christmas</a:t>
            </a:r>
          </a:p>
          <a:p>
            <a:pPr marL="57150" indent="-285750">
              <a:buFont typeface="Arial" panose="020B0604020202020204" pitchFamily="34" charset="0"/>
              <a:buChar char="•"/>
            </a:pPr>
            <a:r>
              <a:rPr lang="en-GB" sz="1400" dirty="0"/>
              <a:t>Firefighters only work part-time and have second jobs</a:t>
            </a:r>
          </a:p>
          <a:p>
            <a:pPr marL="57150" indent="-285750">
              <a:buFont typeface="Arial" panose="020B0604020202020204" pitchFamily="34" charset="0"/>
              <a:buChar char="•"/>
            </a:pPr>
            <a:r>
              <a:rPr lang="en-GB" sz="1400" dirty="0"/>
              <a:t>Firefighters must be over 6 feet tall</a:t>
            </a:r>
          </a:p>
          <a:p>
            <a:pPr marL="57150" indent="-285750">
              <a:buFont typeface="Arial" panose="020B0604020202020204" pitchFamily="34" charset="0"/>
              <a:buChar char="•"/>
            </a:pPr>
            <a:r>
              <a:rPr lang="en-GB" sz="1400" dirty="0"/>
              <a:t>Firefighters are not allowed tattoos and piercings</a:t>
            </a:r>
          </a:p>
          <a:p>
            <a:pPr marL="57150" indent="-285750">
              <a:buFont typeface="Arial" panose="020B0604020202020204" pitchFamily="34" charset="0"/>
              <a:buChar char="•"/>
            </a:pPr>
            <a:r>
              <a:rPr lang="en-GB" sz="1400" dirty="0"/>
              <a:t>Firefighters are all brave and have no fear</a:t>
            </a:r>
          </a:p>
          <a:p>
            <a:pPr marL="57150" indent="-285750">
              <a:buFont typeface="Arial" panose="020B0604020202020204" pitchFamily="34" charset="0"/>
              <a:buChar char="•"/>
            </a:pPr>
            <a:r>
              <a:rPr lang="en-GB" sz="1400" dirty="0"/>
              <a:t>Fire stations have cooks that make all their food</a:t>
            </a:r>
          </a:p>
          <a:p>
            <a:pPr marL="57150" indent="-285750">
              <a:buFont typeface="Arial" panose="020B0604020202020204" pitchFamily="34" charset="0"/>
              <a:buChar char="•"/>
            </a:pPr>
            <a:r>
              <a:rPr lang="en-GB" sz="1400" dirty="0"/>
              <a:t>Firefighters don’t really climb ladders and work at height</a:t>
            </a:r>
          </a:p>
          <a:p>
            <a:pPr marL="57150" indent="-285750">
              <a:buFont typeface="Arial" panose="020B0604020202020204" pitchFamily="34" charset="0"/>
              <a:buChar char="•"/>
            </a:pPr>
            <a:r>
              <a:rPr lang="en-GB" sz="1400" dirty="0"/>
              <a:t>Firefighters can see their route clearly in a fire</a:t>
            </a:r>
          </a:p>
          <a:p>
            <a:pPr marL="57150" indent="-285750">
              <a:buFont typeface="Arial" panose="020B0604020202020204" pitchFamily="34" charset="0"/>
              <a:buChar char="•"/>
            </a:pPr>
            <a:r>
              <a:rPr lang="en-GB" sz="1400" dirty="0"/>
              <a:t>Firefighting is not that dangerous</a:t>
            </a:r>
          </a:p>
          <a:p>
            <a:pPr marL="57150" indent="-285750">
              <a:buFont typeface="Arial" panose="020B0604020202020204" pitchFamily="34" charset="0"/>
              <a:buChar char="•"/>
            </a:pPr>
            <a:endParaRPr lang="en-GB" sz="1400" dirty="0"/>
          </a:p>
          <a:p>
            <a:pPr marL="57150" indent="-285750">
              <a:buFont typeface="Arial" panose="020B0604020202020204" pitchFamily="34" charset="0"/>
              <a:buChar char="•"/>
            </a:pPr>
            <a:endParaRPr lang="en-GB" sz="1400" dirty="0"/>
          </a:p>
          <a:p>
            <a:pPr marL="57150" indent="-285750">
              <a:buFont typeface="Arial" panose="020B0604020202020204" pitchFamily="34" charset="0"/>
              <a:buChar char="•"/>
            </a:pPr>
            <a:endParaRPr lang="en-GB" sz="1400" dirty="0"/>
          </a:p>
          <a:p>
            <a:pPr marL="57150" indent="-285750">
              <a:buFont typeface="Arial" panose="020B0604020202020204" pitchFamily="34" charset="0"/>
              <a:buChar char="•"/>
            </a:pPr>
            <a:endParaRPr lang="en-GB" sz="1400" dirty="0"/>
          </a:p>
          <a:p>
            <a:pPr marL="57150" indent="-285750">
              <a:buFont typeface="Arial" panose="020B0604020202020204" pitchFamily="34" charset="0"/>
              <a:buChar char="•"/>
            </a:pPr>
            <a:endParaRPr lang="en-GB" sz="1400" dirty="0"/>
          </a:p>
          <a:p>
            <a:pPr marL="57150" indent="-285750">
              <a:buFont typeface="Arial" panose="020B0604020202020204" pitchFamily="34" charset="0"/>
              <a:buChar char="•"/>
            </a:pPr>
            <a:endParaRPr lang="en-GB" sz="1400" dirty="0"/>
          </a:p>
        </p:txBody>
      </p:sp>
      <p:pic>
        <p:nvPicPr>
          <p:cNvPr id="2058" name="Picture 10" descr="Image result for uk firefighters entering fire">
            <a:extLst>
              <a:ext uri="{FF2B5EF4-FFF2-40B4-BE49-F238E27FC236}">
                <a16:creationId xmlns:a16="http://schemas.microsoft.com/office/drawing/2014/main" id="{1001AB2A-6B6E-AA2B-61C1-EE583D663A67}"/>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9715" r="297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uk firefighters entering fire">
            <a:extLst>
              <a:ext uri="{FF2B5EF4-FFF2-40B4-BE49-F238E27FC236}">
                <a16:creationId xmlns:a16="http://schemas.microsoft.com/office/drawing/2014/main" id="{31EAF8AD-3B53-11D7-31A0-AD3C855327B2}"/>
              </a:ext>
            </a:extLst>
          </p:cNvPr>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l="6124" r="6124"/>
          <a:stretch>
            <a:fillRect/>
          </a:stretch>
        </p:blipFill>
        <p:spPr bwMode="auto">
          <a:xfrm>
            <a:off x="2944812" y="1317626"/>
            <a:ext cx="3151188" cy="542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9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3CD81-B5F3-4144-883D-4FFC8FC26746}"/>
              </a:ext>
            </a:extLst>
          </p:cNvPr>
          <p:cNvSpPr>
            <a:spLocks noGrp="1"/>
          </p:cNvSpPr>
          <p:nvPr>
            <p:ph type="title"/>
          </p:nvPr>
        </p:nvSpPr>
        <p:spPr>
          <a:xfrm>
            <a:off x="759663" y="295583"/>
            <a:ext cx="5656043" cy="1325563"/>
          </a:xfrm>
        </p:spPr>
        <p:txBody>
          <a:bodyPr>
            <a:normAutofit/>
          </a:bodyPr>
          <a:lstStyle/>
          <a:p>
            <a:r>
              <a:rPr lang="en-US" sz="3600" b="1" dirty="0">
                <a:latin typeface="Aptos" panose="020B0004020202020204" pitchFamily="34" charset="0"/>
              </a:rPr>
              <a:t>OUR MOST IN-DEMAND </a:t>
            </a:r>
            <a:br>
              <a:rPr lang="en-US" sz="3600" b="1" dirty="0">
                <a:latin typeface="Aptos" panose="020B0004020202020204" pitchFamily="34" charset="0"/>
              </a:rPr>
            </a:br>
            <a:r>
              <a:rPr lang="en-US" sz="3600" b="1" dirty="0">
                <a:latin typeface="Aptos" panose="020B0004020202020204" pitchFamily="34" charset="0"/>
              </a:rPr>
              <a:t>ROLES…</a:t>
            </a:r>
            <a:endParaRPr lang="en-GB" sz="3600" b="1" dirty="0">
              <a:latin typeface="Aptos" panose="020B0004020202020204" pitchFamily="34" charset="0"/>
            </a:endParaRPr>
          </a:p>
        </p:txBody>
      </p:sp>
      <p:sp>
        <p:nvSpPr>
          <p:cNvPr id="4" name="Content Placeholder 3">
            <a:extLst>
              <a:ext uri="{FF2B5EF4-FFF2-40B4-BE49-F238E27FC236}">
                <a16:creationId xmlns:a16="http://schemas.microsoft.com/office/drawing/2014/main" id="{16039008-307E-4CEA-8E42-BBE71166E115}"/>
              </a:ext>
            </a:extLst>
          </p:cNvPr>
          <p:cNvSpPr>
            <a:spLocks noGrp="1"/>
          </p:cNvSpPr>
          <p:nvPr>
            <p:ph idx="1"/>
          </p:nvPr>
        </p:nvSpPr>
        <p:spPr>
          <a:xfrm>
            <a:off x="853167" y="1942533"/>
            <a:ext cx="5469036" cy="4351338"/>
          </a:xfrm>
        </p:spPr>
        <p:txBody>
          <a:bodyPr>
            <a:normAutofit/>
          </a:bodyPr>
          <a:lstStyle/>
          <a:p>
            <a:pPr marL="342900" lvl="0" indent="-342900">
              <a:lnSpc>
                <a:spcPct val="107000"/>
              </a:lnSpc>
              <a:buFont typeface="Wingdings" panose="05000000000000000000" pitchFamily="2"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Intervention/ Response Police Officers  – 999</a:t>
            </a:r>
          </a:p>
          <a:p>
            <a:pPr marL="342900" lvl="0" indent="-342900">
              <a:lnSpc>
                <a:spcPct val="107000"/>
              </a:lnSpc>
              <a:buFont typeface="Wingdings" panose="05000000000000000000" pitchFamily="2"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Detective Constable – Investigatory Units</a:t>
            </a:r>
          </a:p>
          <a:p>
            <a:pPr marL="342900" lvl="0" indent="-342900">
              <a:lnSpc>
                <a:spcPct val="107000"/>
              </a:lnSpc>
              <a:spcAft>
                <a:spcPts val="800"/>
              </a:spcAft>
              <a:buFont typeface="Wingdings" panose="05000000000000000000" pitchFamily="2"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Neighbourhood Policing Team</a:t>
            </a:r>
          </a:p>
          <a:p>
            <a:pPr marL="342900" lvl="0" indent="-342900">
              <a:lnSpc>
                <a:spcPct val="107000"/>
              </a:lnSpc>
              <a:spcAft>
                <a:spcPts val="800"/>
              </a:spcAft>
              <a:buFont typeface="Wingdings" panose="05000000000000000000" pitchFamily="2" charset="2"/>
              <a:buChar char=""/>
            </a:pPr>
            <a:r>
              <a:rPr lang="en-GB" sz="1400" kern="100" dirty="0">
                <a:latin typeface="Aptos" panose="020B0004020202020204" pitchFamily="34" charset="0"/>
                <a:ea typeface="Aptos" panose="020B0004020202020204" pitchFamily="34" charset="0"/>
                <a:cs typeface="Times New Roman" panose="02020603050405020304" pitchFamily="18" charset="0"/>
              </a:rPr>
              <a:t>Force Control Room – 999/ 101 Call Handlers</a:t>
            </a:r>
          </a:p>
          <a:p>
            <a:pPr marL="342900" lvl="0" indent="-342900">
              <a:lnSpc>
                <a:spcPct val="107000"/>
              </a:lnSpc>
              <a:spcAft>
                <a:spcPts val="800"/>
              </a:spcAft>
              <a:buFont typeface="Wingdings" panose="05000000000000000000" pitchFamily="2"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Police Community Support Officers</a:t>
            </a:r>
          </a:p>
          <a:p>
            <a:pPr lvl="0" indent="0">
              <a:lnSpc>
                <a:spcPct val="107000"/>
              </a:lnSpc>
              <a:spcAft>
                <a:spcPts val="800"/>
              </a:spcAft>
            </a:pPr>
            <a:r>
              <a:rPr lang="en-GB" sz="1400" i="1" kern="100" dirty="0">
                <a:latin typeface="Aptos" panose="020B0004020202020204" pitchFamily="34" charset="0"/>
                <a:ea typeface="Aptos" panose="020B0004020202020204" pitchFamily="34" charset="0"/>
                <a:cs typeface="Times New Roman" panose="02020603050405020304" pitchFamily="18" charset="0"/>
              </a:rPr>
              <a:t>After completing your probation on any of these units, </a:t>
            </a:r>
            <a:r>
              <a:rPr lang="en-GB" sz="1400" b="1" i="1" kern="100" dirty="0">
                <a:latin typeface="Aptos" panose="020B0004020202020204" pitchFamily="34" charset="0"/>
                <a:ea typeface="Aptos" panose="020B0004020202020204" pitchFamily="34" charset="0"/>
                <a:cs typeface="Times New Roman" panose="02020603050405020304" pitchFamily="18" charset="0"/>
              </a:rPr>
              <a:t>you can then aspire to specialise </a:t>
            </a:r>
            <a:r>
              <a:rPr lang="en-GB" sz="1400" i="1" kern="100" dirty="0">
                <a:latin typeface="Aptos" panose="020B0004020202020204" pitchFamily="34" charset="0"/>
                <a:ea typeface="Aptos" panose="020B0004020202020204" pitchFamily="34" charset="0"/>
                <a:cs typeface="Times New Roman" panose="02020603050405020304" pitchFamily="18" charset="0"/>
              </a:rPr>
              <a:t>depending on our internal vacancies. These may include jobs such as; firearms, dog unit, traffic, plain clothes proactive units, safeguarding investigation teams etc.</a:t>
            </a:r>
          </a:p>
        </p:txBody>
      </p:sp>
      <p:pic>
        <p:nvPicPr>
          <p:cNvPr id="2" name="Picture 1">
            <a:extLst>
              <a:ext uri="{FF2B5EF4-FFF2-40B4-BE49-F238E27FC236}">
                <a16:creationId xmlns:a16="http://schemas.microsoft.com/office/drawing/2014/main" id="{E3FE1991-EBA9-0F45-396C-0693D24A95BF}"/>
              </a:ext>
            </a:extLst>
          </p:cNvPr>
          <p:cNvPicPr>
            <a:picLocks noChangeAspect="1"/>
          </p:cNvPicPr>
          <p:nvPr/>
        </p:nvPicPr>
        <p:blipFill>
          <a:blip r:embed="rId2"/>
          <a:stretch>
            <a:fillRect/>
          </a:stretch>
        </p:blipFill>
        <p:spPr>
          <a:xfrm>
            <a:off x="160998" y="5311530"/>
            <a:ext cx="1907484" cy="865433"/>
          </a:xfrm>
          <a:prstGeom prst="rect">
            <a:avLst/>
          </a:prstGeom>
        </p:spPr>
      </p:pic>
      <p:pic>
        <p:nvPicPr>
          <p:cNvPr id="8" name="Picture 7">
            <a:extLst>
              <a:ext uri="{FF2B5EF4-FFF2-40B4-BE49-F238E27FC236}">
                <a16:creationId xmlns:a16="http://schemas.microsoft.com/office/drawing/2014/main" id="{A57A6C07-6711-EA02-9EF2-F148AFE04648}"/>
              </a:ext>
            </a:extLst>
          </p:cNvPr>
          <p:cNvPicPr>
            <a:picLocks noChangeAspect="1"/>
          </p:cNvPicPr>
          <p:nvPr/>
        </p:nvPicPr>
        <p:blipFill>
          <a:blip r:embed="rId3">
            <a:extLst>
              <a:ext uri="{28A0092B-C50C-407E-A947-70E740481C1C}">
                <a14:useLocalDpi xmlns:a14="http://schemas.microsoft.com/office/drawing/2010/main" val="0"/>
              </a:ext>
            </a:extLst>
          </a:blip>
          <a:srcRect t="4119" b="4119"/>
          <a:stretch/>
        </p:blipFill>
        <p:spPr>
          <a:xfrm>
            <a:off x="7604321" y="305815"/>
            <a:ext cx="3815519" cy="5320728"/>
          </a:xfrm>
          <a:prstGeom prst="rect">
            <a:avLst/>
          </a:prstGeom>
          <a:effectLst/>
        </p:spPr>
      </p:pic>
    </p:spTree>
    <p:extLst>
      <p:ext uri="{BB962C8B-B14F-4D97-AF65-F5344CB8AC3E}">
        <p14:creationId xmlns:p14="http://schemas.microsoft.com/office/powerpoint/2010/main" val="322918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1124B-3E99-3D00-D7DC-52692595B598}"/>
              </a:ext>
            </a:extLst>
          </p:cNvPr>
          <p:cNvSpPr>
            <a:spLocks noGrp="1"/>
          </p:cNvSpPr>
          <p:nvPr>
            <p:ph type="title"/>
          </p:nvPr>
        </p:nvSpPr>
        <p:spPr/>
        <p:txBody>
          <a:bodyPr>
            <a:normAutofit/>
          </a:bodyPr>
          <a:lstStyle/>
          <a:p>
            <a:pPr algn="ctr"/>
            <a:r>
              <a:rPr lang="en-GB" sz="3600" dirty="0"/>
              <a:t>OUR MAIN ROLES</a:t>
            </a:r>
          </a:p>
        </p:txBody>
      </p:sp>
      <p:sp>
        <p:nvSpPr>
          <p:cNvPr id="4" name="Content Placeholder 3">
            <a:extLst>
              <a:ext uri="{FF2B5EF4-FFF2-40B4-BE49-F238E27FC236}">
                <a16:creationId xmlns:a16="http://schemas.microsoft.com/office/drawing/2014/main" id="{62571216-D91A-B1DC-9CB8-D57B8273613F}"/>
              </a:ext>
            </a:extLst>
          </p:cNvPr>
          <p:cNvSpPr>
            <a:spLocks noGrp="1"/>
          </p:cNvSpPr>
          <p:nvPr>
            <p:ph idx="1"/>
          </p:nvPr>
        </p:nvSpPr>
        <p:spPr/>
        <p:txBody>
          <a:bodyPr>
            <a:normAutofit/>
          </a:bodyPr>
          <a:lstStyle/>
          <a:p>
            <a:pPr marL="342900" indent="-342900">
              <a:buFont typeface="Arial" panose="020B0604020202020204" pitchFamily="34" charset="0"/>
              <a:buChar char="•"/>
            </a:pPr>
            <a:r>
              <a:rPr lang="en-GB" sz="2000" dirty="0"/>
              <a:t>Operational (Wholetime / On-Call)</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Fire Control Operators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Service Support Roles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Community Volunteers Task Force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HHSS: Herts Home Safety Service</a:t>
            </a:r>
          </a:p>
          <a:p>
            <a:pPr marL="342900" indent="-342900">
              <a:buFont typeface="Arial" panose="020B0604020202020204" pitchFamily="34" charset="0"/>
              <a:buChar char="•"/>
            </a:pPr>
            <a:endParaRPr lang="en-GB" sz="2000" dirty="0"/>
          </a:p>
        </p:txBody>
      </p:sp>
      <p:pic>
        <p:nvPicPr>
          <p:cNvPr id="3074" name="Picture 2" descr="Image result for uk firefighters entering fire">
            <a:extLst>
              <a:ext uri="{FF2B5EF4-FFF2-40B4-BE49-F238E27FC236}">
                <a16:creationId xmlns:a16="http://schemas.microsoft.com/office/drawing/2014/main" id="{BB1AA24E-609F-89A9-250A-93EB58398013}"/>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9381" r="19381"/>
          <a:stretch>
            <a:fillRect/>
          </a:stretch>
        </p:blipFill>
        <p:spPr bwMode="auto">
          <a:xfrm>
            <a:off x="5413635" y="1438382"/>
            <a:ext cx="3275888" cy="42774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re control operator">
            <a:extLst>
              <a:ext uri="{FF2B5EF4-FFF2-40B4-BE49-F238E27FC236}">
                <a16:creationId xmlns:a16="http://schemas.microsoft.com/office/drawing/2014/main" id="{D9BBA6AA-663B-84EB-334C-96F860066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050" y="242406"/>
            <a:ext cx="3275888" cy="2571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erts fire and rescue volunteers">
            <a:extLst>
              <a:ext uri="{FF2B5EF4-FFF2-40B4-BE49-F238E27FC236}">
                <a16:creationId xmlns:a16="http://schemas.microsoft.com/office/drawing/2014/main" id="{78172240-EFFA-7BAA-1F34-E5E9CD9F7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6158" y="3173707"/>
            <a:ext cx="3275889"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5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139B5AD-E30B-60EF-EB5E-AFE5C26C9C45}"/>
              </a:ext>
            </a:extLst>
          </p:cNvPr>
          <p:cNvSpPr>
            <a:spLocks noGrp="1"/>
          </p:cNvSpPr>
          <p:nvPr>
            <p:ph type="title"/>
          </p:nvPr>
        </p:nvSpPr>
        <p:spPr>
          <a:xfrm>
            <a:off x="1598071" y="-221284"/>
            <a:ext cx="9395993" cy="1325563"/>
          </a:xfrm>
        </p:spPr>
        <p:txBody>
          <a:bodyPr>
            <a:normAutofit/>
          </a:bodyPr>
          <a:lstStyle/>
          <a:p>
            <a:pPr algn="ctr"/>
            <a:r>
              <a:rPr lang="en-GB" sz="3600" b="1" dirty="0"/>
              <a:t>PATHWAYS INTO POLICING – </a:t>
            </a:r>
            <a:r>
              <a:rPr lang="en-GB" sz="3600" i="1" dirty="0"/>
              <a:t>subject to change…</a:t>
            </a:r>
            <a:endParaRPr lang="en-GB" sz="3600" dirty="0"/>
          </a:p>
        </p:txBody>
      </p:sp>
      <p:sp>
        <p:nvSpPr>
          <p:cNvPr id="15" name="TextBox 14">
            <a:extLst>
              <a:ext uri="{FF2B5EF4-FFF2-40B4-BE49-F238E27FC236}">
                <a16:creationId xmlns:a16="http://schemas.microsoft.com/office/drawing/2014/main" id="{3CD9AC8B-712D-A45C-BC06-115DCA003ECE}"/>
              </a:ext>
            </a:extLst>
          </p:cNvPr>
          <p:cNvSpPr txBox="1"/>
          <p:nvPr/>
        </p:nvSpPr>
        <p:spPr>
          <a:xfrm>
            <a:off x="1107972" y="4846715"/>
            <a:ext cx="9978776" cy="1323439"/>
          </a:xfrm>
          <a:prstGeom prst="rect">
            <a:avLst/>
          </a:prstGeom>
          <a:solidFill>
            <a:srgbClr val="00A39E"/>
          </a:solidFill>
        </p:spPr>
        <p:txBody>
          <a:bodyPr wrap="square">
            <a:spAutoFit/>
          </a:bodyPr>
          <a:lstStyle/>
          <a:p>
            <a:pPr marL="342900" indent="-342900" algn="ctr">
              <a:buFont typeface="Arial" panose="020B0604020202020204" pitchFamily="34" charset="0"/>
              <a:buChar char="•"/>
            </a:pPr>
            <a:r>
              <a:rPr lang="en-GB" sz="2000" b="1" dirty="0">
                <a:solidFill>
                  <a:schemeClr val="bg1"/>
                </a:solidFill>
                <a:latin typeface="+mj-lt"/>
                <a:cs typeface="Calibri" panose="020F0502020204030204" pitchFamily="34" charset="0"/>
              </a:rPr>
              <a:t>Starting salary for all pathways is £32,907 which includes £3,000 South East Allowance</a:t>
            </a:r>
          </a:p>
          <a:p>
            <a:pPr marL="342900" indent="-342900" algn="ctr">
              <a:buFont typeface="Arial" panose="020B0604020202020204" pitchFamily="34" charset="0"/>
              <a:buChar char="•"/>
            </a:pPr>
            <a:endParaRPr lang="en-GB" sz="2000" b="1" dirty="0">
              <a:solidFill>
                <a:schemeClr val="bg1"/>
              </a:solidFill>
              <a:latin typeface="+mj-lt"/>
              <a:cs typeface="Calibri" panose="020F0502020204030204" pitchFamily="34" charset="0"/>
            </a:endParaRPr>
          </a:p>
          <a:p>
            <a:pPr marL="342900" indent="-342900" algn="ctr">
              <a:buFont typeface="Arial" panose="020B0604020202020204" pitchFamily="34" charset="0"/>
              <a:buChar char="•"/>
            </a:pPr>
            <a:r>
              <a:rPr lang="en-GB" sz="2000" b="1" i="0" dirty="0">
                <a:solidFill>
                  <a:schemeClr val="bg1"/>
                </a:solidFill>
                <a:effectLst/>
                <a:latin typeface="+mj-lt"/>
                <a:cs typeface="Calibri" panose="020F0502020204030204" pitchFamily="34" charset="0"/>
              </a:rPr>
              <a:t>All </a:t>
            </a:r>
            <a:r>
              <a:rPr lang="en-GB" sz="2000" b="1" dirty="0">
                <a:solidFill>
                  <a:schemeClr val="bg1"/>
                </a:solidFill>
                <a:latin typeface="+mj-lt"/>
                <a:cs typeface="Calibri" panose="020F0502020204030204" pitchFamily="34" charset="0"/>
              </a:rPr>
              <a:t>officers are required to work shift patterns according to the department they are on. This will initially include weekends, bank holidays, earlies, lates and nights.</a:t>
            </a:r>
            <a:endParaRPr lang="en-GB" sz="2000" b="1" i="0" dirty="0">
              <a:solidFill>
                <a:schemeClr val="bg1"/>
              </a:solidFill>
              <a:effectLst/>
              <a:latin typeface="+mj-lt"/>
              <a:cs typeface="Calibri" panose="020F0502020204030204" pitchFamily="34" charset="0"/>
            </a:endParaRPr>
          </a:p>
        </p:txBody>
      </p:sp>
      <p:graphicFrame>
        <p:nvGraphicFramePr>
          <p:cNvPr id="16" name="Table 15">
            <a:extLst>
              <a:ext uri="{FF2B5EF4-FFF2-40B4-BE49-F238E27FC236}">
                <a16:creationId xmlns:a16="http://schemas.microsoft.com/office/drawing/2014/main" id="{C064D7FA-0C59-6738-67FD-14AF27B1EF36}"/>
              </a:ext>
            </a:extLst>
          </p:cNvPr>
          <p:cNvGraphicFramePr>
            <a:graphicFrameLocks noGrp="1"/>
          </p:cNvGraphicFramePr>
          <p:nvPr>
            <p:extLst>
              <p:ext uri="{D42A27DB-BD31-4B8C-83A1-F6EECF244321}">
                <p14:modId xmlns:p14="http://schemas.microsoft.com/office/powerpoint/2010/main" val="948353220"/>
              </p:ext>
            </p:extLst>
          </p:nvPr>
        </p:nvGraphicFramePr>
        <p:xfrm>
          <a:off x="1048386" y="953606"/>
          <a:ext cx="6497550" cy="3667760"/>
        </p:xfrm>
        <a:graphic>
          <a:graphicData uri="http://schemas.openxmlformats.org/drawingml/2006/table">
            <a:tbl>
              <a:tblPr firstRow="1" bandRow="1">
                <a:tableStyleId>{F5AB1C69-6EDB-4FF4-983F-18BD219EF322}</a:tableStyleId>
              </a:tblPr>
              <a:tblGrid>
                <a:gridCol w="3248775">
                  <a:extLst>
                    <a:ext uri="{9D8B030D-6E8A-4147-A177-3AD203B41FA5}">
                      <a16:colId xmlns:a16="http://schemas.microsoft.com/office/drawing/2014/main" val="1519509495"/>
                    </a:ext>
                  </a:extLst>
                </a:gridCol>
                <a:gridCol w="3248775">
                  <a:extLst>
                    <a:ext uri="{9D8B030D-6E8A-4147-A177-3AD203B41FA5}">
                      <a16:colId xmlns:a16="http://schemas.microsoft.com/office/drawing/2014/main" val="2245933351"/>
                    </a:ext>
                  </a:extLst>
                </a:gridCol>
              </a:tblGrid>
              <a:tr h="370840">
                <a:tc>
                  <a:txBody>
                    <a:bodyPr/>
                    <a:lstStyle/>
                    <a:p>
                      <a:pPr algn="ctr"/>
                      <a:r>
                        <a:rPr lang="en-GB" sz="1800" dirty="0">
                          <a:latin typeface="Aptos" panose="020B0004020202020204" pitchFamily="34" charset="0"/>
                        </a:rPr>
                        <a:t>PCDA</a:t>
                      </a:r>
                    </a:p>
                  </a:txBody>
                  <a:tcPr/>
                </a:tc>
                <a:tc>
                  <a:txBody>
                    <a:bodyPr/>
                    <a:lstStyle/>
                    <a:p>
                      <a:pPr algn="ctr"/>
                      <a:r>
                        <a:rPr lang="en-GB" sz="1800" dirty="0">
                          <a:latin typeface="Aptos" panose="020B0004020202020204" pitchFamily="34" charset="0"/>
                        </a:rPr>
                        <a:t>PCEP</a:t>
                      </a:r>
                    </a:p>
                  </a:txBody>
                  <a:tcPr/>
                </a:tc>
                <a:extLst>
                  <a:ext uri="{0D108BD9-81ED-4DB2-BD59-A6C34878D82A}">
                    <a16:rowId xmlns:a16="http://schemas.microsoft.com/office/drawing/2014/main" val="110479953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cap="none" spc="0" dirty="0">
                          <a:solidFill>
                            <a:schemeClr val="tx1"/>
                          </a:solidFill>
                          <a:latin typeface="Aptos" panose="020B0004020202020204" pitchFamily="34" charset="0"/>
                        </a:rPr>
                        <a:t>3 Year Probation</a:t>
                      </a:r>
                      <a:endParaRPr lang="en-GB" sz="1800" kern="1200" cap="none" spc="0" dirty="0">
                        <a:solidFill>
                          <a:schemeClr val="tx1"/>
                        </a:solidFill>
                        <a:latin typeface="Aptos" panose="020B0004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cap="none" spc="0" dirty="0">
                          <a:solidFill>
                            <a:schemeClr val="tx1"/>
                          </a:solidFill>
                          <a:latin typeface="Aptos" panose="020B0004020202020204" pitchFamily="34" charset="0"/>
                        </a:rPr>
                        <a:t>2 Year Probation</a:t>
                      </a:r>
                      <a:endParaRPr lang="en-GB" sz="1800" kern="1200" cap="none" spc="0" dirty="0">
                        <a:solidFill>
                          <a:schemeClr val="tx1"/>
                        </a:solidFill>
                        <a:latin typeface="Aptos" panose="020B0004020202020204" pitchFamily="34" charset="0"/>
                        <a:ea typeface="+mn-ea"/>
                        <a:cs typeface="+mn-cs"/>
                      </a:endParaRPr>
                    </a:p>
                  </a:txBody>
                  <a:tcPr/>
                </a:tc>
                <a:extLst>
                  <a:ext uri="{0D108BD9-81ED-4DB2-BD59-A6C34878D82A}">
                    <a16:rowId xmlns:a16="http://schemas.microsoft.com/office/drawing/2014/main" val="3269369311"/>
                  </a:ext>
                </a:extLst>
              </a:tr>
              <a:tr h="404116">
                <a:tc>
                  <a:txBody>
                    <a:bodyPr/>
                    <a:lstStyle/>
                    <a:p>
                      <a:pPr algn="ctr"/>
                      <a:r>
                        <a:rPr lang="en-GB" sz="1800" kern="1200" cap="none" spc="0" dirty="0">
                          <a:solidFill>
                            <a:schemeClr val="tx1"/>
                          </a:solidFill>
                          <a:latin typeface="Aptos" panose="020B0004020202020204" pitchFamily="34" charset="0"/>
                        </a:rPr>
                        <a:t>32 UCAS Points</a:t>
                      </a:r>
                      <a:endParaRPr lang="en-GB" sz="1800" kern="1200" cap="none" spc="0" dirty="0">
                        <a:solidFill>
                          <a:schemeClr val="tx1"/>
                        </a:solidFill>
                        <a:latin typeface="Aptos" panose="020B0004020202020204" pitchFamily="34" charset="0"/>
                        <a:ea typeface="+mn-ea"/>
                        <a:cs typeface="+mn-cs"/>
                      </a:endParaRPr>
                    </a:p>
                  </a:txBody>
                  <a:tcPr/>
                </a:tc>
                <a:tc>
                  <a:txBody>
                    <a:bodyPr/>
                    <a:lstStyle/>
                    <a:p>
                      <a:pPr algn="ctr"/>
                      <a:r>
                        <a:rPr lang="en-GB" sz="1800" dirty="0">
                          <a:latin typeface="Aptos" panose="020B0004020202020204" pitchFamily="34" charset="0"/>
                        </a:rPr>
                        <a:t>At least one year work experience or studying with comparable skills to policing. </a:t>
                      </a:r>
                    </a:p>
                    <a:p>
                      <a:pPr algn="ctr"/>
                      <a:r>
                        <a:rPr lang="en-GB" sz="1800" dirty="0">
                          <a:latin typeface="Aptos" panose="020B0004020202020204" pitchFamily="34" charset="0"/>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Aptos" panose="020B0004020202020204" pitchFamily="34" charset="0"/>
                          <a:ea typeface="+mn-ea"/>
                          <a:cs typeface="+mn-cs"/>
                        </a:rPr>
                        <a:t>A level qualifications.</a:t>
                      </a:r>
                      <a:endParaRPr lang="en-GB" sz="1800" dirty="0">
                        <a:latin typeface="Aptos" panose="020B0004020202020204" pitchFamily="34" charset="0"/>
                      </a:endParaRPr>
                    </a:p>
                    <a:p>
                      <a:pPr algn="ctr"/>
                      <a:r>
                        <a:rPr lang="en-GB" sz="1800" dirty="0">
                          <a:latin typeface="Aptos" panose="020B0004020202020204" pitchFamily="34" charset="0"/>
                        </a:rPr>
                        <a:t>or</a:t>
                      </a:r>
                    </a:p>
                    <a:p>
                      <a:pPr algn="ctr"/>
                      <a:r>
                        <a:rPr lang="en-GB" sz="1800" dirty="0">
                          <a:latin typeface="Aptos" panose="020B0004020202020204" pitchFamily="34" charset="0"/>
                        </a:rPr>
                        <a:t>Work experience within Policing roles or armed forces</a:t>
                      </a:r>
                    </a:p>
                  </a:txBody>
                  <a:tcPr/>
                </a:tc>
                <a:extLst>
                  <a:ext uri="{0D108BD9-81ED-4DB2-BD59-A6C34878D82A}">
                    <a16:rowId xmlns:a16="http://schemas.microsoft.com/office/drawing/2014/main" val="40000374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cap="none" spc="0" dirty="0">
                          <a:solidFill>
                            <a:schemeClr val="tx1"/>
                          </a:solidFill>
                          <a:latin typeface="Aptos" panose="020B0004020202020204" pitchFamily="34" charset="0"/>
                        </a:rPr>
                        <a:t>BSC Prof. Policing</a:t>
                      </a:r>
                    </a:p>
                    <a:p>
                      <a:pPr algn="ctr"/>
                      <a:endParaRPr lang="en-GB" sz="1800" dirty="0">
                        <a:latin typeface="Aptos" panose="020B0004020202020204" pitchFamily="34" charset="0"/>
                      </a:endParaRPr>
                    </a:p>
                  </a:txBody>
                  <a:tcPr/>
                </a:tc>
                <a:tc>
                  <a:txBody>
                    <a:bodyPr/>
                    <a:lstStyle/>
                    <a:p>
                      <a:pPr algn="ctr"/>
                      <a:r>
                        <a:rPr lang="en-GB" sz="1800" dirty="0">
                          <a:latin typeface="Aptos" panose="020B0004020202020204" pitchFamily="34" charset="0"/>
                        </a:rPr>
                        <a:t>Level 5 equivalent qualification</a:t>
                      </a:r>
                    </a:p>
                  </a:txBody>
                  <a:tcPr/>
                </a:tc>
                <a:extLst>
                  <a:ext uri="{0D108BD9-81ED-4DB2-BD59-A6C34878D82A}">
                    <a16:rowId xmlns:a16="http://schemas.microsoft.com/office/drawing/2014/main" val="4292640490"/>
                  </a:ext>
                </a:extLst>
              </a:tr>
            </a:tbl>
          </a:graphicData>
        </a:graphic>
      </p:graphicFrame>
      <p:graphicFrame>
        <p:nvGraphicFramePr>
          <p:cNvPr id="17" name="Table 16">
            <a:extLst>
              <a:ext uri="{FF2B5EF4-FFF2-40B4-BE49-F238E27FC236}">
                <a16:creationId xmlns:a16="http://schemas.microsoft.com/office/drawing/2014/main" id="{52E660EF-AD8F-59BF-9A8C-1C18A34CF7AA}"/>
              </a:ext>
            </a:extLst>
          </p:cNvPr>
          <p:cNvGraphicFramePr>
            <a:graphicFrameLocks noGrp="1"/>
          </p:cNvGraphicFramePr>
          <p:nvPr>
            <p:extLst>
              <p:ext uri="{D42A27DB-BD31-4B8C-83A1-F6EECF244321}">
                <p14:modId xmlns:p14="http://schemas.microsoft.com/office/powerpoint/2010/main" val="1535579750"/>
              </p:ext>
            </p:extLst>
          </p:nvPr>
        </p:nvGraphicFramePr>
        <p:xfrm>
          <a:off x="7837973" y="942233"/>
          <a:ext cx="3248775" cy="3679133"/>
        </p:xfrm>
        <a:graphic>
          <a:graphicData uri="http://schemas.openxmlformats.org/drawingml/2006/table">
            <a:tbl>
              <a:tblPr firstRow="1" bandRow="1">
                <a:tableStyleId>{F5AB1C69-6EDB-4FF4-983F-18BD219EF322}</a:tableStyleId>
              </a:tblPr>
              <a:tblGrid>
                <a:gridCol w="3248775">
                  <a:extLst>
                    <a:ext uri="{9D8B030D-6E8A-4147-A177-3AD203B41FA5}">
                      <a16:colId xmlns:a16="http://schemas.microsoft.com/office/drawing/2014/main" val="3380354709"/>
                    </a:ext>
                  </a:extLst>
                </a:gridCol>
              </a:tblGrid>
              <a:tr h="391020">
                <a:tc>
                  <a:txBody>
                    <a:bodyPr/>
                    <a:lstStyle/>
                    <a:p>
                      <a:pPr algn="ctr"/>
                      <a:r>
                        <a:rPr lang="en-GB" sz="1800" dirty="0">
                          <a:latin typeface="Aptos" panose="020B0004020202020204" pitchFamily="34" charset="0"/>
                        </a:rPr>
                        <a:t>PCEP - D</a:t>
                      </a:r>
                    </a:p>
                  </a:txBody>
                  <a:tcPr/>
                </a:tc>
                <a:extLst>
                  <a:ext uri="{0D108BD9-81ED-4DB2-BD59-A6C34878D82A}">
                    <a16:rowId xmlns:a16="http://schemas.microsoft.com/office/drawing/2014/main" val="2462062496"/>
                  </a:ext>
                </a:extLst>
              </a:tr>
              <a:tr h="391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cap="none" spc="0" dirty="0">
                          <a:solidFill>
                            <a:schemeClr val="tx1"/>
                          </a:solidFill>
                          <a:latin typeface="Aptos" panose="020B0004020202020204" pitchFamily="34" charset="0"/>
                        </a:rPr>
                        <a:t>3 Year Probation</a:t>
                      </a:r>
                      <a:endParaRPr lang="en-GB" sz="1800" kern="1200" cap="none" spc="0" dirty="0">
                        <a:solidFill>
                          <a:schemeClr val="tx1"/>
                        </a:solidFill>
                        <a:latin typeface="Aptos" panose="020B0004020202020204" pitchFamily="34" charset="0"/>
                        <a:ea typeface="+mn-ea"/>
                        <a:cs typeface="+mn-cs"/>
                      </a:endParaRPr>
                    </a:p>
                  </a:txBody>
                  <a:tcPr/>
                </a:tc>
                <a:extLst>
                  <a:ext uri="{0D108BD9-81ED-4DB2-BD59-A6C34878D82A}">
                    <a16:rowId xmlns:a16="http://schemas.microsoft.com/office/drawing/2014/main" val="1409898856"/>
                  </a:ext>
                </a:extLst>
              </a:tr>
              <a:tr h="995323">
                <a:tc>
                  <a:txBody>
                    <a:bodyPr/>
                    <a:lstStyle/>
                    <a:p>
                      <a:pPr algn="ctr"/>
                      <a:r>
                        <a:rPr lang="en-GB" sz="1800" dirty="0">
                          <a:latin typeface="Aptos" panose="020B0004020202020204" pitchFamily="34" charset="0"/>
                        </a:rPr>
                        <a:t>The same as PCEP</a:t>
                      </a:r>
                    </a:p>
                    <a:p>
                      <a:pPr algn="ctr"/>
                      <a:endParaRPr lang="en-GB" sz="1800" dirty="0">
                        <a:latin typeface="Aptos" panose="020B0004020202020204" pitchFamily="34" charset="0"/>
                      </a:endParaRPr>
                    </a:p>
                    <a:p>
                      <a:pPr algn="ctr"/>
                      <a:endParaRPr lang="en-GB" sz="1800" dirty="0">
                        <a:latin typeface="Aptos" panose="020B0004020202020204" pitchFamily="34" charset="0"/>
                      </a:endParaRPr>
                    </a:p>
                  </a:txBody>
                  <a:tcPr/>
                </a:tc>
                <a:extLst>
                  <a:ext uri="{0D108BD9-81ED-4DB2-BD59-A6C34878D82A}">
                    <a16:rowId xmlns:a16="http://schemas.microsoft.com/office/drawing/2014/main" val="2962138739"/>
                  </a:ext>
                </a:extLst>
              </a:tr>
              <a:tr h="1901770">
                <a:tc>
                  <a:txBody>
                    <a:bodyPr/>
                    <a:lstStyle/>
                    <a:p>
                      <a:pPr algn="ctr"/>
                      <a:endParaRPr lang="en-GB" sz="1800" dirty="0">
                        <a:latin typeface="Aptos" panose="020B0004020202020204" pitchFamily="34" charset="0"/>
                      </a:endParaRPr>
                    </a:p>
                    <a:p>
                      <a:pPr algn="ctr"/>
                      <a:endParaRPr lang="en-GB" sz="1800" dirty="0">
                        <a:latin typeface="Aptos" panose="020B0004020202020204" pitchFamily="34" charset="0"/>
                      </a:endParaRPr>
                    </a:p>
                    <a:p>
                      <a:pPr algn="ctr"/>
                      <a:endParaRPr lang="en-GB" sz="1800" dirty="0">
                        <a:latin typeface="Aptos" panose="020B0004020202020204" pitchFamily="34" charset="0"/>
                      </a:endParaRPr>
                    </a:p>
                    <a:p>
                      <a:pPr algn="ctr"/>
                      <a:r>
                        <a:rPr lang="en-GB" sz="1800" dirty="0">
                          <a:latin typeface="Aptos" panose="020B0004020202020204" pitchFamily="34" charset="0"/>
                        </a:rPr>
                        <a:t>Level 5 equivalent qualification and PIP 2 detective</a:t>
                      </a:r>
                    </a:p>
                  </a:txBody>
                  <a:tcPr/>
                </a:tc>
                <a:extLst>
                  <a:ext uri="{0D108BD9-81ED-4DB2-BD59-A6C34878D82A}">
                    <a16:rowId xmlns:a16="http://schemas.microsoft.com/office/drawing/2014/main" val="556247505"/>
                  </a:ext>
                </a:extLst>
              </a:tr>
            </a:tbl>
          </a:graphicData>
        </a:graphic>
      </p:graphicFrame>
    </p:spTree>
    <p:extLst>
      <p:ext uri="{BB962C8B-B14F-4D97-AF65-F5344CB8AC3E}">
        <p14:creationId xmlns:p14="http://schemas.microsoft.com/office/powerpoint/2010/main" val="395456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1FFFA0-7D37-86B3-E214-404B8DED2FF6}"/>
              </a:ext>
            </a:extLst>
          </p:cNvPr>
          <p:cNvSpPr>
            <a:spLocks noGrp="1"/>
          </p:cNvSpPr>
          <p:nvPr>
            <p:ph type="title"/>
          </p:nvPr>
        </p:nvSpPr>
        <p:spPr>
          <a:xfrm>
            <a:off x="426446" y="365125"/>
            <a:ext cx="10947046" cy="970515"/>
          </a:xfrm>
        </p:spPr>
        <p:txBody>
          <a:bodyPr>
            <a:normAutofit/>
          </a:bodyPr>
          <a:lstStyle/>
          <a:p>
            <a:pPr algn="ctr"/>
            <a:r>
              <a:rPr lang="en-GB" sz="3600" dirty="0"/>
              <a:t>PATHWAY TO JOINING FIRE &amp; RESCUE</a:t>
            </a:r>
          </a:p>
        </p:txBody>
      </p:sp>
      <p:graphicFrame>
        <p:nvGraphicFramePr>
          <p:cNvPr id="18" name="Diagram 17">
            <a:extLst>
              <a:ext uri="{FF2B5EF4-FFF2-40B4-BE49-F238E27FC236}">
                <a16:creationId xmlns:a16="http://schemas.microsoft.com/office/drawing/2014/main" id="{8F3A4E15-B9DA-DDF1-7FF7-B1C59E583DB5}"/>
              </a:ext>
            </a:extLst>
          </p:cNvPr>
          <p:cNvGraphicFramePr/>
          <p:nvPr>
            <p:extLst>
              <p:ext uri="{D42A27DB-BD31-4B8C-83A1-F6EECF244321}">
                <p14:modId xmlns:p14="http://schemas.microsoft.com/office/powerpoint/2010/main" val="3663532439"/>
              </p:ext>
            </p:extLst>
          </p:nvPr>
        </p:nvGraphicFramePr>
        <p:xfrm>
          <a:off x="2032000" y="1690688"/>
          <a:ext cx="8128000"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806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A3CF0527CB248AAF201C66E1BDA1E" ma:contentTypeVersion="17" ma:contentTypeDescription="Create a new document." ma:contentTypeScope="" ma:versionID="6d9e6963be9b819818bf7c48fde5a6a4">
  <xsd:schema xmlns:xsd="http://www.w3.org/2001/XMLSchema" xmlns:xs="http://www.w3.org/2001/XMLSchema" xmlns:p="http://schemas.microsoft.com/office/2006/metadata/properties" xmlns:ns2="21caf7be-45b8-4cd4-8511-01a3c8b0453b" xmlns:ns3="c20425d7-ff54-4ccf-bd3c-1ff5f95f264c" targetNamespace="http://schemas.microsoft.com/office/2006/metadata/properties" ma:root="true" ma:fieldsID="0fb73ea57715257b57b948b431f5caf0" ns2:_="" ns3:_="">
    <xsd:import namespace="21caf7be-45b8-4cd4-8511-01a3c8b0453b"/>
    <xsd:import namespace="c20425d7-ff54-4ccf-bd3c-1ff5f95f26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af7be-45b8-4cd4-8511-01a3c8b0453b"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9367278-2fb7-41ec-9be0-c70704f207c4}" ma:internalName="TaxCatchAll" ma:showField="CatchAllData" ma:web="21caf7be-45b8-4cd4-8511-01a3c8b045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0425d7-ff54-4ccf-bd3c-1ff5f95f26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ecac4d-2ae6-4b11-90e2-d65a676b88c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0425d7-ff54-4ccf-bd3c-1ff5f95f264c">
      <Terms xmlns="http://schemas.microsoft.com/office/infopath/2007/PartnerControls"/>
    </lcf76f155ced4ddcb4097134ff3c332f>
    <TaxCatchAll xmlns="21caf7be-45b8-4cd4-8511-01a3c8b0453b" xsi:nil="true"/>
  </documentManagement>
</p:properties>
</file>

<file path=customXml/itemProps1.xml><?xml version="1.0" encoding="utf-8"?>
<ds:datastoreItem xmlns:ds="http://schemas.openxmlformats.org/officeDocument/2006/customXml" ds:itemID="{B75AA1AF-8F4F-47BC-B414-735E5F4D05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caf7be-45b8-4cd4-8511-01a3c8b0453b"/>
    <ds:schemaRef ds:uri="c20425d7-ff54-4ccf-bd3c-1ff5f95f26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F662E7-3A78-4F42-A89D-7D0A7140A7DC}">
  <ds:schemaRefs>
    <ds:schemaRef ds:uri="http://schemas.microsoft.com/sharepoint/v3/contenttype/forms"/>
  </ds:schemaRefs>
</ds:datastoreItem>
</file>

<file path=customXml/itemProps3.xml><?xml version="1.0" encoding="utf-8"?>
<ds:datastoreItem xmlns:ds="http://schemas.openxmlformats.org/officeDocument/2006/customXml" ds:itemID="{3CC5E4CE-2B1C-474F-9FB7-327994E88743}">
  <ds:schemaRefs>
    <ds:schemaRef ds:uri="http://schemas.microsoft.com/office/2006/documentManagement/types"/>
    <ds:schemaRef ds:uri="http://purl.org/dc/dcmitype/"/>
    <ds:schemaRef ds:uri="c20425d7-ff54-4ccf-bd3c-1ff5f95f264c"/>
    <ds:schemaRef ds:uri="21caf7be-45b8-4cd4-8511-01a3c8b0453b"/>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otalTime>736</TotalTime>
  <Words>1129</Words>
  <Application>Microsoft Office PowerPoint</Application>
  <PresentationFormat>Widescreen</PresentationFormat>
  <Paragraphs>182</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Calibri</vt:lpstr>
      <vt:lpstr>Calibri Light</vt:lpstr>
      <vt:lpstr>Font Awesome 5 Brands Regular</vt:lpstr>
      <vt:lpstr>lola</vt:lpstr>
      <vt:lpstr>Nobel Black</vt:lpstr>
      <vt:lpstr>Open Sans</vt:lpstr>
      <vt:lpstr>Roboto</vt:lpstr>
      <vt:lpstr>Wingdings</vt:lpstr>
      <vt:lpstr>Office Theme</vt:lpstr>
      <vt:lpstr>INTRODUCING… PUBLIC AND EMERGENCY SERVICES </vt:lpstr>
      <vt:lpstr>INTRODUCING…  HERTFORDSHIRE CONSTABULARY</vt:lpstr>
      <vt:lpstr>HERTFORDSHIRE FIRE &amp; RESCUE SERVICE</vt:lpstr>
      <vt:lpstr>ICEBREAKER…ARE THESE STATEMENTS TRUE OR FALSE?</vt:lpstr>
      <vt:lpstr>ICEBREAKER…ARE THESE STATEMENTS TRUE OR FALSE?</vt:lpstr>
      <vt:lpstr>OUR MOST IN-DEMAND  ROLES…</vt:lpstr>
      <vt:lpstr>OUR MAIN ROLES</vt:lpstr>
      <vt:lpstr>PATHWAYS INTO POLICING – subject to change…</vt:lpstr>
      <vt:lpstr>PATHWAY TO JOINING FIRE &amp; RESCUE</vt:lpstr>
      <vt:lpstr>SKILLS AND QUALITIES REQUIRED</vt:lpstr>
      <vt:lpstr>SKILLS AND QUALITIES REQUIRED</vt:lpstr>
      <vt:lpstr>MANAGING EXPECTATIONS…</vt:lpstr>
      <vt:lpstr>I WISH I’D KNOWN THAT BEFORE JOINING…..</vt:lpstr>
      <vt:lpstr>PowerPoint Presentation</vt:lpstr>
      <vt:lpstr>Jobs at Hertfordshire Fire and Rescue Service | Hertfordshire County Council</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Vernon</dc:creator>
  <cp:lastModifiedBy>Gareth Dace</cp:lastModifiedBy>
  <cp:revision>34</cp:revision>
  <cp:lastPrinted>2025-01-08T08:48:20Z</cp:lastPrinted>
  <dcterms:created xsi:type="dcterms:W3CDTF">2021-01-04T10:40:02Z</dcterms:created>
  <dcterms:modified xsi:type="dcterms:W3CDTF">2025-01-08T10:12:23Z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0x010100500A3CF0527CB248AAF201C66E1BDA1E</vt:lpwstr>
  </property>
  <property fmtid="{D5CDD505-2E9C-101B-9397-08002B2CF9AE}" pid="3" name="Order">
    <vt:r8>622000</vt:r8>
  </property>
  <property fmtid="{D5CDD505-2E9C-101B-9397-08002B2CF9AE}" pid="4" name="_ExtendedDescription">
    <vt:lpwstr/>
  </property>
  <property fmtid="{D5CDD505-2E9C-101B-9397-08002B2CF9AE}" pid="5" name="MediaServiceImageTags">
    <vt:lpwstr/>
  </property>
  <property fmtid="{D5CDD505-2E9C-101B-9397-08002B2CF9AE}" pid="6" name="MSIP_Label_b8b5aee8-5735-4353-85b0-06b0f114040f_Enabled">
    <vt:lpwstr>true</vt:lpwstr>
  </property>
  <property fmtid="{D5CDD505-2E9C-101B-9397-08002B2CF9AE}" pid="7" name="MSIP_Label_b8b5aee8-5735-4353-85b0-06b0f114040f_SetDate">
    <vt:lpwstr>2024-12-09T11:38:39Z</vt:lpwstr>
  </property>
  <property fmtid="{D5CDD505-2E9C-101B-9397-08002B2CF9AE}" pid="8" name="MSIP_Label_b8b5aee8-5735-4353-85b0-06b0f114040f_Method">
    <vt:lpwstr>Standard</vt:lpwstr>
  </property>
  <property fmtid="{D5CDD505-2E9C-101B-9397-08002B2CF9AE}" pid="9" name="MSIP_Label_b8b5aee8-5735-4353-85b0-06b0f114040f_Name">
    <vt:lpwstr>b8b5aee8-5735-4353-85b0-06b0f114040f</vt:lpwstr>
  </property>
  <property fmtid="{D5CDD505-2E9C-101B-9397-08002B2CF9AE}" pid="10" name="MSIP_Label_b8b5aee8-5735-4353-85b0-06b0f114040f_SiteId">
    <vt:lpwstr>a3c59d1b-b8f1-4299-9d6a-39ad8f570422</vt:lpwstr>
  </property>
  <property fmtid="{D5CDD505-2E9C-101B-9397-08002B2CF9AE}" pid="11" name="MSIP_Label_b8b5aee8-5735-4353-85b0-06b0f114040f_ActionId">
    <vt:lpwstr>6b038d87-210a-4a7d-8cf7-01c071e8ac68</vt:lpwstr>
  </property>
  <property fmtid="{D5CDD505-2E9C-101B-9397-08002B2CF9AE}" pid="12" name="MSIP_Label_b8b5aee8-5735-4353-85b0-06b0f114040f_ContentBits">
    <vt:lpwstr>0</vt:lpwstr>
  </property>
</Properties>
</file>