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docProps/custom.xml" ContentType="application/vnd.openxmlformats-officedocument.custom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6858000" cx="12192000"/>
  <p:notesSz cx="6858000" cy="9144000"/>
  <p:embeddedFontLst>
    <p:embeddedFont>
      <p:font typeface="Roboto"/>
      <p:regular r:id="rId12"/>
      <p:bold r:id="rId13"/>
      <p:italic r:id="rId14"/>
      <p:boldItalic r:id="rId15"/>
    </p:embeddedFont>
    <p:embeddedFont>
      <p:font typeface="Open Sans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0" roundtripDataSignature="AMtx7mgWOwushWpW5BJHQaEg0vwMvBPE+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Roboto-bold.fntdata"/><Relationship Id="rId18" Type="http://schemas.openxmlformats.org/officeDocument/2006/relationships/font" Target="fonts/OpenSans-italic.fntdata"/><Relationship Id="rId8" Type="http://schemas.openxmlformats.org/officeDocument/2006/relationships/slide" Target="slides/slide4.xml"/><Relationship Id="rId3" Type="http://schemas.openxmlformats.org/officeDocument/2006/relationships/slideMaster" Target="slideMasters/slideMaster1.xml"/><Relationship Id="rId21" Type="http://schemas.openxmlformats.org/officeDocument/2006/relationships/customXml" Target="../customXml/item1.xml"/><Relationship Id="rId12" Type="http://schemas.openxmlformats.org/officeDocument/2006/relationships/font" Target="fonts/Roboto-regular.fntdata"/><Relationship Id="rId17" Type="http://schemas.openxmlformats.org/officeDocument/2006/relationships/font" Target="fonts/OpenSans-bold.fntdata"/><Relationship Id="rId7" Type="http://schemas.openxmlformats.org/officeDocument/2006/relationships/slide" Target="slides/slide3.xml"/><Relationship Id="rId20" Type="http://customschemas.google.com/relationships/presentationmetadata" Target="metadata"/><Relationship Id="rId2" Type="http://schemas.openxmlformats.org/officeDocument/2006/relationships/presProps" Target="presProps.xml"/><Relationship Id="rId16" Type="http://schemas.openxmlformats.org/officeDocument/2006/relationships/font" Target="fonts/OpenSans-regular.fntdata"/><Relationship Id="rId11" Type="http://schemas.openxmlformats.org/officeDocument/2006/relationships/slide" Target="slides/slide7.xml"/><Relationship Id="rId1" Type="http://schemas.openxmlformats.org/officeDocument/2006/relationships/theme" Target="theme/theme2.xml"/><Relationship Id="rId6" Type="http://schemas.openxmlformats.org/officeDocument/2006/relationships/slide" Target="slides/slide2.xml"/><Relationship Id="rId15" Type="http://schemas.openxmlformats.org/officeDocument/2006/relationships/font" Target="fonts/Roboto-boldItalic.fntdata"/><Relationship Id="rId5" Type="http://schemas.openxmlformats.org/officeDocument/2006/relationships/slide" Target="slides/slide1.xml"/><Relationship Id="rId23" Type="http://schemas.openxmlformats.org/officeDocument/2006/relationships/customXml" Target="../customXml/item3.xml"/><Relationship Id="rId10" Type="http://schemas.openxmlformats.org/officeDocument/2006/relationships/slide" Target="slides/slide6.xml"/><Relationship Id="rId19" Type="http://schemas.openxmlformats.org/officeDocument/2006/relationships/font" Target="fonts/OpenSans-boldItalic.fntdata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schemas.openxmlformats.org/officeDocument/2006/relationships/font" Target="fonts/Roboto-italic.fntdata"/><Relationship Id="rId22" Type="http://schemas.openxmlformats.org/officeDocument/2006/relationships/customXml" Target="../customXml/item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1f9d9e2958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g31f9d9e2958_1_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/>
          <p:nvPr/>
        </p:nvSpPr>
        <p:spPr>
          <a:xfrm>
            <a:off x="-217279" y="-244444"/>
            <a:ext cx="10701192" cy="7346887"/>
          </a:xfrm>
          <a:prstGeom prst="rect">
            <a:avLst/>
          </a:prstGeom>
          <a:solidFill>
            <a:srgbClr val="00A3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807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9"/>
          <p:cNvSpPr/>
          <p:nvPr>
            <p:ph idx="2" type="pic"/>
          </p:nvPr>
        </p:nvSpPr>
        <p:spPr>
          <a:xfrm>
            <a:off x="5800431" y="443302"/>
            <a:ext cx="5905794" cy="5965825"/>
          </a:xfrm>
          <a:prstGeom prst="rect">
            <a:avLst/>
          </a:prstGeom>
          <a:noFill/>
          <a:ln>
            <a:noFill/>
          </a:ln>
        </p:spPr>
      </p:sp>
      <p:sp>
        <p:nvSpPr>
          <p:cNvPr id="14" name="Google Shape;14;p9"/>
          <p:cNvSpPr txBox="1"/>
          <p:nvPr>
            <p:ph idx="1" type="subTitle"/>
          </p:nvPr>
        </p:nvSpPr>
        <p:spPr>
          <a:xfrm>
            <a:off x="1560057" y="5590874"/>
            <a:ext cx="3812864" cy="9819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5" name="Google Shape;15;p9"/>
          <p:cNvSpPr/>
          <p:nvPr/>
        </p:nvSpPr>
        <p:spPr>
          <a:xfrm>
            <a:off x="-298760" y="2559866"/>
            <a:ext cx="7342356" cy="173826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9"/>
          <p:cNvSpPr txBox="1"/>
          <p:nvPr>
            <p:ph type="ctrTitle"/>
          </p:nvPr>
        </p:nvSpPr>
        <p:spPr>
          <a:xfrm>
            <a:off x="235380" y="2733015"/>
            <a:ext cx="5926648" cy="13919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39E"/>
              </a:buClr>
              <a:buSzPts val="4400"/>
              <a:buFont typeface="Arial"/>
              <a:buNone/>
              <a:defRPr>
                <a:solidFill>
                  <a:srgbClr val="00A39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text, clipart&#10;&#10;Description automatically generated" id="17" name="Google Shape;17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29557" y="5739093"/>
            <a:ext cx="1424904" cy="5218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slide - orange">
  <p:cSld name="Section slide - orange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FD621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8"/>
          <p:cNvSpPr txBox="1"/>
          <p:nvPr>
            <p:ph type="title"/>
          </p:nvPr>
        </p:nvSpPr>
        <p:spPr>
          <a:xfrm>
            <a:off x="2498466" y="332096"/>
            <a:ext cx="7195067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8"/>
          <p:cNvSpPr txBox="1"/>
          <p:nvPr>
            <p:ph idx="1" type="body"/>
          </p:nvPr>
        </p:nvSpPr>
        <p:spPr>
          <a:xfrm>
            <a:off x="1623615" y="1842325"/>
            <a:ext cx="8944768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" name="Google Shape;94;p18"/>
          <p:cNvSpPr txBox="1"/>
          <p:nvPr/>
        </p:nvSpPr>
        <p:spPr>
          <a:xfrm>
            <a:off x="9305226" y="6324776"/>
            <a:ext cx="216816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www.hopinto.co.uk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5" name="Google Shape;95;p18"/>
          <p:cNvCxnSpPr/>
          <p:nvPr/>
        </p:nvCxnSpPr>
        <p:spPr>
          <a:xfrm>
            <a:off x="404097" y="6509442"/>
            <a:ext cx="8901129" cy="0"/>
          </a:xfrm>
          <a:prstGeom prst="straightConnector1">
            <a:avLst/>
          </a:prstGeom>
          <a:noFill/>
          <a:ln cap="flat" cmpd="sng" w="254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 with image">
  <p:cSld name="Content slide with imag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0"/>
          <p:cNvSpPr txBox="1"/>
          <p:nvPr>
            <p:ph type="title"/>
          </p:nvPr>
        </p:nvSpPr>
        <p:spPr>
          <a:xfrm>
            <a:off x="426447" y="365125"/>
            <a:ext cx="546903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39E"/>
              </a:buClr>
              <a:buSzPts val="4400"/>
              <a:buFont typeface="Arial"/>
              <a:buNone/>
              <a:defRPr>
                <a:solidFill>
                  <a:srgbClr val="00A39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0"/>
          <p:cNvSpPr/>
          <p:nvPr/>
        </p:nvSpPr>
        <p:spPr>
          <a:xfrm>
            <a:off x="9096866" y="-193015"/>
            <a:ext cx="6521640" cy="7051016"/>
          </a:xfrm>
          <a:prstGeom prst="rect">
            <a:avLst/>
          </a:prstGeom>
          <a:solidFill>
            <a:srgbClr val="00A3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10"/>
          <p:cNvSpPr txBox="1"/>
          <p:nvPr>
            <p:ph idx="1" type="body"/>
          </p:nvPr>
        </p:nvSpPr>
        <p:spPr>
          <a:xfrm>
            <a:off x="426447" y="1825625"/>
            <a:ext cx="5469036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22" name="Google Shape;22;p10"/>
          <p:cNvCxnSpPr>
            <a:endCxn id="23" idx="1"/>
          </p:cNvCxnSpPr>
          <p:nvPr/>
        </p:nvCxnSpPr>
        <p:spPr>
          <a:xfrm flipH="1" rot="10800000">
            <a:off x="251826" y="6509442"/>
            <a:ext cx="9053400" cy="4800"/>
          </a:xfrm>
          <a:prstGeom prst="straightConnector1">
            <a:avLst/>
          </a:prstGeom>
          <a:noFill/>
          <a:ln cap="flat" cmpd="sng" w="25400">
            <a:solidFill>
              <a:srgbClr val="00A39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3" name="Google Shape;23;p10"/>
          <p:cNvSpPr txBox="1"/>
          <p:nvPr/>
        </p:nvSpPr>
        <p:spPr>
          <a:xfrm>
            <a:off x="9305226" y="6324776"/>
            <a:ext cx="216816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www.hopinto.co.uk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" name="Google Shape;24;p10"/>
          <p:cNvSpPr/>
          <p:nvPr>
            <p:ph idx="2" type="pic"/>
          </p:nvPr>
        </p:nvSpPr>
        <p:spPr>
          <a:xfrm>
            <a:off x="6410228" y="0"/>
            <a:ext cx="5781772" cy="3622675"/>
          </a:xfrm>
          <a:prstGeom prst="rect">
            <a:avLst/>
          </a:prstGeom>
          <a:noFill/>
          <a:ln>
            <a:noFill/>
          </a:ln>
        </p:spPr>
      </p:sp>
      <p:sp>
        <p:nvSpPr>
          <p:cNvPr id="25" name="Google Shape;25;p10"/>
          <p:cNvSpPr txBox="1"/>
          <p:nvPr>
            <p:ph idx="3" type="body"/>
          </p:nvPr>
        </p:nvSpPr>
        <p:spPr>
          <a:xfrm>
            <a:off x="9635860" y="4059324"/>
            <a:ext cx="2289044" cy="18512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indent="-381000" lvl="1" marL="9144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indent="-355600" lvl="2" marL="1371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indent="-342900" lvl="3" marL="18288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indent="-342900" lvl="4" marL="22860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double image slide">
  <p:cSld name="Content with double image slide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1"/>
          <p:cNvSpPr txBox="1"/>
          <p:nvPr>
            <p:ph type="title"/>
          </p:nvPr>
        </p:nvSpPr>
        <p:spPr>
          <a:xfrm>
            <a:off x="6346478" y="365125"/>
            <a:ext cx="500732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39E"/>
              </a:buClr>
              <a:buSzPts val="4400"/>
              <a:buFont typeface="Arial"/>
              <a:buNone/>
              <a:defRPr>
                <a:solidFill>
                  <a:srgbClr val="00A39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1"/>
          <p:cNvSpPr/>
          <p:nvPr/>
        </p:nvSpPr>
        <p:spPr>
          <a:xfrm>
            <a:off x="-217279" y="-244444"/>
            <a:ext cx="6313279" cy="6421407"/>
          </a:xfrm>
          <a:prstGeom prst="rect">
            <a:avLst/>
          </a:prstGeom>
          <a:solidFill>
            <a:srgbClr val="00A3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11"/>
          <p:cNvSpPr txBox="1"/>
          <p:nvPr>
            <p:ph idx="1" type="body"/>
          </p:nvPr>
        </p:nvSpPr>
        <p:spPr>
          <a:xfrm>
            <a:off x="6346478" y="1825625"/>
            <a:ext cx="5007321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11"/>
          <p:cNvSpPr/>
          <p:nvPr>
            <p:ph idx="2" type="pic"/>
          </p:nvPr>
        </p:nvSpPr>
        <p:spPr>
          <a:xfrm>
            <a:off x="-217488" y="0"/>
            <a:ext cx="3151188" cy="5295900"/>
          </a:xfrm>
          <a:prstGeom prst="rect">
            <a:avLst/>
          </a:prstGeom>
          <a:noFill/>
          <a:ln>
            <a:noFill/>
          </a:ln>
        </p:spPr>
      </p:sp>
      <p:sp>
        <p:nvSpPr>
          <p:cNvPr id="31" name="Google Shape;31;p11"/>
          <p:cNvSpPr/>
          <p:nvPr>
            <p:ph idx="3" type="pic"/>
          </p:nvPr>
        </p:nvSpPr>
        <p:spPr>
          <a:xfrm>
            <a:off x="2944812" y="1317625"/>
            <a:ext cx="3151188" cy="5540375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32" name="Google Shape;32;p11"/>
          <p:cNvCxnSpPr>
            <a:endCxn id="33" idx="1"/>
          </p:cNvCxnSpPr>
          <p:nvPr/>
        </p:nvCxnSpPr>
        <p:spPr>
          <a:xfrm flipH="1" rot="10800000">
            <a:off x="251826" y="6509442"/>
            <a:ext cx="9053400" cy="4800"/>
          </a:xfrm>
          <a:prstGeom prst="straightConnector1">
            <a:avLst/>
          </a:prstGeom>
          <a:noFill/>
          <a:ln cap="flat" cmpd="sng" w="25400">
            <a:solidFill>
              <a:srgbClr val="00A39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3" name="Google Shape;33;p11"/>
          <p:cNvSpPr txBox="1"/>
          <p:nvPr/>
        </p:nvSpPr>
        <p:spPr>
          <a:xfrm>
            <a:off x="9305226" y="6324776"/>
            <a:ext cx="216816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www.hopinto.co.uk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plit with image">
  <p:cSld name="Content split with image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2"/>
          <p:cNvSpPr/>
          <p:nvPr>
            <p:ph idx="2" type="pic"/>
          </p:nvPr>
        </p:nvSpPr>
        <p:spPr>
          <a:xfrm>
            <a:off x="6410228" y="0"/>
            <a:ext cx="5781772" cy="6052007"/>
          </a:xfrm>
          <a:prstGeom prst="rect">
            <a:avLst/>
          </a:prstGeom>
          <a:noFill/>
          <a:ln>
            <a:noFill/>
          </a:ln>
        </p:spPr>
      </p:sp>
      <p:sp>
        <p:nvSpPr>
          <p:cNvPr id="36" name="Google Shape;36;p12"/>
          <p:cNvSpPr/>
          <p:nvPr/>
        </p:nvSpPr>
        <p:spPr>
          <a:xfrm>
            <a:off x="1" y="6052007"/>
            <a:ext cx="12191999" cy="805993"/>
          </a:xfrm>
          <a:prstGeom prst="rect">
            <a:avLst/>
          </a:prstGeom>
          <a:solidFill>
            <a:srgbClr val="00A3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12"/>
          <p:cNvSpPr txBox="1"/>
          <p:nvPr>
            <p:ph type="title"/>
          </p:nvPr>
        </p:nvSpPr>
        <p:spPr>
          <a:xfrm>
            <a:off x="426447" y="365125"/>
            <a:ext cx="546903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39E"/>
              </a:buClr>
              <a:buSzPts val="4400"/>
              <a:buFont typeface="Arial"/>
              <a:buNone/>
              <a:defRPr>
                <a:solidFill>
                  <a:srgbClr val="00A39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2"/>
          <p:cNvSpPr txBox="1"/>
          <p:nvPr>
            <p:ph idx="1" type="body"/>
          </p:nvPr>
        </p:nvSpPr>
        <p:spPr>
          <a:xfrm>
            <a:off x="426447" y="1825625"/>
            <a:ext cx="5469036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39" name="Google Shape;39;p12"/>
          <p:cNvCxnSpPr>
            <a:endCxn id="40" idx="1"/>
          </p:cNvCxnSpPr>
          <p:nvPr/>
        </p:nvCxnSpPr>
        <p:spPr>
          <a:xfrm flipH="1" rot="10800000">
            <a:off x="251826" y="6509442"/>
            <a:ext cx="9053400" cy="4800"/>
          </a:xfrm>
          <a:prstGeom prst="straightConnector1">
            <a:avLst/>
          </a:prstGeom>
          <a:noFill/>
          <a:ln cap="flat" cmpd="sng" w="254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0" name="Google Shape;40;p12"/>
          <p:cNvSpPr txBox="1"/>
          <p:nvPr/>
        </p:nvSpPr>
        <p:spPr>
          <a:xfrm>
            <a:off x="9305226" y="6324776"/>
            <a:ext cx="216816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www.hopinto.co.uk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plit content slide">
  <p:cSld name="Split content slide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3"/>
          <p:cNvSpPr/>
          <p:nvPr/>
        </p:nvSpPr>
        <p:spPr>
          <a:xfrm>
            <a:off x="5878721" y="0"/>
            <a:ext cx="6313279" cy="6858000"/>
          </a:xfrm>
          <a:prstGeom prst="rect">
            <a:avLst/>
          </a:prstGeom>
          <a:solidFill>
            <a:srgbClr val="00A3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13"/>
          <p:cNvSpPr txBox="1"/>
          <p:nvPr>
            <p:ph type="title"/>
          </p:nvPr>
        </p:nvSpPr>
        <p:spPr>
          <a:xfrm>
            <a:off x="360457" y="338432"/>
            <a:ext cx="500732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39E"/>
              </a:buClr>
              <a:buSzPts val="4400"/>
              <a:buFont typeface="Arial"/>
              <a:buNone/>
              <a:defRPr>
                <a:solidFill>
                  <a:srgbClr val="00A39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3"/>
          <p:cNvSpPr txBox="1"/>
          <p:nvPr>
            <p:ph idx="1" type="body"/>
          </p:nvPr>
        </p:nvSpPr>
        <p:spPr>
          <a:xfrm>
            <a:off x="360458" y="1848661"/>
            <a:ext cx="5007321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45" name="Google Shape;45;p13"/>
          <p:cNvCxnSpPr>
            <a:endCxn id="46" idx="1"/>
          </p:cNvCxnSpPr>
          <p:nvPr/>
        </p:nvCxnSpPr>
        <p:spPr>
          <a:xfrm flipH="1" rot="10800000">
            <a:off x="251826" y="6509442"/>
            <a:ext cx="9053400" cy="4800"/>
          </a:xfrm>
          <a:prstGeom prst="straightConnector1">
            <a:avLst/>
          </a:prstGeom>
          <a:noFill/>
          <a:ln cap="flat" cmpd="sng" w="25400">
            <a:solidFill>
              <a:srgbClr val="00A39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6" name="Google Shape;46;p13"/>
          <p:cNvSpPr txBox="1"/>
          <p:nvPr/>
        </p:nvSpPr>
        <p:spPr>
          <a:xfrm>
            <a:off x="9305226" y="6324776"/>
            <a:ext cx="216816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www.hopinto.co.uk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" name="Google Shape;47;p13"/>
          <p:cNvSpPr txBox="1"/>
          <p:nvPr>
            <p:ph idx="2" type="body"/>
          </p:nvPr>
        </p:nvSpPr>
        <p:spPr>
          <a:xfrm>
            <a:off x="6531699" y="2713299"/>
            <a:ext cx="5007321" cy="1431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48" name="Google Shape;48;p13"/>
          <p:cNvCxnSpPr/>
          <p:nvPr/>
        </p:nvCxnSpPr>
        <p:spPr>
          <a:xfrm>
            <a:off x="5878722" y="6509442"/>
            <a:ext cx="3426504" cy="0"/>
          </a:xfrm>
          <a:prstGeom prst="straightConnector1">
            <a:avLst/>
          </a:prstGeom>
          <a:noFill/>
          <a:ln cap="flat" cmpd="sng" w="254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act slide">
  <p:cSld name="Contact slide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4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00A3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14"/>
          <p:cNvSpPr txBox="1"/>
          <p:nvPr>
            <p:ph type="title"/>
          </p:nvPr>
        </p:nvSpPr>
        <p:spPr>
          <a:xfrm>
            <a:off x="360457" y="338432"/>
            <a:ext cx="500732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4"/>
          <p:cNvSpPr txBox="1"/>
          <p:nvPr>
            <p:ph idx="1" type="body"/>
          </p:nvPr>
        </p:nvSpPr>
        <p:spPr>
          <a:xfrm>
            <a:off x="360458" y="2461404"/>
            <a:ext cx="5007321" cy="417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14"/>
          <p:cNvSpPr txBox="1"/>
          <p:nvPr/>
        </p:nvSpPr>
        <p:spPr>
          <a:xfrm>
            <a:off x="9305226" y="6324776"/>
            <a:ext cx="216816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www.hopinto.co.uk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4" name="Google Shape;54;p14"/>
          <p:cNvCxnSpPr/>
          <p:nvPr/>
        </p:nvCxnSpPr>
        <p:spPr>
          <a:xfrm>
            <a:off x="360457" y="6509442"/>
            <a:ext cx="8944769" cy="0"/>
          </a:xfrm>
          <a:prstGeom prst="straightConnector1">
            <a:avLst/>
          </a:prstGeom>
          <a:noFill/>
          <a:ln cap="flat" cmpd="sng" w="254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5" name="Google Shape;55;p14"/>
          <p:cNvSpPr txBox="1"/>
          <p:nvPr>
            <p:ph idx="2" type="body"/>
          </p:nvPr>
        </p:nvSpPr>
        <p:spPr>
          <a:xfrm>
            <a:off x="360458" y="3063858"/>
            <a:ext cx="5007321" cy="417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3" type="body"/>
          </p:nvPr>
        </p:nvSpPr>
        <p:spPr>
          <a:xfrm>
            <a:off x="360457" y="3832849"/>
            <a:ext cx="5007321" cy="417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14"/>
          <p:cNvSpPr txBox="1"/>
          <p:nvPr>
            <p:ph idx="4" type="body"/>
          </p:nvPr>
        </p:nvSpPr>
        <p:spPr>
          <a:xfrm>
            <a:off x="360457" y="4435303"/>
            <a:ext cx="5007321" cy="417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A picture containing text, clipart&#10;&#10;Description automatically generated" id="58" name="Google Shape;58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107429" y="2709782"/>
            <a:ext cx="3927900" cy="1438436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4"/>
          <p:cNvSpPr txBox="1"/>
          <p:nvPr>
            <p:ph idx="5" type="body"/>
          </p:nvPr>
        </p:nvSpPr>
        <p:spPr>
          <a:xfrm>
            <a:off x="360456" y="5531557"/>
            <a:ext cx="5007321" cy="417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slide - green">
  <p:cSld name="Section slide - green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00A3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5"/>
          <p:cNvSpPr txBox="1"/>
          <p:nvPr>
            <p:ph type="title"/>
          </p:nvPr>
        </p:nvSpPr>
        <p:spPr>
          <a:xfrm>
            <a:off x="2498466" y="332096"/>
            <a:ext cx="7195067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5"/>
          <p:cNvSpPr txBox="1"/>
          <p:nvPr>
            <p:ph idx="1" type="body"/>
          </p:nvPr>
        </p:nvSpPr>
        <p:spPr>
          <a:xfrm>
            <a:off x="1623615" y="1842325"/>
            <a:ext cx="8944768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64" name="Google Shape;64;p15"/>
          <p:cNvCxnSpPr>
            <a:endCxn id="65" idx="1"/>
          </p:cNvCxnSpPr>
          <p:nvPr/>
        </p:nvCxnSpPr>
        <p:spPr>
          <a:xfrm flipH="1" rot="10800000">
            <a:off x="251826" y="6509442"/>
            <a:ext cx="9053400" cy="4800"/>
          </a:xfrm>
          <a:prstGeom prst="straightConnector1">
            <a:avLst/>
          </a:prstGeom>
          <a:noFill/>
          <a:ln cap="flat" cmpd="sng" w="25400">
            <a:solidFill>
              <a:srgbClr val="00A39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5" name="Google Shape;65;p15"/>
          <p:cNvSpPr txBox="1"/>
          <p:nvPr/>
        </p:nvSpPr>
        <p:spPr>
          <a:xfrm>
            <a:off x="9305226" y="6324776"/>
            <a:ext cx="216816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www.hopinto.co.uk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6" name="Google Shape;66;p15"/>
          <p:cNvCxnSpPr/>
          <p:nvPr/>
        </p:nvCxnSpPr>
        <p:spPr>
          <a:xfrm>
            <a:off x="404097" y="6509442"/>
            <a:ext cx="8901129" cy="0"/>
          </a:xfrm>
          <a:prstGeom prst="straightConnector1">
            <a:avLst/>
          </a:prstGeom>
          <a:noFill/>
          <a:ln cap="flat" cmpd="sng" w="254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con Features slide">
  <p:cSld name="Icon Features slide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Google Shape;68;p16"/>
          <p:cNvCxnSpPr>
            <a:endCxn id="69" idx="1"/>
          </p:cNvCxnSpPr>
          <p:nvPr/>
        </p:nvCxnSpPr>
        <p:spPr>
          <a:xfrm flipH="1" rot="10800000">
            <a:off x="251826" y="6509442"/>
            <a:ext cx="9053400" cy="4800"/>
          </a:xfrm>
          <a:prstGeom prst="straightConnector1">
            <a:avLst/>
          </a:prstGeom>
          <a:noFill/>
          <a:ln cap="flat" cmpd="sng" w="25400">
            <a:solidFill>
              <a:srgbClr val="00A39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9" name="Google Shape;69;p16"/>
          <p:cNvSpPr txBox="1"/>
          <p:nvPr/>
        </p:nvSpPr>
        <p:spPr>
          <a:xfrm>
            <a:off x="9305226" y="6324776"/>
            <a:ext cx="216816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www.hopinto.co.uk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0" name="Google Shape;70;p16"/>
          <p:cNvSpPr/>
          <p:nvPr>
            <p:ph idx="2" type="pic"/>
          </p:nvPr>
        </p:nvSpPr>
        <p:spPr>
          <a:xfrm>
            <a:off x="1114605" y="2611798"/>
            <a:ext cx="1693862" cy="1693862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p16"/>
          <p:cNvSpPr/>
          <p:nvPr>
            <p:ph idx="3" type="pic"/>
          </p:nvPr>
        </p:nvSpPr>
        <p:spPr>
          <a:xfrm>
            <a:off x="3854152" y="2611798"/>
            <a:ext cx="1693862" cy="1693862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16"/>
          <p:cNvSpPr/>
          <p:nvPr>
            <p:ph idx="4" type="pic"/>
          </p:nvPr>
        </p:nvSpPr>
        <p:spPr>
          <a:xfrm>
            <a:off x="6593699" y="2611798"/>
            <a:ext cx="1693862" cy="1693862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16"/>
          <p:cNvSpPr/>
          <p:nvPr>
            <p:ph idx="5" type="pic"/>
          </p:nvPr>
        </p:nvSpPr>
        <p:spPr>
          <a:xfrm>
            <a:off x="9333246" y="2611798"/>
            <a:ext cx="1693862" cy="1693862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731223" y="4490326"/>
            <a:ext cx="2460625" cy="3029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A39E"/>
              </a:buClr>
              <a:buSzPts val="2000"/>
              <a:buNone/>
              <a:defRPr sz="2000">
                <a:solidFill>
                  <a:srgbClr val="00A39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6"/>
          <p:cNvSpPr txBox="1"/>
          <p:nvPr>
            <p:ph idx="6" type="body"/>
          </p:nvPr>
        </p:nvSpPr>
        <p:spPr>
          <a:xfrm>
            <a:off x="3470770" y="4490326"/>
            <a:ext cx="2460625" cy="3029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A39E"/>
              </a:buClr>
              <a:buSzPts val="2000"/>
              <a:buNone/>
              <a:defRPr sz="2000">
                <a:solidFill>
                  <a:srgbClr val="00A39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16"/>
          <p:cNvSpPr txBox="1"/>
          <p:nvPr>
            <p:ph idx="7" type="body"/>
          </p:nvPr>
        </p:nvSpPr>
        <p:spPr>
          <a:xfrm>
            <a:off x="6210317" y="4490326"/>
            <a:ext cx="2460625" cy="298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A39E"/>
              </a:buClr>
              <a:buSzPts val="2000"/>
              <a:buNone/>
              <a:defRPr sz="2000">
                <a:solidFill>
                  <a:srgbClr val="00A39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6"/>
          <p:cNvSpPr txBox="1"/>
          <p:nvPr>
            <p:ph idx="8" type="body"/>
          </p:nvPr>
        </p:nvSpPr>
        <p:spPr>
          <a:xfrm>
            <a:off x="8949864" y="4490325"/>
            <a:ext cx="2460625" cy="3029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A39E"/>
              </a:buClr>
              <a:buSzPts val="2000"/>
              <a:buNone/>
              <a:defRPr sz="2000">
                <a:solidFill>
                  <a:srgbClr val="00A39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16"/>
          <p:cNvSpPr txBox="1"/>
          <p:nvPr>
            <p:ph idx="9" type="body"/>
          </p:nvPr>
        </p:nvSpPr>
        <p:spPr>
          <a:xfrm>
            <a:off x="731223" y="4863233"/>
            <a:ext cx="2460625" cy="9538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16"/>
          <p:cNvSpPr txBox="1"/>
          <p:nvPr>
            <p:ph idx="13" type="body"/>
          </p:nvPr>
        </p:nvSpPr>
        <p:spPr>
          <a:xfrm>
            <a:off x="3470770" y="4863233"/>
            <a:ext cx="2460625" cy="9538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16"/>
          <p:cNvSpPr txBox="1"/>
          <p:nvPr>
            <p:ph idx="14" type="body"/>
          </p:nvPr>
        </p:nvSpPr>
        <p:spPr>
          <a:xfrm>
            <a:off x="6210317" y="4863233"/>
            <a:ext cx="2460625" cy="938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6"/>
          <p:cNvSpPr txBox="1"/>
          <p:nvPr>
            <p:ph idx="15" type="body"/>
          </p:nvPr>
        </p:nvSpPr>
        <p:spPr>
          <a:xfrm>
            <a:off x="8949864" y="4863232"/>
            <a:ext cx="2460625" cy="9538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16"/>
          <p:cNvSpPr txBox="1"/>
          <p:nvPr>
            <p:ph type="title"/>
          </p:nvPr>
        </p:nvSpPr>
        <p:spPr>
          <a:xfrm>
            <a:off x="426447" y="365125"/>
            <a:ext cx="546903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39E"/>
              </a:buClr>
              <a:buSzPts val="4400"/>
              <a:buFont typeface="Arial"/>
              <a:buNone/>
              <a:defRPr>
                <a:solidFill>
                  <a:srgbClr val="00A39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slide purple">
  <p:cSld name="Section slide purple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2F223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7"/>
          <p:cNvSpPr txBox="1"/>
          <p:nvPr>
            <p:ph type="title"/>
          </p:nvPr>
        </p:nvSpPr>
        <p:spPr>
          <a:xfrm>
            <a:off x="2498466" y="332096"/>
            <a:ext cx="7195067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7"/>
          <p:cNvSpPr txBox="1"/>
          <p:nvPr>
            <p:ph idx="1" type="body"/>
          </p:nvPr>
        </p:nvSpPr>
        <p:spPr>
          <a:xfrm>
            <a:off x="1623615" y="1842325"/>
            <a:ext cx="8944768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87" name="Google Shape;87;p17"/>
          <p:cNvCxnSpPr>
            <a:endCxn id="88" idx="1"/>
          </p:cNvCxnSpPr>
          <p:nvPr/>
        </p:nvCxnSpPr>
        <p:spPr>
          <a:xfrm flipH="1" rot="10800000">
            <a:off x="251826" y="6509442"/>
            <a:ext cx="9053400" cy="4800"/>
          </a:xfrm>
          <a:prstGeom prst="straightConnector1">
            <a:avLst/>
          </a:prstGeom>
          <a:noFill/>
          <a:ln cap="flat" cmpd="sng" w="25400">
            <a:solidFill>
              <a:srgbClr val="00A39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8" name="Google Shape;88;p17"/>
          <p:cNvSpPr txBox="1"/>
          <p:nvPr/>
        </p:nvSpPr>
        <p:spPr>
          <a:xfrm>
            <a:off x="9305226" y="6324776"/>
            <a:ext cx="216816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www.hopinto.co.uk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89" name="Google Shape;89;p17"/>
          <p:cNvCxnSpPr/>
          <p:nvPr/>
        </p:nvCxnSpPr>
        <p:spPr>
          <a:xfrm>
            <a:off x="404097" y="6509442"/>
            <a:ext cx="8901129" cy="0"/>
          </a:xfrm>
          <a:prstGeom prst="straightConnector1">
            <a:avLst/>
          </a:prstGeom>
          <a:noFill/>
          <a:ln cap="flat" cmpd="sng" w="254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7.jpg"/><Relationship Id="rId5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Relationship Id="rId4" Type="http://schemas.openxmlformats.org/officeDocument/2006/relationships/image" Target="../media/image9.jpg"/><Relationship Id="rId5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Relationship Id="rId4" Type="http://schemas.openxmlformats.org/officeDocument/2006/relationships/hyperlink" Target="mailto:enquiries@albantsh.co.uk" TargetMode="External"/><Relationship Id="rId10" Type="http://schemas.openxmlformats.org/officeDocument/2006/relationships/image" Target="../media/image14.png"/><Relationship Id="rId9" Type="http://schemas.openxmlformats.org/officeDocument/2006/relationships/image" Target="../media/image8.png"/><Relationship Id="rId5" Type="http://schemas.openxmlformats.org/officeDocument/2006/relationships/hyperlink" Target="http://www.albantsh.co.uk" TargetMode="External"/><Relationship Id="rId6" Type="http://schemas.openxmlformats.org/officeDocument/2006/relationships/hyperlink" Target="http://www.teaching-school.co.uk" TargetMode="External"/><Relationship Id="rId7" Type="http://schemas.openxmlformats.org/officeDocument/2006/relationships/hyperlink" Target="http://www.teachinherts.com" TargetMode="External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erson using a computer&#10;&#10;Description automatically generated with low confidence" id="100" name="Google Shape;100;p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24912" r="24911" t="0"/>
          <a:stretch/>
        </p:blipFill>
        <p:spPr>
          <a:xfrm>
            <a:off x="5800431" y="443302"/>
            <a:ext cx="5905794" cy="596582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"/>
          <p:cNvSpPr txBox="1"/>
          <p:nvPr>
            <p:ph idx="1" type="subTitle"/>
          </p:nvPr>
        </p:nvSpPr>
        <p:spPr>
          <a:xfrm>
            <a:off x="1560057" y="5590874"/>
            <a:ext cx="3812864" cy="9819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/>
              <a:t>LMI CONFERENCE </a:t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/>
              <a:t>JAN 2025</a:t>
            </a:r>
            <a:endParaRPr/>
          </a:p>
        </p:txBody>
      </p:sp>
      <p:sp>
        <p:nvSpPr>
          <p:cNvPr id="102" name="Google Shape;102;p1"/>
          <p:cNvSpPr/>
          <p:nvPr/>
        </p:nvSpPr>
        <p:spPr>
          <a:xfrm>
            <a:off x="-298760" y="2559866"/>
            <a:ext cx="7342356" cy="173826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"/>
          <p:cNvSpPr txBox="1"/>
          <p:nvPr>
            <p:ph type="ctrTitle"/>
          </p:nvPr>
        </p:nvSpPr>
        <p:spPr>
          <a:xfrm>
            <a:off x="183256" y="3047340"/>
            <a:ext cx="5403420" cy="10865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39E"/>
              </a:buClr>
              <a:buSzPct val="100000"/>
              <a:buFont typeface="Arial"/>
              <a:buNone/>
            </a:pPr>
            <a:r>
              <a:rPr lang="en-US"/>
              <a:t>INTRODUCING…</a:t>
            </a:r>
            <a:br>
              <a:rPr lang="en-US"/>
            </a:br>
            <a:r>
              <a:rPr lang="en-US"/>
              <a:t>EDUCATION AND CHILDCARE</a:t>
            </a:r>
            <a:br>
              <a:rPr lang="en-US"/>
            </a:br>
            <a:endParaRPr/>
          </a:p>
        </p:txBody>
      </p:sp>
      <p:pic>
        <p:nvPicPr>
          <p:cNvPr id="104" name="Google Shape;104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18370" y="6292617"/>
            <a:ext cx="1907484" cy="8654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"/>
          <p:cNvSpPr txBox="1"/>
          <p:nvPr>
            <p:ph type="title"/>
          </p:nvPr>
        </p:nvSpPr>
        <p:spPr>
          <a:xfrm>
            <a:off x="426447" y="365125"/>
            <a:ext cx="546903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39E"/>
              </a:buClr>
              <a:buSzPts val="4400"/>
              <a:buFont typeface="Arial"/>
              <a:buNone/>
            </a:pPr>
            <a:r>
              <a:rPr lang="en-US"/>
              <a:t>INTRODUCING…</a:t>
            </a:r>
            <a:endParaRPr/>
          </a:p>
        </p:txBody>
      </p:sp>
      <p:sp>
        <p:nvSpPr>
          <p:cNvPr id="110" name="Google Shape;110;p2"/>
          <p:cNvSpPr txBox="1"/>
          <p:nvPr>
            <p:ph idx="1" type="body"/>
          </p:nvPr>
        </p:nvSpPr>
        <p:spPr>
          <a:xfrm>
            <a:off x="11369844" y="6108188"/>
            <a:ext cx="1741109" cy="1077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 b="1" sz="16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11" name="Google Shape;111;p2"/>
          <p:cNvSpPr txBox="1"/>
          <p:nvPr>
            <p:ph idx="3" type="body"/>
          </p:nvPr>
        </p:nvSpPr>
        <p:spPr>
          <a:xfrm>
            <a:off x="0" y="1400775"/>
            <a:ext cx="7094700" cy="44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None/>
            </a:pPr>
            <a:r>
              <a:rPr lang="en-US" sz="18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There are </a:t>
            </a:r>
            <a:r>
              <a:rPr b="1" lang="en-US" sz="18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223,211 pupils</a:t>
            </a:r>
            <a:r>
              <a:rPr lang="en-US" sz="18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attending school in Herts in 2024/25. </a:t>
            </a:r>
            <a:endParaRPr sz="180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None/>
            </a:pPr>
            <a:r>
              <a:t/>
            </a:r>
            <a:endParaRPr sz="180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rgbClr val="040C28"/>
              </a:buClr>
              <a:buSzPts val="1800"/>
              <a:buChar char="●"/>
            </a:pPr>
            <a:r>
              <a:rPr b="1" lang="en-US" sz="1800">
                <a:solidFill>
                  <a:srgbClr val="040C2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472 primary schools</a:t>
            </a:r>
            <a:endParaRPr b="1" sz="1800">
              <a:solidFill>
                <a:srgbClr val="1F1F1F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800"/>
              <a:buChar char="●"/>
            </a:pPr>
            <a:r>
              <a:rPr b="1" lang="en-US" sz="1800">
                <a:solidFill>
                  <a:srgbClr val="1F1F1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142 secondary schools.</a:t>
            </a:r>
            <a:endParaRPr b="1" sz="180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None/>
            </a:pPr>
            <a:r>
              <a:t/>
            </a:r>
            <a:endParaRPr sz="180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None/>
            </a:pPr>
            <a:r>
              <a:rPr lang="en-US" sz="18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This includes 515 state funded and 47 independent schools.</a:t>
            </a:r>
            <a:endParaRPr sz="180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None/>
            </a:pPr>
            <a:r>
              <a:t/>
            </a:r>
            <a:endParaRPr sz="180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None/>
            </a:pPr>
            <a:r>
              <a:rPr lang="en-US" sz="18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We also have </a:t>
            </a:r>
            <a:r>
              <a:rPr b="1" lang="en-US" sz="18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245 preschools and day nurseries</a:t>
            </a:r>
            <a:r>
              <a:rPr lang="en-US" sz="18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in Hertfordshire for children aged 0-4.  </a:t>
            </a:r>
            <a:endParaRPr sz="180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None/>
            </a:pPr>
            <a:r>
              <a:t/>
            </a:r>
            <a:endParaRPr sz="1800">
              <a:solidFill>
                <a:srgbClr val="1F1F1F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None/>
            </a:pPr>
            <a:r>
              <a:rPr lang="en-US" sz="18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There are </a:t>
            </a:r>
            <a:r>
              <a:rPr b="1" lang="en-US" sz="18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teaching and </a:t>
            </a:r>
            <a:r>
              <a:rPr b="1" lang="en-US" sz="1800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support </a:t>
            </a:r>
            <a:r>
              <a:rPr b="1" lang="en-US" sz="18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roles</a:t>
            </a:r>
            <a:r>
              <a:rPr lang="en-US" sz="18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in all of these settings. </a:t>
            </a:r>
            <a:endParaRPr sz="180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None/>
            </a:pPr>
            <a:r>
              <a:t/>
            </a:r>
            <a:endParaRPr sz="180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None/>
            </a:pPr>
            <a:r>
              <a:rPr lang="en-US" sz="18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Last year there were </a:t>
            </a:r>
            <a:r>
              <a:rPr b="1" lang="en-US" sz="18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7300 education vacancies</a:t>
            </a:r>
            <a:r>
              <a:rPr lang="en-US" sz="18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advertised in Herts alone!</a:t>
            </a:r>
            <a:endParaRPr sz="180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None/>
            </a:pPr>
            <a:r>
              <a:t/>
            </a:r>
            <a:endParaRPr sz="180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None/>
            </a:pPr>
            <a:r>
              <a:rPr lang="en-US" sz="180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Nationally, there are 27,746 new entrants to Initial Teacher Training in 2024-25 which is 69% of the target for schools.  </a:t>
            </a:r>
            <a:endParaRPr sz="180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None/>
            </a:pPr>
            <a:r>
              <a:t/>
            </a:r>
            <a:endParaRPr sz="1800">
              <a:solidFill>
                <a:schemeClr val="dk1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None/>
            </a:pPr>
            <a:r>
              <a:t/>
            </a:r>
            <a:endParaRPr sz="1800">
              <a:solidFill>
                <a:srgbClr val="1F1F1F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None/>
            </a:pPr>
            <a:r>
              <a:t/>
            </a:r>
            <a:endParaRPr sz="1800">
              <a:solidFill>
                <a:srgbClr val="1F1F1F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None/>
            </a:pPr>
            <a:r>
              <a:t/>
            </a:r>
            <a:endParaRPr sz="1800">
              <a:solidFill>
                <a:srgbClr val="1F1F1F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12" name="Google Shape;11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3078" y="5795942"/>
            <a:ext cx="1907484" cy="8654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hy more men should work in childcare | Riotact" id="113" name="Google Shape;113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55775" y="-5"/>
            <a:ext cx="5396950" cy="35979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omepage | HFL Education" id="114" name="Google Shape;114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752733" y="5132405"/>
            <a:ext cx="2293455" cy="15289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"/>
          <p:cNvSpPr txBox="1"/>
          <p:nvPr>
            <p:ph type="title"/>
          </p:nvPr>
        </p:nvSpPr>
        <p:spPr>
          <a:xfrm>
            <a:off x="6346478" y="365125"/>
            <a:ext cx="500732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39E"/>
              </a:buClr>
              <a:buSzPct val="100000"/>
              <a:buFont typeface="Arial"/>
              <a:buNone/>
            </a:pPr>
            <a:r>
              <a:rPr lang="en-US"/>
              <a:t>ICEBREAKER…ARE THESE STATEMENTS TRUE OR FALSE?</a:t>
            </a:r>
            <a:endParaRPr/>
          </a:p>
        </p:txBody>
      </p:sp>
      <p:sp>
        <p:nvSpPr>
          <p:cNvPr id="120" name="Google Shape;120;p3"/>
          <p:cNvSpPr txBox="1"/>
          <p:nvPr>
            <p:ph idx="1" type="body"/>
          </p:nvPr>
        </p:nvSpPr>
        <p:spPr>
          <a:xfrm>
            <a:off x="6346478" y="1547600"/>
            <a:ext cx="50073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1700">
                <a:latin typeface="Open Sans"/>
                <a:ea typeface="Open Sans"/>
                <a:cs typeface="Open Sans"/>
                <a:sym typeface="Open Sans"/>
              </a:rPr>
              <a:t>You must currently hold a degree qualification to train to teach </a:t>
            </a:r>
            <a:endParaRPr sz="17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17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1700">
                <a:latin typeface="Open Sans"/>
                <a:ea typeface="Open Sans"/>
                <a:cs typeface="Open Sans"/>
                <a:sym typeface="Open Sans"/>
              </a:rPr>
              <a:t>The Teachers Pension scheme is regarded as an excellent addition to a teacher’s income</a:t>
            </a:r>
            <a:endParaRPr sz="17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17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1700">
                <a:latin typeface="Open Sans"/>
                <a:ea typeface="Open Sans"/>
                <a:cs typeface="Open Sans"/>
                <a:sym typeface="Open Sans"/>
              </a:rPr>
              <a:t>Teaching Assistants must train for a year before being able to work in a classroom </a:t>
            </a:r>
            <a:endParaRPr sz="17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17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1700">
                <a:latin typeface="Open Sans"/>
                <a:ea typeface="Open Sans"/>
                <a:cs typeface="Open Sans"/>
                <a:sym typeface="Open Sans"/>
              </a:rPr>
              <a:t>You must train in four schools before gaining your first teaching position</a:t>
            </a:r>
            <a:endParaRPr sz="17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21" name="Google Shape;121;p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5396" r="5396" t="0"/>
          <a:stretch/>
        </p:blipFill>
        <p:spPr>
          <a:xfrm>
            <a:off x="-217488" y="0"/>
            <a:ext cx="3151188" cy="5295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erson sitting at a table&#10;&#10;Description automatically generated with low confidence" id="122" name="Google Shape;122;p3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7342" r="7341" t="0"/>
          <a:stretch/>
        </p:blipFill>
        <p:spPr>
          <a:xfrm>
            <a:off x="2935384" y="1317625"/>
            <a:ext cx="3160615" cy="554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782518" y="5744246"/>
            <a:ext cx="1907484" cy="8654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8840" r="8848" t="0"/>
          <a:stretch/>
        </p:blipFill>
        <p:spPr>
          <a:xfrm>
            <a:off x="6693408" y="0"/>
            <a:ext cx="5779008" cy="6052007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4"/>
          <p:cNvSpPr txBox="1"/>
          <p:nvPr>
            <p:ph type="title"/>
          </p:nvPr>
        </p:nvSpPr>
        <p:spPr>
          <a:xfrm>
            <a:off x="426447" y="365125"/>
            <a:ext cx="546903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39E"/>
              </a:buClr>
              <a:buSzPts val="4400"/>
              <a:buFont typeface="Arial"/>
              <a:buNone/>
            </a:pPr>
            <a:r>
              <a:rPr lang="en-US"/>
              <a:t>OUR MOST IN-DEMAND ROLES</a:t>
            </a:r>
            <a:endParaRPr/>
          </a:p>
        </p:txBody>
      </p:sp>
      <p:sp>
        <p:nvSpPr>
          <p:cNvPr id="130" name="Google Shape;130;p4"/>
          <p:cNvSpPr txBox="1"/>
          <p:nvPr>
            <p:ph idx="1" type="body"/>
          </p:nvPr>
        </p:nvSpPr>
        <p:spPr>
          <a:xfrm>
            <a:off x="426447" y="1825625"/>
            <a:ext cx="5469036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683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Open Sans"/>
              <a:buChar char="●"/>
            </a:pPr>
            <a:r>
              <a:rPr lang="en-US" sz="2200">
                <a:latin typeface="Open Sans"/>
                <a:ea typeface="Open Sans"/>
                <a:cs typeface="Open Sans"/>
                <a:sym typeface="Open Sans"/>
              </a:rPr>
              <a:t>Teaching Assistants</a:t>
            </a:r>
            <a:endParaRPr sz="2200">
              <a:latin typeface="Open Sans"/>
              <a:ea typeface="Open Sans"/>
              <a:cs typeface="Open Sans"/>
              <a:sym typeface="Open Sans"/>
            </a:endParaRPr>
          </a:p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pen Sans"/>
              <a:buChar char="●"/>
            </a:pPr>
            <a:r>
              <a:rPr lang="en-US" sz="2200">
                <a:latin typeface="Open Sans"/>
                <a:ea typeface="Open Sans"/>
                <a:cs typeface="Open Sans"/>
                <a:sym typeface="Open Sans"/>
              </a:rPr>
              <a:t>Learning Support Assistants</a:t>
            </a:r>
            <a:endParaRPr sz="2200">
              <a:latin typeface="Open Sans"/>
              <a:ea typeface="Open Sans"/>
              <a:cs typeface="Open Sans"/>
              <a:sym typeface="Open Sans"/>
            </a:endParaRPr>
          </a:p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pen Sans"/>
              <a:buChar char="●"/>
            </a:pPr>
            <a:r>
              <a:rPr lang="en-US" sz="2200">
                <a:latin typeface="Open Sans"/>
                <a:ea typeface="Open Sans"/>
                <a:cs typeface="Open Sans"/>
                <a:sym typeface="Open Sans"/>
              </a:rPr>
              <a:t>School Administrators</a:t>
            </a:r>
            <a:endParaRPr sz="2200">
              <a:latin typeface="Open Sans"/>
              <a:ea typeface="Open Sans"/>
              <a:cs typeface="Open Sans"/>
              <a:sym typeface="Open Sans"/>
            </a:endParaRPr>
          </a:p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pen Sans"/>
              <a:buChar char="●"/>
            </a:pPr>
            <a:r>
              <a:rPr lang="en-US" sz="2200">
                <a:latin typeface="Open Sans"/>
                <a:ea typeface="Open Sans"/>
                <a:cs typeface="Open Sans"/>
                <a:sym typeface="Open Sans"/>
              </a:rPr>
              <a:t>Nursery teachers </a:t>
            </a:r>
            <a:endParaRPr sz="2200">
              <a:latin typeface="Open Sans"/>
              <a:ea typeface="Open Sans"/>
              <a:cs typeface="Open Sans"/>
              <a:sym typeface="Open Sans"/>
            </a:endParaRPr>
          </a:p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pen Sans"/>
              <a:buChar char="●"/>
            </a:pPr>
            <a:r>
              <a:rPr lang="en-US" sz="2200">
                <a:latin typeface="Open Sans"/>
                <a:ea typeface="Open Sans"/>
                <a:cs typeface="Open Sans"/>
                <a:sym typeface="Open Sans"/>
              </a:rPr>
              <a:t>Early Years Practitioners</a:t>
            </a:r>
            <a:endParaRPr sz="2200">
              <a:latin typeface="Open Sans"/>
              <a:ea typeface="Open Sans"/>
              <a:cs typeface="Open Sans"/>
              <a:sym typeface="Open Sans"/>
            </a:endParaRPr>
          </a:p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pen Sans"/>
              <a:buChar char="●"/>
            </a:pPr>
            <a:r>
              <a:rPr lang="en-US" sz="2200">
                <a:latin typeface="Open Sans"/>
                <a:ea typeface="Open Sans"/>
                <a:cs typeface="Open Sans"/>
                <a:sym typeface="Open Sans"/>
              </a:rPr>
              <a:t>Primary teachers</a:t>
            </a:r>
            <a:endParaRPr sz="2200">
              <a:latin typeface="Open Sans"/>
              <a:ea typeface="Open Sans"/>
              <a:cs typeface="Open Sans"/>
              <a:sym typeface="Open Sans"/>
            </a:endParaRPr>
          </a:p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pen Sans"/>
              <a:buChar char="●"/>
            </a:pPr>
            <a:r>
              <a:rPr lang="en-US" sz="2200">
                <a:latin typeface="Open Sans"/>
                <a:ea typeface="Open Sans"/>
                <a:cs typeface="Open Sans"/>
                <a:sym typeface="Open Sans"/>
              </a:rPr>
              <a:t>Secondary teachers in all subjects but </a:t>
            </a:r>
            <a:r>
              <a:rPr lang="en-US" sz="2200">
                <a:latin typeface="Open Sans"/>
                <a:ea typeface="Open Sans"/>
                <a:cs typeface="Open Sans"/>
                <a:sym typeface="Open Sans"/>
              </a:rPr>
              <a:t>particularly</a:t>
            </a:r>
            <a:r>
              <a:rPr lang="en-US" sz="2200">
                <a:latin typeface="Open Sans"/>
                <a:ea typeface="Open Sans"/>
                <a:cs typeface="Open Sans"/>
                <a:sym typeface="Open Sans"/>
              </a:rPr>
              <a:t> in Computing, Business, Physics, Chemistry, MFL, Geography, Maths</a:t>
            </a:r>
            <a:endParaRPr sz="22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31" name="Google Shape;131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0998" y="5311530"/>
            <a:ext cx="1907484" cy="8654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"/>
          <p:cNvSpPr txBox="1"/>
          <p:nvPr>
            <p:ph type="title"/>
          </p:nvPr>
        </p:nvSpPr>
        <p:spPr>
          <a:xfrm>
            <a:off x="360444" y="603207"/>
            <a:ext cx="50073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39E"/>
              </a:buClr>
              <a:buSzPct val="100000"/>
              <a:buFont typeface="Arial"/>
              <a:buNone/>
            </a:pPr>
            <a:r>
              <a:rPr lang="en-US"/>
              <a:t>SKILLS AND QUALITIES REQUIRED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39E"/>
              </a:buClr>
              <a:buSzPct val="1000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37" name="Google Shape;137;p5"/>
          <p:cNvSpPr txBox="1"/>
          <p:nvPr>
            <p:ph idx="1" type="body"/>
          </p:nvPr>
        </p:nvSpPr>
        <p:spPr>
          <a:xfrm>
            <a:off x="360458" y="2139936"/>
            <a:ext cx="50073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E</a:t>
            </a:r>
            <a:r>
              <a:rPr lang="en-US" sz="1800">
                <a:latin typeface="Open Sans"/>
                <a:ea typeface="Open Sans"/>
                <a:cs typeface="Open Sans"/>
                <a:sym typeface="Open Sans"/>
              </a:rPr>
              <a:t>njoy working with children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-US" sz="1800">
                <a:latin typeface="Open Sans"/>
                <a:ea typeface="Open Sans"/>
                <a:cs typeface="Open Sans"/>
                <a:sym typeface="Open Sans"/>
              </a:rPr>
              <a:t>Ability to empathise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-US" sz="1800">
                <a:latin typeface="Open Sans"/>
                <a:ea typeface="Open Sans"/>
                <a:cs typeface="Open Sans"/>
                <a:sym typeface="Open Sans"/>
              </a:rPr>
              <a:t>Excellent interpersonal and communication skills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-US" sz="1800">
                <a:latin typeface="Open Sans"/>
                <a:ea typeface="Open Sans"/>
                <a:cs typeface="Open Sans"/>
                <a:sym typeface="Open Sans"/>
              </a:rPr>
              <a:t>Organised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-US" sz="1800">
                <a:latin typeface="Open Sans"/>
                <a:ea typeface="Open Sans"/>
                <a:cs typeface="Open Sans"/>
                <a:sym typeface="Open Sans"/>
              </a:rPr>
              <a:t>Prioritise effectively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-US" sz="1800">
                <a:latin typeface="Open Sans"/>
                <a:ea typeface="Open Sans"/>
                <a:cs typeface="Open Sans"/>
                <a:sym typeface="Open Sans"/>
              </a:rPr>
              <a:t>Work effectively in a team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-US" sz="1800">
                <a:latin typeface="Open Sans"/>
                <a:ea typeface="Open Sans"/>
                <a:cs typeface="Open Sans"/>
                <a:sym typeface="Open Sans"/>
              </a:rPr>
              <a:t>Reliable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-US" sz="1800">
                <a:latin typeface="Open Sans"/>
                <a:ea typeface="Open Sans"/>
                <a:cs typeface="Open Sans"/>
                <a:sym typeface="Open Sans"/>
              </a:rPr>
              <a:t>Determined to do your best for your pupils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-US" sz="1800">
                <a:latin typeface="Open Sans"/>
                <a:ea typeface="Open Sans"/>
                <a:cs typeface="Open Sans"/>
                <a:sym typeface="Open Sans"/>
              </a:rPr>
              <a:t>Be able to reflect on your own practice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8" name="Google Shape;138;p5"/>
          <p:cNvSpPr txBox="1"/>
          <p:nvPr>
            <p:ph idx="2" type="body"/>
          </p:nvPr>
        </p:nvSpPr>
        <p:spPr>
          <a:xfrm>
            <a:off x="6140650" y="417250"/>
            <a:ext cx="5845500" cy="14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/>
              <a:t>ROUTES INTO TEACHING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39" name="Google Shape;13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0998" y="5311530"/>
            <a:ext cx="1907484" cy="865433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5"/>
          <p:cNvSpPr txBox="1"/>
          <p:nvPr/>
        </p:nvSpPr>
        <p:spPr>
          <a:xfrm>
            <a:off x="6140650" y="1206225"/>
            <a:ext cx="5931600" cy="58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lt1"/>
                </a:solidFill>
                <a:highlight>
                  <a:srgbClr val="00A39E"/>
                </a:highlight>
                <a:latin typeface="Open Sans"/>
                <a:ea typeface="Open Sans"/>
                <a:cs typeface="Open Sans"/>
                <a:sym typeface="Open Sans"/>
              </a:rPr>
              <a:t>Salaried and Tuition Fee paying routes for teaching</a:t>
            </a:r>
            <a:endParaRPr b="1">
              <a:solidFill>
                <a:schemeClr val="lt1"/>
              </a:solidFill>
              <a:highlight>
                <a:srgbClr val="00A39E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6604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Open Sans"/>
              <a:buChar char="●"/>
            </a:pPr>
            <a:r>
              <a:rPr lang="en-US" sz="1500">
                <a:solidFill>
                  <a:schemeClr val="lt1"/>
                </a:solidFill>
                <a:highlight>
                  <a:srgbClr val="00A39E"/>
                </a:highlight>
                <a:latin typeface="Open Sans"/>
                <a:ea typeface="Open Sans"/>
                <a:cs typeface="Open Sans"/>
                <a:sym typeface="Open Sans"/>
              </a:rPr>
              <a:t>An undergraduate degree at class 2:2 or above, or equivalent</a:t>
            </a:r>
            <a:endParaRPr sz="1500">
              <a:solidFill>
                <a:schemeClr val="lt1"/>
              </a:solidFill>
              <a:highlight>
                <a:srgbClr val="00A39E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66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Open Sans"/>
              <a:buChar char="●"/>
            </a:pPr>
            <a:r>
              <a:rPr lang="en-US" sz="1500">
                <a:solidFill>
                  <a:schemeClr val="lt1"/>
                </a:solidFill>
                <a:highlight>
                  <a:srgbClr val="00A39E"/>
                </a:highlight>
                <a:latin typeface="Open Sans"/>
                <a:ea typeface="Open Sans"/>
                <a:cs typeface="Open Sans"/>
                <a:sym typeface="Open Sans"/>
              </a:rPr>
              <a:t>Grade 4 (C) or above in English and Maths or equivalent </a:t>
            </a:r>
            <a:endParaRPr sz="1500">
              <a:solidFill>
                <a:schemeClr val="lt1"/>
              </a:solidFill>
              <a:highlight>
                <a:srgbClr val="00A39E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66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Open Sans"/>
              <a:buChar char="●"/>
            </a:pPr>
            <a:r>
              <a:rPr lang="en-US" sz="1500">
                <a:solidFill>
                  <a:schemeClr val="lt1"/>
                </a:solidFill>
                <a:highlight>
                  <a:srgbClr val="00A39E"/>
                </a:highlight>
                <a:latin typeface="Open Sans"/>
                <a:ea typeface="Open Sans"/>
                <a:cs typeface="Open Sans"/>
                <a:sym typeface="Open Sans"/>
              </a:rPr>
              <a:t>Grade 4 (C) or above in Science for Primary applicants</a:t>
            </a:r>
            <a:endParaRPr sz="1500">
              <a:solidFill>
                <a:schemeClr val="lt1"/>
              </a:solidFill>
              <a:highlight>
                <a:srgbClr val="00A39E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lt1"/>
                </a:solidFill>
                <a:highlight>
                  <a:srgbClr val="00A39E"/>
                </a:highlight>
                <a:latin typeface="Open Sans"/>
                <a:ea typeface="Open Sans"/>
                <a:cs typeface="Open Sans"/>
                <a:sym typeface="Open Sans"/>
              </a:rPr>
              <a:t>Post Graduate Teacher Apprenticeship</a:t>
            </a:r>
            <a:endParaRPr b="1">
              <a:solidFill>
                <a:schemeClr val="lt1"/>
              </a:solidFill>
              <a:highlight>
                <a:srgbClr val="00A39E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6604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Open Sans"/>
              <a:buChar char="●"/>
            </a:pPr>
            <a:r>
              <a:rPr lang="en-US" sz="1500">
                <a:solidFill>
                  <a:schemeClr val="lt1"/>
                </a:solidFill>
                <a:highlight>
                  <a:srgbClr val="00A39E"/>
                </a:highlight>
                <a:latin typeface="Open Sans"/>
                <a:ea typeface="Open Sans"/>
                <a:cs typeface="Open Sans"/>
                <a:sym typeface="Open Sans"/>
              </a:rPr>
              <a:t>A degree – ideally 50% in the subject the candidate wishes to teach </a:t>
            </a:r>
            <a:endParaRPr sz="1500">
              <a:solidFill>
                <a:schemeClr val="lt1"/>
              </a:solidFill>
              <a:highlight>
                <a:srgbClr val="00A39E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66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Open Sans"/>
              <a:buChar char="●"/>
            </a:pPr>
            <a:r>
              <a:rPr lang="en-US" sz="1500">
                <a:solidFill>
                  <a:schemeClr val="lt1"/>
                </a:solidFill>
                <a:highlight>
                  <a:srgbClr val="00A39E"/>
                </a:highlight>
                <a:latin typeface="Open Sans"/>
                <a:ea typeface="Open Sans"/>
                <a:cs typeface="Open Sans"/>
                <a:sym typeface="Open Sans"/>
              </a:rPr>
              <a:t>For this year applicants for the PGTA must be already working in the trust / school where they wish to train</a:t>
            </a:r>
            <a:endParaRPr sz="1500">
              <a:solidFill>
                <a:schemeClr val="lt1"/>
              </a:solidFill>
              <a:highlight>
                <a:srgbClr val="00A39E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66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Open Sans"/>
              <a:buChar char="●"/>
            </a:pPr>
            <a:r>
              <a:rPr lang="en-US" sz="1500">
                <a:solidFill>
                  <a:schemeClr val="lt1"/>
                </a:solidFill>
                <a:highlight>
                  <a:srgbClr val="00A39E"/>
                </a:highlight>
                <a:latin typeface="Open Sans"/>
                <a:ea typeface="Open Sans"/>
                <a:cs typeface="Open Sans"/>
                <a:sym typeface="Open Sans"/>
              </a:rPr>
              <a:t>Classroom experience of at least one year –length and roles may vary depending on the experience of each individual</a:t>
            </a:r>
            <a:endParaRPr sz="1500">
              <a:solidFill>
                <a:schemeClr val="lt1"/>
              </a:solidFill>
              <a:highlight>
                <a:srgbClr val="00A39E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66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Open Sans"/>
              <a:buChar char="●"/>
            </a:pPr>
            <a:r>
              <a:rPr lang="en-US" sz="1500">
                <a:solidFill>
                  <a:schemeClr val="lt1"/>
                </a:solidFill>
                <a:highlight>
                  <a:srgbClr val="00A39E"/>
                </a:highlight>
                <a:latin typeface="Open Sans"/>
                <a:ea typeface="Open Sans"/>
                <a:cs typeface="Open Sans"/>
                <a:sym typeface="Open Sans"/>
              </a:rPr>
              <a:t>All apprentices must meet the ESFA Apprenticeship eligibility criteria, which includes being a resident of the UK (or EEA if a UK or EEA citizen) for the last 3 years</a:t>
            </a:r>
            <a:endParaRPr sz="1500">
              <a:solidFill>
                <a:schemeClr val="lt1"/>
              </a:solidFill>
              <a:highlight>
                <a:srgbClr val="00A39E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12121"/>
              </a:solidFill>
              <a:highlight>
                <a:srgbClr val="00A39E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t/>
            </a:r>
            <a:endParaRPr sz="1300">
              <a:solidFill>
                <a:srgbClr val="212121"/>
              </a:solidFill>
              <a:highlight>
                <a:srgbClr val="00A39E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1f9d9e2958_1_2"/>
          <p:cNvSpPr txBox="1"/>
          <p:nvPr>
            <p:ph type="title"/>
          </p:nvPr>
        </p:nvSpPr>
        <p:spPr>
          <a:xfrm>
            <a:off x="360444" y="603207"/>
            <a:ext cx="50073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39E"/>
              </a:buClr>
              <a:buSzPct val="100000"/>
              <a:buFont typeface="Arial"/>
              <a:buNone/>
            </a:pPr>
            <a:r>
              <a:rPr lang="en-US"/>
              <a:t>SKILLS AND QUALITIES REQUIRED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39E"/>
              </a:buClr>
              <a:buSzPct val="1000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46" name="Google Shape;146;g31f9d9e2958_1_2"/>
          <p:cNvSpPr txBox="1"/>
          <p:nvPr>
            <p:ph idx="2" type="body"/>
          </p:nvPr>
        </p:nvSpPr>
        <p:spPr>
          <a:xfrm>
            <a:off x="6140650" y="417250"/>
            <a:ext cx="5845500" cy="14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/>
              <a:t>EARLY YEARS/ CHILDCARE CAREER PATHWAYS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47" name="Google Shape;147;g31f9d9e2958_1_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0998" y="5311530"/>
            <a:ext cx="1907484" cy="865433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g31f9d9e2958_1_2"/>
          <p:cNvSpPr txBox="1"/>
          <p:nvPr/>
        </p:nvSpPr>
        <p:spPr>
          <a:xfrm>
            <a:off x="5836600" y="1556425"/>
            <a:ext cx="6235800" cy="551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lt1"/>
                </a:solidFill>
                <a:highlight>
                  <a:srgbClr val="00A39E"/>
                </a:highlight>
                <a:latin typeface="Open Sans"/>
                <a:ea typeface="Open Sans"/>
                <a:cs typeface="Open Sans"/>
                <a:sym typeface="Open Sans"/>
              </a:rPr>
              <a:t>Support roles in schools/ daycare settings:</a:t>
            </a:r>
            <a:endParaRPr b="1">
              <a:solidFill>
                <a:schemeClr val="lt1"/>
              </a:solidFill>
              <a:highlight>
                <a:srgbClr val="00A39E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6604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Open Sans"/>
              <a:buChar char="●"/>
            </a:pPr>
            <a:r>
              <a:rPr lang="en-US" sz="1500">
                <a:solidFill>
                  <a:schemeClr val="lt1"/>
                </a:solidFill>
                <a:highlight>
                  <a:srgbClr val="00A39E"/>
                </a:highlight>
                <a:latin typeface="Open Sans"/>
                <a:ea typeface="Open Sans"/>
                <a:cs typeface="Open Sans"/>
                <a:sym typeface="Open Sans"/>
              </a:rPr>
              <a:t>Early Years Worker (unqualified)</a:t>
            </a:r>
            <a:endParaRPr sz="1500">
              <a:solidFill>
                <a:schemeClr val="lt1"/>
              </a:solidFill>
              <a:highlight>
                <a:srgbClr val="00A39E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66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Open Sans"/>
              <a:buChar char="●"/>
            </a:pPr>
            <a:r>
              <a:rPr lang="en-US" sz="1500">
                <a:solidFill>
                  <a:schemeClr val="lt1"/>
                </a:solidFill>
                <a:highlight>
                  <a:srgbClr val="00A39E"/>
                </a:highlight>
                <a:latin typeface="Open Sans"/>
                <a:ea typeface="Open Sans"/>
                <a:cs typeface="Open Sans"/>
                <a:sym typeface="Open Sans"/>
              </a:rPr>
              <a:t>Early Years Practitioner (level 2) </a:t>
            </a:r>
            <a:endParaRPr sz="1500">
              <a:solidFill>
                <a:schemeClr val="lt1"/>
              </a:solidFill>
              <a:highlight>
                <a:srgbClr val="00A39E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66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Open Sans"/>
              <a:buChar char="●"/>
            </a:pPr>
            <a:r>
              <a:rPr lang="en-US" sz="1500">
                <a:solidFill>
                  <a:schemeClr val="lt1"/>
                </a:solidFill>
                <a:highlight>
                  <a:srgbClr val="00A39E"/>
                </a:highlight>
                <a:latin typeface="Open Sans"/>
                <a:ea typeface="Open Sans"/>
                <a:cs typeface="Open Sans"/>
                <a:sym typeface="Open Sans"/>
              </a:rPr>
              <a:t>Early Years Practitioner (level 3)</a:t>
            </a:r>
            <a:endParaRPr sz="1500">
              <a:solidFill>
                <a:schemeClr val="lt1"/>
              </a:solidFill>
              <a:highlight>
                <a:srgbClr val="00A39E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lt1"/>
                </a:solidFill>
                <a:highlight>
                  <a:srgbClr val="00A39E"/>
                </a:highlight>
                <a:latin typeface="Open Sans"/>
                <a:ea typeface="Open Sans"/>
                <a:cs typeface="Open Sans"/>
                <a:sym typeface="Open Sans"/>
              </a:rPr>
              <a:t>Study at Higher Education in disciplines such as: </a:t>
            </a:r>
            <a:endParaRPr b="1">
              <a:solidFill>
                <a:schemeClr val="lt1"/>
              </a:solidFill>
              <a:highlight>
                <a:srgbClr val="00A39E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highlight>
                  <a:srgbClr val="00A39E"/>
                </a:highlight>
                <a:latin typeface="Open Sans"/>
                <a:ea typeface="Open Sans"/>
                <a:cs typeface="Open Sans"/>
                <a:sym typeface="Open Sans"/>
              </a:rPr>
              <a:t>Early Years Teaching • Youthwork • Playwork • Social work • Early Childhood Studies. to access career options in professional training, local authority quality/regulatory roles</a:t>
            </a:r>
            <a:endParaRPr>
              <a:solidFill>
                <a:schemeClr val="lt1"/>
              </a:solidFill>
              <a:highlight>
                <a:srgbClr val="00A39E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chemeClr val="lt1"/>
                </a:solidFill>
                <a:highlight>
                  <a:srgbClr val="00A39E"/>
                </a:highlight>
                <a:latin typeface="Open Sans"/>
                <a:ea typeface="Open Sans"/>
                <a:cs typeface="Open Sans"/>
                <a:sym typeface="Open Sans"/>
              </a:rPr>
              <a:t>Option to progress into specialist roles, such as: </a:t>
            </a:r>
            <a:endParaRPr b="1" sz="1500">
              <a:solidFill>
                <a:schemeClr val="lt1"/>
              </a:solidFill>
              <a:highlight>
                <a:srgbClr val="00A39E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highlight>
                  <a:srgbClr val="00A39E"/>
                </a:highlight>
                <a:latin typeface="Open Sans"/>
                <a:ea typeface="Open Sans"/>
                <a:cs typeface="Open Sans"/>
                <a:sym typeface="Open Sans"/>
              </a:rPr>
              <a:t>Deputy Manager • Manager </a:t>
            </a:r>
            <a:r>
              <a:rPr lang="en-US">
                <a:solidFill>
                  <a:schemeClr val="lt1"/>
                </a:solidFill>
                <a:highlight>
                  <a:srgbClr val="00A39E"/>
                </a:highlight>
                <a:latin typeface="Open Sans"/>
                <a:ea typeface="Open Sans"/>
                <a:cs typeface="Open Sans"/>
                <a:sym typeface="Open Sans"/>
              </a:rPr>
              <a:t>• </a:t>
            </a:r>
            <a:r>
              <a:rPr lang="en-US">
                <a:solidFill>
                  <a:schemeClr val="lt1"/>
                </a:solidFill>
                <a:highlight>
                  <a:srgbClr val="00A39E"/>
                </a:highlight>
                <a:latin typeface="Open Sans"/>
                <a:ea typeface="Open Sans"/>
                <a:cs typeface="Open Sans"/>
                <a:sym typeface="Open Sans"/>
              </a:rPr>
              <a:t>Special Education Needs Co-ordinator (SENCO) • Safeguarding • Special Education Needs and Disability Lead (SEND) • Physical Activity and Nutrition Co-ordinator (PANCO) • Literacy or Maths Leader. Other specialist roles may include pedagogical approaches</a:t>
            </a:r>
            <a:endParaRPr>
              <a:solidFill>
                <a:schemeClr val="lt1"/>
              </a:solidFill>
              <a:highlight>
                <a:srgbClr val="00A39E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12121"/>
              </a:solidFill>
              <a:highlight>
                <a:srgbClr val="00A39E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t/>
            </a:r>
            <a:endParaRPr sz="1300">
              <a:solidFill>
                <a:srgbClr val="212121"/>
              </a:solidFill>
              <a:highlight>
                <a:srgbClr val="00A39E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9" name="Google Shape;149;g31f9d9e2958_1_2"/>
          <p:cNvSpPr txBox="1"/>
          <p:nvPr>
            <p:ph idx="1" type="body"/>
          </p:nvPr>
        </p:nvSpPr>
        <p:spPr>
          <a:xfrm>
            <a:off x="360458" y="2139936"/>
            <a:ext cx="50073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E</a:t>
            </a:r>
            <a:r>
              <a:rPr lang="en-US" sz="1800">
                <a:latin typeface="Open Sans"/>
                <a:ea typeface="Open Sans"/>
                <a:cs typeface="Open Sans"/>
                <a:sym typeface="Open Sans"/>
              </a:rPr>
              <a:t>njoy working with children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-US" sz="1800">
                <a:latin typeface="Open Sans"/>
                <a:ea typeface="Open Sans"/>
                <a:cs typeface="Open Sans"/>
                <a:sym typeface="Open Sans"/>
              </a:rPr>
              <a:t>Ability to empathise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-US" sz="1800">
                <a:latin typeface="Open Sans"/>
                <a:ea typeface="Open Sans"/>
                <a:cs typeface="Open Sans"/>
                <a:sym typeface="Open Sans"/>
              </a:rPr>
              <a:t>Excellent interpersonal and communication skills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-US" sz="1800">
                <a:latin typeface="Open Sans"/>
                <a:ea typeface="Open Sans"/>
                <a:cs typeface="Open Sans"/>
                <a:sym typeface="Open Sans"/>
              </a:rPr>
              <a:t>Organised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-US" sz="1800">
                <a:latin typeface="Open Sans"/>
                <a:ea typeface="Open Sans"/>
                <a:cs typeface="Open Sans"/>
                <a:sym typeface="Open Sans"/>
              </a:rPr>
              <a:t>Prioritise effectively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-US" sz="1800">
                <a:latin typeface="Open Sans"/>
                <a:ea typeface="Open Sans"/>
                <a:cs typeface="Open Sans"/>
                <a:sym typeface="Open Sans"/>
              </a:rPr>
              <a:t>Work effectively in a team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-US" sz="1800">
                <a:latin typeface="Open Sans"/>
                <a:ea typeface="Open Sans"/>
                <a:cs typeface="Open Sans"/>
                <a:sym typeface="Open Sans"/>
              </a:rPr>
              <a:t>Reliable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-US" sz="1800">
                <a:latin typeface="Open Sans"/>
                <a:ea typeface="Open Sans"/>
                <a:cs typeface="Open Sans"/>
                <a:sym typeface="Open Sans"/>
              </a:rPr>
              <a:t>Determined to do your best for your pupils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-US" sz="1800">
                <a:latin typeface="Open Sans"/>
                <a:ea typeface="Open Sans"/>
                <a:cs typeface="Open Sans"/>
                <a:sym typeface="Open Sans"/>
              </a:rPr>
              <a:t>Be able to reflect on your own practice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qr code with blue and white squares&#10;&#10;Description automatically generated" id="154" name="Google Shape;15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57475" y="272375"/>
            <a:ext cx="2065125" cy="2065125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6"/>
          <p:cNvSpPr txBox="1"/>
          <p:nvPr>
            <p:ph idx="1" type="body"/>
          </p:nvPr>
        </p:nvSpPr>
        <p:spPr>
          <a:xfrm>
            <a:off x="-862572" y="1958250"/>
            <a:ext cx="89448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b="1" lang="en-US" sz="2500" u="sng">
                <a:latin typeface="Arial"/>
                <a:ea typeface="Arial"/>
                <a:cs typeface="Arial"/>
                <a:sym typeface="Arial"/>
                <a:hlinkClick r:id="rId4"/>
              </a:rPr>
              <a:t>enquiries@albantsh.co.uk</a:t>
            </a:r>
            <a:endParaRPr b="1" sz="2500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b="1" lang="en-US" sz="2500" u="sng">
                <a:latin typeface="Arial"/>
                <a:ea typeface="Arial"/>
                <a:cs typeface="Arial"/>
                <a:sym typeface="Arial"/>
                <a:hlinkClick r:id="rId5"/>
              </a:rPr>
              <a:t>www.albantsh.co.uk</a:t>
            </a:r>
            <a:endParaRPr b="1" sz="2500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b="1" lang="en-US" sz="2500" u="sng">
                <a:latin typeface="Arial"/>
                <a:ea typeface="Arial"/>
                <a:cs typeface="Arial"/>
                <a:sym typeface="Arial"/>
                <a:hlinkClick r:id="rId6"/>
              </a:rPr>
              <a:t>www.teaching-school.co.uk</a:t>
            </a:r>
            <a:r>
              <a:rPr b="1" lang="en-US" sz="2500">
                <a:latin typeface="Arial"/>
                <a:ea typeface="Arial"/>
                <a:cs typeface="Arial"/>
                <a:sym typeface="Arial"/>
              </a:rPr>
              <a:t> </a:t>
            </a:r>
            <a:endParaRPr b="1" sz="2500"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b="1" lang="en-US" sz="2500" u="sng">
                <a:latin typeface="Arial"/>
                <a:ea typeface="Arial"/>
                <a:cs typeface="Arial"/>
                <a:sym typeface="Arial"/>
                <a:hlinkClick r:id="rId7"/>
              </a:rPr>
              <a:t>www.teachinherts.com</a:t>
            </a:r>
            <a:r>
              <a:rPr b="1" lang="en-US"/>
              <a:t> </a:t>
            </a:r>
            <a:endParaRPr b="1"/>
          </a:p>
          <a:p>
            <a:pPr indent="-228600" lvl="0" marL="2286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228600" lvl="0" marL="2286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56" name="Google Shape;156;p6"/>
          <p:cNvSpPr txBox="1"/>
          <p:nvPr>
            <p:ph type="title"/>
          </p:nvPr>
        </p:nvSpPr>
        <p:spPr>
          <a:xfrm>
            <a:off x="319466" y="396946"/>
            <a:ext cx="71952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ANY QUESTIONS?</a:t>
            </a:r>
            <a:endParaRPr/>
          </a:p>
        </p:txBody>
      </p:sp>
      <p:sp>
        <p:nvSpPr>
          <p:cNvPr id="157" name="Google Shape;157;p6"/>
          <p:cNvSpPr/>
          <p:nvPr/>
        </p:nvSpPr>
        <p:spPr>
          <a:xfrm>
            <a:off x="669875" y="4448050"/>
            <a:ext cx="10795800" cy="1846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8" name="Google Shape;158;p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56750" y="5074614"/>
            <a:ext cx="2968700" cy="79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705118" y="5018000"/>
            <a:ext cx="2997083" cy="79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693874" y="4656450"/>
            <a:ext cx="2190425" cy="1214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0A3CF0527CB248AAF201C66E1BDA1E" ma:contentTypeVersion="17" ma:contentTypeDescription="Create a new document." ma:contentTypeScope="" ma:versionID="6d9e6963be9b819818bf7c48fde5a6a4">
  <xsd:schema xmlns:xsd="http://www.w3.org/2001/XMLSchema" xmlns:xs="http://www.w3.org/2001/XMLSchema" xmlns:p="http://schemas.microsoft.com/office/2006/metadata/properties" xmlns:ns2="21caf7be-45b8-4cd4-8511-01a3c8b0453b" xmlns:ns3="c20425d7-ff54-4ccf-bd3c-1ff5f95f264c" targetNamespace="http://schemas.microsoft.com/office/2006/metadata/properties" ma:root="true" ma:fieldsID="0fb73ea57715257b57b948b431f5caf0" ns2:_="" ns3:_="">
    <xsd:import namespace="21caf7be-45b8-4cd4-8511-01a3c8b0453b"/>
    <xsd:import namespace="c20425d7-ff54-4ccf-bd3c-1ff5f95f264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OCR" minOccurs="0"/>
                <xsd:element ref="ns3:lcf76f155ced4ddcb4097134ff3c332f" minOccurs="0"/>
                <xsd:element ref="ns2:TaxCatchAll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caf7be-45b8-4cd4-8511-01a3c8b0453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e9367278-2fb7-41ec-9be0-c70704f207c4}" ma:internalName="TaxCatchAll" ma:showField="CatchAllData" ma:web="21caf7be-45b8-4cd4-8511-01a3c8b045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0425d7-ff54-4ccf-bd3c-1ff5f95f26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2cecac4d-2ae6-4b11-90e2-d65a676b88c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20425d7-ff54-4ccf-bd3c-1ff5f95f264c">
      <Terms xmlns="http://schemas.microsoft.com/office/infopath/2007/PartnerControls"/>
    </lcf76f155ced4ddcb4097134ff3c332f>
    <TaxCatchAll xmlns="21caf7be-45b8-4cd4-8511-01a3c8b0453b" xsi:nil="true"/>
  </documentManagement>
</p:properties>
</file>

<file path=customXml/itemProps1.xml><?xml version="1.0" encoding="utf-8"?>
<ds:datastoreItem xmlns:ds="http://schemas.openxmlformats.org/officeDocument/2006/customXml" ds:itemID="{54CCDC11-865F-47DA-AFAB-6D50B7A25BC9}"/>
</file>

<file path=customXml/itemProps2.xml><?xml version="1.0" encoding="utf-8"?>
<ds:datastoreItem xmlns:ds="http://schemas.openxmlformats.org/officeDocument/2006/customXml" ds:itemID="{B0DC202D-36B4-48A3-8096-4978A2880ED9}"/>
</file>

<file path=customXml/itemProps3.xml><?xml version="1.0" encoding="utf-8"?>
<ds:datastoreItem xmlns:ds="http://schemas.openxmlformats.org/officeDocument/2006/customXml" ds:itemID="{B17BF3CC-E801-4690-96A1-5FEDBD79308E}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Georgia Vernon</dc:creator>
  <dcterms:created xsi:type="dcterms:W3CDTF">2021-01-04T10:40:02Z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0x010100500A3CF0527CB248AAF201C66E1BDA1E</vt:lpwstr>
  </property>
  <property fmtid="{D5CDD505-2E9C-101B-9397-08002B2CF9AE}" pid="3" name="Order">
    <vt:r8>622000</vt:r8>
  </property>
  <property fmtid="{D5CDD505-2E9C-101B-9397-08002B2CF9AE}" pid="4" name="_ExtendedDescription">
    <vt:lpwstr/>
  </property>
  <property fmtid="{D5CDD505-2E9C-101B-9397-08002B2CF9AE}" pid="5" name="MediaServiceImageTags">
    <vt:lpwstr/>
  </property>
</Properties>
</file>