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5"/>
  </p:handoutMasterIdLst>
  <p:sldIdLst>
    <p:sldId id="258" r:id="rId2"/>
    <p:sldId id="274" r:id="rId3"/>
    <p:sldId id="271" r:id="rId4"/>
    <p:sldId id="277" r:id="rId5"/>
    <p:sldId id="278" r:id="rId6"/>
    <p:sldId id="276" r:id="rId7"/>
    <p:sldId id="273" r:id="rId8"/>
    <p:sldId id="282" r:id="rId9"/>
    <p:sldId id="279" r:id="rId10"/>
    <p:sldId id="275" r:id="rId11"/>
    <p:sldId id="280" r:id="rId12"/>
    <p:sldId id="281" r:id="rId13"/>
    <p:sldId id="28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eorgia Vernon" initials="GV" lastIdx="1" clrIdx="0">
    <p:extLst>
      <p:ext uri="{19B8F6BF-5375-455C-9EA6-DF929625EA0E}">
        <p15:presenceInfo xmlns:p15="http://schemas.microsoft.com/office/powerpoint/2012/main" userId="S::Georgia.Vernon@pdms.com::26dc2e7f-406e-4f1b-8e29-ae44f6f4872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9E"/>
    <a:srgbClr val="FD621D"/>
    <a:srgbClr val="2F223A"/>
    <a:srgbClr val="008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38" autoAdjust="0"/>
    <p:restoredTop sz="94660"/>
  </p:normalViewPr>
  <p:slideViewPr>
    <p:cSldViewPr snapToGrid="0">
      <p:cViewPr varScale="1">
        <p:scale>
          <a:sx n="73" d="100"/>
          <a:sy n="73" d="100"/>
        </p:scale>
        <p:origin x="648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2868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EE8D109-A150-46E8-8B8B-CEEAE39928E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26092FF-9257-4549-82F1-D9DE8820CBF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D9BDA8-39A7-4B75-A8C0-F5F3C938B004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294E07D-E246-495D-9BB0-3F8107C222A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56CB9-1EDF-4A06-968B-8C5370FC09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69C794-E27E-41FB-8A8E-E7F4154D9E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3603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B5A3A46-BE5D-4EBA-BF17-6EC80BE8C9E5}"/>
              </a:ext>
            </a:extLst>
          </p:cNvPr>
          <p:cNvSpPr/>
          <p:nvPr userDrawn="1"/>
        </p:nvSpPr>
        <p:spPr>
          <a:xfrm>
            <a:off x="-217279" y="-244444"/>
            <a:ext cx="10701192" cy="7346887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600" dirty="0">
              <a:solidFill>
                <a:srgbClr val="00807B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AA25267-7D73-49BF-9C43-6A8B67978D44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800431" y="443302"/>
            <a:ext cx="5905794" cy="59658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8B7C4C-37F3-41CA-B294-479ADDB30CD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60057" y="5590874"/>
            <a:ext cx="3812864" cy="98194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</a:t>
            </a:r>
          </a:p>
          <a:p>
            <a:r>
              <a:rPr lang="en-US" dirty="0"/>
              <a:t>Date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0CB5452-B0AB-4241-A083-94FB14DEF609}"/>
              </a:ext>
            </a:extLst>
          </p:cNvPr>
          <p:cNvSpPr/>
          <p:nvPr userDrawn="1"/>
        </p:nvSpPr>
        <p:spPr>
          <a:xfrm>
            <a:off x="-298760" y="2559866"/>
            <a:ext cx="7342356" cy="173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9E08203-CA13-4FC2-8967-98475ED068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5380" y="2733015"/>
            <a:ext cx="5926648" cy="1391970"/>
          </a:xfrm>
          <a:noFill/>
        </p:spPr>
        <p:txBody>
          <a:bodyPr>
            <a:normAutofit fontScale="90000"/>
          </a:bodyPr>
          <a:lstStyle>
            <a:lvl1pPr>
              <a:defRPr>
                <a:solidFill>
                  <a:srgbClr val="00A39E"/>
                </a:solidFill>
                <a:latin typeface="Raleway" panose="020B0803030101060003" pitchFamily="34" charset="0"/>
              </a:defRPr>
            </a:lvl1pPr>
          </a:lstStyle>
          <a:p>
            <a:r>
              <a:rPr lang="en-US" sz="4800" dirty="0">
                <a:latin typeface="Raleway" panose="020B0803030101060003" pitchFamily="34" charset="0"/>
              </a:rPr>
              <a:t>PRESENTATION SLIDE TITLE</a:t>
            </a:r>
            <a:endParaRPr lang="en-GB" sz="4800" dirty="0">
              <a:latin typeface="Nobel Black" panose="02000603040000020004" pitchFamily="50" charset="0"/>
            </a:endParaRPr>
          </a:p>
        </p:txBody>
      </p:sp>
      <p:pic>
        <p:nvPicPr>
          <p:cNvPr id="17" name="Picture 1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5F08DBC-2609-4730-9BF0-AE3FDFD4C59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7" y="5739093"/>
            <a:ext cx="1424904" cy="52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660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457" y="338432"/>
            <a:ext cx="5007322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Raleway" panose="020B0803030101060003" pitchFamily="34" charset="0"/>
              </a:defRPr>
            </a:lvl1pPr>
          </a:lstStyle>
          <a:p>
            <a:r>
              <a:rPr lang="en-US" dirty="0"/>
              <a:t>CONTACT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458" y="2461404"/>
            <a:ext cx="5007321" cy="417788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Raleway" panose="020B08030301010600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EMAIL</a:t>
            </a:r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360457" y="6509442"/>
            <a:ext cx="894476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939767A-DD8B-4A94-B418-14BA9F81A58C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360458" y="3063858"/>
            <a:ext cx="5007321" cy="417788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Add in email address</a:t>
            </a:r>
            <a:endParaRPr lang="en-GB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18C101D-CF3D-4EF6-8ED1-55CA6F9DD3B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457" y="3832849"/>
            <a:ext cx="5007321" cy="417788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Raleway" panose="020B08030301010600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TELEPHONE</a:t>
            </a:r>
            <a:endParaRPr lang="en-GB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FDFF395C-115B-4FDE-8309-82AC02B75606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360457" y="4435303"/>
            <a:ext cx="5007321" cy="417788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Add in telephone number</a:t>
            </a:r>
            <a:endParaRPr lang="en-GB" dirty="0"/>
          </a:p>
        </p:txBody>
      </p:sp>
      <p:pic>
        <p:nvPicPr>
          <p:cNvPr id="20" name="Picture 19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9B0B2E1-FC73-4769-ACAC-E998240213F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29" y="2709782"/>
            <a:ext cx="3927900" cy="1438436"/>
          </a:xfrm>
          <a:prstGeom prst="rect">
            <a:avLst/>
          </a:prstGeom>
        </p:spPr>
      </p:pic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E4BCC41-BE84-4595-BFE1-3C612941F967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60456" y="5531557"/>
            <a:ext cx="5007321" cy="417788"/>
          </a:xfrm>
        </p:spPr>
        <p:txBody>
          <a:bodyPr>
            <a:noAutofit/>
          </a:bodyPr>
          <a:lstStyle>
            <a:lvl1pPr marL="0">
              <a:buNone/>
              <a:defRPr sz="4000">
                <a:solidFill>
                  <a:schemeClr val="bg1"/>
                </a:solidFill>
                <a:effectLst/>
                <a:latin typeface="Font Awesome 5 Brands Regular" panose="02000503000000000000" pitchFamily="50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  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22217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doub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46478" y="365125"/>
            <a:ext cx="5007322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Raleway" panose="020B0803030101060003" pitchFamily="34" charset="0"/>
              </a:defRPr>
            </a:lvl1pPr>
          </a:lstStyle>
          <a:p>
            <a:r>
              <a:rPr lang="en-US" dirty="0">
                <a:latin typeface="Raleway" panose="020B0803030101060003" pitchFamily="34" charset="0"/>
              </a:rPr>
              <a:t>SLIDE TITLE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-217279" y="-244444"/>
            <a:ext cx="6313279" cy="6421407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346478" y="1825625"/>
            <a:ext cx="5007321" cy="4351338"/>
          </a:xfrm>
        </p:spPr>
        <p:txBody>
          <a:bodyPr/>
          <a:lstStyle>
            <a:lvl1pPr marL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area can be used for body text and slide content.</a:t>
            </a:r>
            <a:endParaRPr lang="en-GB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D656F1F-D89A-4BA2-BE73-DAD59F5A851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17488" y="0"/>
            <a:ext cx="3151188" cy="52959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0" name="Picture Placeholder 8">
            <a:extLst>
              <a:ext uri="{FF2B5EF4-FFF2-40B4-BE49-F238E27FC236}">
                <a16:creationId xmlns:a16="http://schemas.microsoft.com/office/drawing/2014/main" id="{3918A86F-5648-47E5-8D1E-965C052D737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2944812" y="1317625"/>
            <a:ext cx="3151188" cy="5540375"/>
          </a:xfrm>
        </p:spPr>
        <p:txBody>
          <a:bodyPr/>
          <a:lstStyle/>
          <a:p>
            <a:endParaRPr lang="en-GB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0424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pli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97DB2F-5C1D-429B-89DE-DEFBEA5CF4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0228" y="0"/>
            <a:ext cx="5781772" cy="6052007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6052007"/>
            <a:ext cx="12191999" cy="805993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47" y="365125"/>
            <a:ext cx="5469036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Raleway" panose="020B0803030101060003" pitchFamily="34" charset="0"/>
              </a:defRPr>
            </a:lvl1pPr>
          </a:lstStyle>
          <a:p>
            <a:r>
              <a:rPr lang="en-US" dirty="0">
                <a:latin typeface="Raleway" panose="020B0803030101060003" pitchFamily="34" charset="0"/>
              </a:rPr>
              <a:t>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6447" y="1825625"/>
            <a:ext cx="5469036" cy="4351338"/>
          </a:xfrm>
        </p:spPr>
        <p:txBody>
          <a:bodyPr/>
          <a:lstStyle>
            <a:lvl1pPr marL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area can be used for body text and slide content.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72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47" y="365125"/>
            <a:ext cx="5469036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Raleway" panose="020B0803030101060003" pitchFamily="34" charset="0"/>
              </a:defRPr>
            </a:lvl1pPr>
          </a:lstStyle>
          <a:p>
            <a:r>
              <a:rPr lang="en-US" dirty="0">
                <a:latin typeface="Raleway" panose="020B0803030101060003" pitchFamily="34" charset="0"/>
              </a:rPr>
              <a:t>SLIDE TITLE</a:t>
            </a:r>
            <a:endParaRPr lang="en-GB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9096866" y="-193015"/>
            <a:ext cx="6521640" cy="7051016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6447" y="1825625"/>
            <a:ext cx="5469036" cy="4351338"/>
          </a:xfrm>
        </p:spPr>
        <p:txBody>
          <a:bodyPr/>
          <a:lstStyle>
            <a:lvl1pPr marL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area can be used for body text and slide content.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597DB2F-5C1D-429B-89DE-DEFBEA5CF47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410228" y="0"/>
            <a:ext cx="5781772" cy="3622675"/>
          </a:xfrm>
        </p:spPr>
        <p:txBody>
          <a:bodyPr/>
          <a:lstStyle/>
          <a:p>
            <a:endParaRPr lang="en-GB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BEB1C4C-65F9-40DD-AA5A-A37427A5EA7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9635860" y="4059324"/>
            <a:ext cx="2289044" cy="1851281"/>
          </a:xfrm>
        </p:spPr>
        <p:txBody>
          <a:bodyPr/>
          <a:lstStyle>
            <a:lvl1pPr algn="r">
              <a:buNone/>
              <a:defRPr>
                <a:solidFill>
                  <a:schemeClr val="bg1"/>
                </a:solidFill>
              </a:defRPr>
            </a:lvl1pPr>
            <a:lvl2pPr algn="r">
              <a:defRPr>
                <a:solidFill>
                  <a:schemeClr val="bg1"/>
                </a:solidFill>
              </a:defRPr>
            </a:lvl2pPr>
            <a:lvl3pPr algn="r">
              <a:defRPr>
                <a:solidFill>
                  <a:schemeClr val="bg1"/>
                </a:solidFill>
              </a:defRPr>
            </a:lvl3pPr>
            <a:lvl4pPr algn="r">
              <a:defRPr>
                <a:solidFill>
                  <a:schemeClr val="bg1"/>
                </a:solidFill>
              </a:defRPr>
            </a:lvl4pPr>
            <a:lvl5pPr algn="r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This area can be used for body text and slide content</a:t>
            </a:r>
          </a:p>
        </p:txBody>
      </p:sp>
    </p:spTree>
    <p:extLst>
      <p:ext uri="{BB962C8B-B14F-4D97-AF65-F5344CB8AC3E}">
        <p14:creationId xmlns:p14="http://schemas.microsoft.com/office/powerpoint/2010/main" val="178707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Featur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8554D85D-9635-49B5-B564-F0FB46DFC23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114605" y="2611798"/>
            <a:ext cx="1693862" cy="16938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D4B55FE3-333D-4A15-AAEC-1883DFF8C83B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3854152" y="2611798"/>
            <a:ext cx="1693862" cy="16938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43E7684-675D-4154-9913-7FA0934EC15B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593699" y="2611798"/>
            <a:ext cx="1693862" cy="16938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FC96B8BA-D45B-4C70-A544-BCFC4ACB025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9333246" y="2611798"/>
            <a:ext cx="1693862" cy="169386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Icon</a:t>
            </a:r>
            <a:endParaRPr lang="en-GB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AA09A6E-79B6-41D8-B436-A310D7F89A8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223" y="4490326"/>
            <a:ext cx="2460625" cy="302971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00A39E"/>
                </a:solidFill>
                <a:latin typeface="Raleway" panose="020B08030301010600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>
                <a:latin typeface="Raleway" panose="020B0803030101060003" pitchFamily="34" charset="0"/>
              </a:rPr>
              <a:t>TITLE</a:t>
            </a:r>
            <a:endParaRPr lang="en-GB" dirty="0"/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A78C31A-B36E-4129-B68C-DB54A3F8268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470770" y="4490326"/>
            <a:ext cx="2460625" cy="302971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00A39E"/>
                </a:solidFill>
                <a:latin typeface="Raleway" panose="020B08030301010600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45CA4D8A-6207-4517-8ED6-007C78EB33E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10317" y="4490326"/>
            <a:ext cx="2460625" cy="298025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00A39E"/>
                </a:solidFill>
                <a:latin typeface="Raleway" panose="020B08030301010600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0" name="Text Placeholder 16">
            <a:extLst>
              <a:ext uri="{FF2B5EF4-FFF2-40B4-BE49-F238E27FC236}">
                <a16:creationId xmlns:a16="http://schemas.microsoft.com/office/drawing/2014/main" id="{B6A1C7C5-E80A-46CE-9E2D-05FC076D9B0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949864" y="4490325"/>
            <a:ext cx="2460625" cy="302971"/>
          </a:xfrm>
        </p:spPr>
        <p:txBody>
          <a:bodyPr>
            <a:normAutofit/>
          </a:bodyPr>
          <a:lstStyle>
            <a:lvl1pPr algn="ctr">
              <a:buNone/>
              <a:defRPr sz="2000">
                <a:solidFill>
                  <a:srgbClr val="00A39E"/>
                </a:solidFill>
                <a:latin typeface="Raleway" panose="020B0803030101060003" pitchFamily="34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TITLE</a:t>
            </a:r>
            <a:endParaRPr lang="en-GB" dirty="0"/>
          </a:p>
        </p:txBody>
      </p:sp>
      <p:sp>
        <p:nvSpPr>
          <p:cNvPr id="23" name="Text Placeholder 16">
            <a:extLst>
              <a:ext uri="{FF2B5EF4-FFF2-40B4-BE49-F238E27FC236}">
                <a16:creationId xmlns:a16="http://schemas.microsoft.com/office/drawing/2014/main" id="{D4B4C195-C4E2-4576-8C6B-14BD22D4EEC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31223" y="4863233"/>
            <a:ext cx="2460625" cy="953838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4" name="Text Placeholder 16">
            <a:extLst>
              <a:ext uri="{FF2B5EF4-FFF2-40B4-BE49-F238E27FC236}">
                <a16:creationId xmlns:a16="http://schemas.microsoft.com/office/drawing/2014/main" id="{7CA22BA2-032E-4660-A0EC-03096952DAA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70770" y="4863233"/>
            <a:ext cx="2460625" cy="953838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5" name="Text Placeholder 16">
            <a:extLst>
              <a:ext uri="{FF2B5EF4-FFF2-40B4-BE49-F238E27FC236}">
                <a16:creationId xmlns:a16="http://schemas.microsoft.com/office/drawing/2014/main" id="{07ED31C3-2A95-46C2-82C1-2C6467E1906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10317" y="4863233"/>
            <a:ext cx="2460625" cy="938267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592432C9-6BEF-462C-ABD0-C38299476D5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949864" y="4863232"/>
            <a:ext cx="2460625" cy="953838"/>
          </a:xfrm>
        </p:spPr>
        <p:txBody>
          <a:bodyPr>
            <a:normAutofit/>
          </a:bodyPr>
          <a:lstStyle>
            <a:lvl1pPr algn="ctr">
              <a:buNone/>
              <a:defRPr sz="16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en-US" dirty="0"/>
              <a:t>Text</a:t>
            </a:r>
            <a:endParaRPr lang="en-GB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45D019D2-C021-4459-938C-F1F76EE321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6447" y="365125"/>
            <a:ext cx="5469036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Raleway" panose="020B0803030101060003" pitchFamily="34" charset="0"/>
              </a:defRPr>
            </a:lvl1pPr>
          </a:lstStyle>
          <a:p>
            <a:r>
              <a:rPr lang="en-US" dirty="0">
                <a:latin typeface="Raleway" panose="020B0803030101060003" pitchFamily="34" charset="0"/>
              </a:rPr>
              <a:t>ICON FEATURES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33129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5878721" y="0"/>
            <a:ext cx="6313279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0457" y="338432"/>
            <a:ext cx="5007322" cy="1325563"/>
          </a:xfrm>
        </p:spPr>
        <p:txBody>
          <a:bodyPr/>
          <a:lstStyle>
            <a:lvl1pPr>
              <a:defRPr>
                <a:solidFill>
                  <a:srgbClr val="00A39E"/>
                </a:solidFill>
                <a:latin typeface="Raleway" panose="020B0803030101060003" pitchFamily="34" charset="0"/>
              </a:defRPr>
            </a:lvl1pPr>
          </a:lstStyle>
          <a:p>
            <a:r>
              <a:rPr lang="en-US" dirty="0"/>
              <a:t>SLIDE TITLE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60458" y="1848661"/>
            <a:ext cx="5007321" cy="4351338"/>
          </a:xfrm>
        </p:spPr>
        <p:txBody>
          <a:bodyPr/>
          <a:lstStyle>
            <a:lvl1pPr marL="0">
              <a:buNone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area can be used for body text and slide content.</a:t>
            </a:r>
            <a:endParaRPr lang="en-GB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29D43CDA-405E-4829-BB43-F498C5D365C1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531699" y="2713299"/>
            <a:ext cx="5007321" cy="1431402"/>
          </a:xfrm>
        </p:spPr>
        <p:txBody>
          <a:bodyPr/>
          <a:lstStyle>
            <a:lvl1pPr marL="0">
              <a:buNone/>
              <a:defRPr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area can be used for body text and slide content.</a:t>
            </a:r>
            <a:endParaRPr lang="en-GB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5878722" y="6509442"/>
            <a:ext cx="3426504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0255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00A3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8466" y="332096"/>
            <a:ext cx="71950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aleway" panose="020B0803030101060003" pitchFamily="34" charset="0"/>
              </a:defRPr>
            </a:lvl1pPr>
          </a:lstStyle>
          <a:p>
            <a:r>
              <a:rPr lang="en-US" dirty="0"/>
              <a:t>SECTION TITLE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3615" y="1842325"/>
            <a:ext cx="8944768" cy="4351338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can be used to introduce a new section of the presentation.</a:t>
            </a:r>
          </a:p>
          <a:p>
            <a:pPr lvl="0"/>
            <a:r>
              <a:rPr lang="en-GB" dirty="0"/>
              <a:t>Providing a description below the title is optional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404097" y="6509442"/>
            <a:ext cx="890112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1151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2F22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8466" y="332096"/>
            <a:ext cx="71950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aleway" panose="020B0803030101060003" pitchFamily="34" charset="0"/>
              </a:defRPr>
            </a:lvl1pPr>
          </a:lstStyle>
          <a:p>
            <a:r>
              <a:rPr lang="en-US" dirty="0"/>
              <a:t>SECTION TITLE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3615" y="1842325"/>
            <a:ext cx="8944768" cy="4351338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can be used to introduce a new section of the presentation.</a:t>
            </a:r>
          </a:p>
          <a:p>
            <a:pPr lvl="0"/>
            <a:r>
              <a:rPr lang="en-GB" dirty="0"/>
              <a:t>Providing a description below the title is optional</a:t>
            </a:r>
            <a:endParaRPr lang="en-US" dirty="0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1534238-7AAB-4273-94D7-6B6B300C6666}"/>
              </a:ext>
            </a:extLst>
          </p:cNvPr>
          <p:cNvCxnSpPr>
            <a:cxnSpLocks/>
            <a:endCxn id="16" idx="1"/>
          </p:cNvCxnSpPr>
          <p:nvPr userDrawn="1"/>
        </p:nvCxnSpPr>
        <p:spPr>
          <a:xfrm flipV="1">
            <a:off x="251697" y="6509442"/>
            <a:ext cx="9053529" cy="4946"/>
          </a:xfrm>
          <a:prstGeom prst="line">
            <a:avLst/>
          </a:prstGeom>
          <a:ln w="25400">
            <a:solidFill>
              <a:srgbClr val="00A39E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404097" y="6509442"/>
            <a:ext cx="890112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3344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 -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0EBF8EB-9C4B-40AA-9A57-405EB08BA016}"/>
              </a:ext>
            </a:extLst>
          </p:cNvPr>
          <p:cNvSpPr/>
          <p:nvPr userDrawn="1"/>
        </p:nvSpPr>
        <p:spPr>
          <a:xfrm>
            <a:off x="1" y="0"/>
            <a:ext cx="12192000" cy="6858000"/>
          </a:xfrm>
          <a:prstGeom prst="rect">
            <a:avLst/>
          </a:prstGeom>
          <a:solidFill>
            <a:srgbClr val="FD621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54880B-8BFB-451D-A8FD-C1A4B782BE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8466" y="332096"/>
            <a:ext cx="7195067" cy="1325563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  <a:latin typeface="Raleway" panose="020B0803030101060003" pitchFamily="34" charset="0"/>
              </a:defRPr>
            </a:lvl1pPr>
          </a:lstStyle>
          <a:p>
            <a:r>
              <a:rPr lang="en-US" dirty="0"/>
              <a:t>SECTION TITLE SLIDE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A3237A-A1A6-44CC-A02C-A37F1394A3B8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23615" y="1842325"/>
            <a:ext cx="8944768" cy="4351338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</a:lstStyle>
          <a:p>
            <a:pPr lvl="0"/>
            <a:r>
              <a:rPr lang="en-US" dirty="0"/>
              <a:t>This can be used to introduce a new section of the presentation.</a:t>
            </a:r>
          </a:p>
          <a:p>
            <a:pPr lvl="0"/>
            <a:r>
              <a:rPr lang="en-GB" dirty="0"/>
              <a:t>Providing a description below the title is optional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5CB5527-2DCE-4EFC-A51A-8BE60D20C852}"/>
              </a:ext>
            </a:extLst>
          </p:cNvPr>
          <p:cNvSpPr txBox="1"/>
          <p:nvPr userDrawn="1"/>
        </p:nvSpPr>
        <p:spPr>
          <a:xfrm>
            <a:off x="9305226" y="6324776"/>
            <a:ext cx="21681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www.hopinto.co.uk</a:t>
            </a:r>
            <a:endParaRPr lang="en-GB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C5B0B54-B8CA-4852-8D96-EDE4519F2854}"/>
              </a:ext>
            </a:extLst>
          </p:cNvPr>
          <p:cNvCxnSpPr>
            <a:cxnSpLocks/>
          </p:cNvCxnSpPr>
          <p:nvPr userDrawn="1"/>
        </p:nvCxnSpPr>
        <p:spPr>
          <a:xfrm>
            <a:off x="404097" y="6509442"/>
            <a:ext cx="8901129" cy="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71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E8F57BD-B0E3-451F-90B8-2AA50F95D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E3C81-E88E-4621-A100-39C57F84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BA5642-21AB-4A60-A940-2D1900FC27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1652F-A7B2-408A-91E6-41B3BA84398C}" type="datetimeFigureOut">
              <a:rPr lang="en-GB" smtClean="0"/>
              <a:t>12/04/2021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AAADF-DFED-478C-A6A9-13778560E1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B1836F-EDC9-4F83-A90A-107483312A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03C961-7D6C-4D57-B26D-6454BD2C4CD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02335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hertsforlearning.co.uk/" TargetMode="External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hyperlink" Target="https://www.google.co.uk/url?sa=t&amp;rct=j&amp;q=&amp;esrc=s&amp;source=web&amp;cd=&amp;cad=rja&amp;uact=8&amp;ved=2ahUKEwjjxKaa1-7vAhUzt3EKHcd6A8oQFjABegQIAxAD&amp;url=https%3A%2F%2Fwww.instagram.com%2Fhop_into%2F%3Fhl%3Den-gb&amp;usg=AOvVaw2pqaA31CZb-YQQ0I2kDoeF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facebook.com/hopinto/photos/a.2465937406855267/2926038014178535/?type=3" TargetMode="External"/><Relationship Id="rId5" Type="http://schemas.openxmlformats.org/officeDocument/2006/relationships/image" Target="../media/image17.png"/><Relationship Id="rId4" Type="http://schemas.openxmlformats.org/officeDocument/2006/relationships/hyperlink" Target="https://www.facebook.com/hopinto/" TargetMode="External"/><Relationship Id="rId9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hopinto.co.uk/explore-careers/resources/hertfordshire-skills-framework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erson using a computer&#10;&#10;Description automatically generated with low confidence">
            <a:extLst>
              <a:ext uri="{FF2B5EF4-FFF2-40B4-BE49-F238E27FC236}">
                <a16:creationId xmlns:a16="http://schemas.microsoft.com/office/drawing/2014/main" id="{393CBA29-5386-475B-A3CC-F487672EF25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912" r="24912"/>
          <a:stretch/>
        </p:blipFill>
        <p:spPr>
          <a:xfrm>
            <a:off x="5800431" y="443302"/>
            <a:ext cx="5905794" cy="5965825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75DC7F-5900-4444-966F-317A9FADAF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64986C1-384F-4F36-A60B-9D1CF2D1B5C9}"/>
              </a:ext>
            </a:extLst>
          </p:cNvPr>
          <p:cNvSpPr/>
          <p:nvPr/>
        </p:nvSpPr>
        <p:spPr>
          <a:xfrm>
            <a:off x="0" y="2557081"/>
            <a:ext cx="7342356" cy="173826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2B0BFC8-D1A6-41CF-BEEC-75D7CBAF7E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63957" y="2730229"/>
            <a:ext cx="7470269" cy="139197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>
                <a:latin typeface="Raleway" panose="020B0803030101060003" pitchFamily="34" charset="0"/>
              </a:rPr>
              <a:t>HERTFORDSHIRE SKILLS FRAMEWORK GET….WORK….READY</a:t>
            </a:r>
            <a:endParaRPr lang="en-GB" dirty="0">
              <a:latin typeface="Raleway" panose="020B08030301010600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9543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51" y="25107"/>
            <a:ext cx="4416556" cy="625936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0525" y="5278"/>
            <a:ext cx="4426314" cy="627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192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5090" y="0"/>
            <a:ext cx="4461527" cy="63230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5383" y="0"/>
            <a:ext cx="4447239" cy="6326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75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082" y="1"/>
            <a:ext cx="4510036" cy="637082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0809" y="0"/>
            <a:ext cx="4511794" cy="6370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8612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FB8FB-E05A-4F6E-84C2-39AB9F244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Raleway" panose="020B0803030101060003" pitchFamily="34" charset="0"/>
              </a:rPr>
              <a:t>CONTACT SLIDE</a:t>
            </a:r>
            <a:endParaRPr lang="en-GB" dirty="0">
              <a:latin typeface="Raleway" panose="020B08030301010600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B057C-E8B6-413F-95FE-CDDE1E9CE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>
              <a:latin typeface="Raleway" panose="020B0803030101060003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EE9F4384-680A-40A1-8FDA-26165A7FE079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60457" y="3832849"/>
            <a:ext cx="5959821" cy="974688"/>
          </a:xfrm>
        </p:spPr>
        <p:txBody>
          <a:bodyPr>
            <a:normAutofit lnSpcReduction="10000"/>
          </a:bodyPr>
          <a:lstStyle/>
          <a:p>
            <a:r>
              <a:rPr lang="en-GB" dirty="0" smtClean="0">
                <a:latin typeface="Raleway" panose="020B0803030101060003" pitchFamily="34" charset="0"/>
              </a:rPr>
              <a:t>Material produced in conjunction with </a:t>
            </a:r>
          </a:p>
          <a:p>
            <a:r>
              <a:rPr lang="en-GB" dirty="0" smtClean="0">
                <a:latin typeface="Raleway" panose="020B0803030101060003" pitchFamily="34" charset="0"/>
              </a:rPr>
              <a:t>Herts for Learning</a:t>
            </a:r>
            <a:endParaRPr lang="en-GB" dirty="0">
              <a:latin typeface="Raleway" panose="020B0803030101060003" pitchFamily="34" charset="0"/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7419A85-0E5F-4CDA-9756-D8859AA6B18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720913" y="10310519"/>
            <a:ext cx="5007321" cy="417788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360457" y="4778962"/>
            <a:ext cx="614484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9" name="Picture 8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457" y="2488053"/>
            <a:ext cx="1419225" cy="733425"/>
          </a:xfrm>
          <a:prstGeom prst="rect">
            <a:avLst/>
          </a:prstGeom>
        </p:spPr>
      </p:pic>
      <p:pic>
        <p:nvPicPr>
          <p:cNvPr id="10" name="Picture 9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40230" y="2488053"/>
            <a:ext cx="1333500" cy="762000"/>
          </a:xfrm>
          <a:prstGeom prst="rect">
            <a:avLst/>
          </a:prstGeom>
        </p:spPr>
      </p:pic>
      <p:pic>
        <p:nvPicPr>
          <p:cNvPr id="11" name="Picture 10">
            <a:hlinkClick r:id="rId6"/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34278" y="2483444"/>
            <a:ext cx="2286000" cy="809625"/>
          </a:xfrm>
          <a:prstGeom prst="rect">
            <a:avLst/>
          </a:prstGeom>
        </p:spPr>
      </p:pic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24678" y="4475933"/>
            <a:ext cx="17526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690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48FB-E83E-4157-9E4F-D350A218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65126"/>
            <a:ext cx="6096001" cy="669196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KEY EMPLOYABILITY SKILLS</a:t>
            </a:r>
            <a:endParaRPr lang="en-GB" dirty="0">
              <a:latin typeface="Raleway" panose="020B08030301010600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BE84-4C4B-4E1B-8F95-B1837725F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478" y="1184223"/>
            <a:ext cx="5566848" cy="4992740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What characteristics are most valued by Hertfordshire </a:t>
            </a:r>
            <a:r>
              <a:rPr lang="en-GB" b="1" dirty="0" smtClean="0"/>
              <a:t>employers?</a:t>
            </a:r>
          </a:p>
          <a:p>
            <a:endParaRPr lang="en-GB" b="1" dirty="0"/>
          </a:p>
          <a:p>
            <a:r>
              <a:rPr lang="en-GB" dirty="0" smtClean="0"/>
              <a:t>Think about</a:t>
            </a:r>
            <a:endParaRPr lang="en-GB" dirty="0" smtClean="0"/>
          </a:p>
          <a:p>
            <a:pPr marL="914400" lvl="1" indent="-457200"/>
            <a:r>
              <a:rPr lang="en-GB" sz="3000" b="1" dirty="0" smtClean="0"/>
              <a:t>Personal </a:t>
            </a:r>
            <a:r>
              <a:rPr lang="en-GB" sz="3000" b="1" dirty="0" smtClean="0"/>
              <a:t>skills</a:t>
            </a:r>
          </a:p>
          <a:p>
            <a:pPr marL="914400" lvl="1" indent="-457200"/>
            <a:r>
              <a:rPr lang="en-GB" sz="3000" b="1" dirty="0" smtClean="0"/>
              <a:t>People skills</a:t>
            </a:r>
          </a:p>
          <a:p>
            <a:pPr marL="914400" lvl="1" indent="-457200"/>
            <a:r>
              <a:rPr lang="en-GB" sz="3000" b="1" dirty="0" smtClean="0"/>
              <a:t>Technical skills</a:t>
            </a:r>
          </a:p>
          <a:p>
            <a:pPr marL="914400" lvl="1" indent="-457200"/>
            <a:r>
              <a:rPr lang="en-GB" sz="3000" b="1" dirty="0" smtClean="0"/>
              <a:t>Practical skills</a:t>
            </a:r>
          </a:p>
          <a:p>
            <a:pPr marL="228600" indent="-457200">
              <a:buFont typeface="Arial" panose="020B0604020202020204" pitchFamily="34" charset="0"/>
              <a:buChar char="•"/>
            </a:pPr>
            <a:endParaRPr lang="en-GB" b="1" dirty="0"/>
          </a:p>
          <a:p>
            <a:pPr indent="0"/>
            <a:r>
              <a:rPr lang="en-GB" dirty="0"/>
              <a:t>Why do you think these qualities are so important</a:t>
            </a:r>
            <a:r>
              <a:rPr lang="en-GB" dirty="0" smtClean="0"/>
              <a:t>?</a:t>
            </a:r>
          </a:p>
          <a:p>
            <a:pPr indent="0"/>
            <a:r>
              <a:rPr lang="en-GB" dirty="0">
                <a:hlinkClick r:id="rId2"/>
              </a:rPr>
              <a:t>Hertfordshire Skills Framework (hopinto.co.uk)</a:t>
            </a:r>
            <a:endParaRPr lang="en-GB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marL="228600" indent="-457200">
              <a:buFont typeface="Arial" panose="020B0604020202020204" pitchFamily="34" charset="0"/>
              <a:buChar char="•"/>
            </a:pPr>
            <a:endParaRPr lang="en-GB" b="1" dirty="0" smtClean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09D3C1D-7E9B-439F-B55C-63A3BC9EED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r="5396"/>
          <a:stretch>
            <a:fillRect/>
          </a:stretch>
        </p:blipFill>
        <p:spPr/>
      </p:pic>
      <p:pic>
        <p:nvPicPr>
          <p:cNvPr id="9" name="Picture Placeholder 8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27471E2-B304-40C3-AC55-DBBE95F646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r="7342"/>
          <a:stretch>
            <a:fillRect/>
          </a:stretch>
        </p:blipFill>
        <p:spPr>
          <a:xfrm>
            <a:off x="2935384" y="1317625"/>
            <a:ext cx="3160615" cy="5540375"/>
          </a:xfrm>
        </p:spPr>
      </p:pic>
    </p:spTree>
    <p:extLst>
      <p:ext uri="{BB962C8B-B14F-4D97-AF65-F5344CB8AC3E}">
        <p14:creationId xmlns:p14="http://schemas.microsoft.com/office/powerpoint/2010/main" val="3851410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3928" y="93384"/>
            <a:ext cx="9069049" cy="6248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28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233" y="135830"/>
            <a:ext cx="9992699" cy="61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467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48FB-E83E-4157-9E4F-D350A218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65125"/>
            <a:ext cx="6096001" cy="1325563"/>
          </a:xfrm>
        </p:spPr>
        <p:txBody>
          <a:bodyPr>
            <a:normAutofit/>
          </a:bodyPr>
          <a:lstStyle/>
          <a:p>
            <a:pPr algn="ctr"/>
            <a:r>
              <a:rPr lang="en-US" dirty="0" smtClean="0"/>
              <a:t>HOW DO YOU SCORE?</a:t>
            </a:r>
            <a:br>
              <a:rPr lang="en-US" dirty="0" smtClean="0"/>
            </a:br>
            <a:r>
              <a:rPr lang="en-US" dirty="0" smtClean="0"/>
              <a:t>(Mark yourself out of 10)</a:t>
            </a:r>
            <a:endParaRPr lang="en-GB" dirty="0">
              <a:latin typeface="Raleway" panose="020B08030301010600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BE84-4C4B-4E1B-8F95-B1837725F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478" y="1825625"/>
            <a:ext cx="5566848" cy="4351338"/>
          </a:xfrm>
        </p:spPr>
        <p:txBody>
          <a:bodyPr>
            <a:normAutofit fontScale="55000" lnSpcReduction="20000"/>
          </a:bodyPr>
          <a:lstStyle/>
          <a:p>
            <a:r>
              <a:rPr lang="en-GB" b="1" u="sng" dirty="0"/>
              <a:t>Personal and people</a:t>
            </a:r>
            <a:endParaRPr lang="en-GB" dirty="0"/>
          </a:p>
          <a:p>
            <a:pPr marL="228600" lvl="0" indent="-457200">
              <a:buFont typeface="Arial" panose="020B0604020202020204" pitchFamily="34" charset="0"/>
              <a:buChar char="•"/>
            </a:pPr>
            <a:r>
              <a:rPr lang="en-GB" dirty="0"/>
              <a:t>Motivation and ambition</a:t>
            </a:r>
          </a:p>
          <a:p>
            <a:pPr marL="228600" lvl="0" indent="-457200">
              <a:buFont typeface="Arial" panose="020B0604020202020204" pitchFamily="34" charset="0"/>
              <a:buChar char="•"/>
            </a:pPr>
            <a:r>
              <a:rPr lang="en-GB" dirty="0"/>
              <a:t>Confidence</a:t>
            </a:r>
          </a:p>
          <a:p>
            <a:pPr marL="228600" lvl="0" indent="-457200">
              <a:buFont typeface="Arial" panose="020B0604020202020204" pitchFamily="34" charset="0"/>
              <a:buChar char="•"/>
            </a:pPr>
            <a:r>
              <a:rPr lang="en-GB" dirty="0"/>
              <a:t>Respect and good manners</a:t>
            </a:r>
          </a:p>
          <a:p>
            <a:pPr marL="228600" lvl="0" indent="-457200">
              <a:buFont typeface="Arial" panose="020B0604020202020204" pitchFamily="34" charset="0"/>
              <a:buChar char="•"/>
            </a:pPr>
            <a:r>
              <a:rPr lang="en-GB" dirty="0"/>
              <a:t>Determination and resilience</a:t>
            </a:r>
          </a:p>
          <a:p>
            <a:pPr marL="228600" lvl="0" indent="-457200">
              <a:buFont typeface="Arial" panose="020B0604020202020204" pitchFamily="34" charset="0"/>
              <a:buChar char="•"/>
            </a:pPr>
            <a:r>
              <a:rPr lang="en-GB" dirty="0"/>
              <a:t>Adaptability</a:t>
            </a:r>
          </a:p>
          <a:p>
            <a:pPr marL="228600" lvl="0" indent="-457200">
              <a:buFont typeface="Arial" panose="020B0604020202020204" pitchFamily="34" charset="0"/>
              <a:buChar char="•"/>
            </a:pPr>
            <a:r>
              <a:rPr lang="en-GB" dirty="0"/>
              <a:t>Teamwork</a:t>
            </a:r>
          </a:p>
          <a:p>
            <a:r>
              <a:rPr lang="en-GB" b="1" u="sng" dirty="0"/>
              <a:t>Technical and practical skills</a:t>
            </a:r>
            <a:endParaRPr lang="en-GB" dirty="0"/>
          </a:p>
          <a:p>
            <a:pPr marL="228600" lvl="0" indent="-457200">
              <a:buFont typeface="Arial" panose="020B0604020202020204" pitchFamily="34" charset="0"/>
              <a:buChar char="•"/>
            </a:pPr>
            <a:r>
              <a:rPr lang="en-GB" dirty="0"/>
              <a:t>Numeracy</a:t>
            </a:r>
          </a:p>
          <a:p>
            <a:pPr marL="228600" lvl="0" indent="-457200">
              <a:buFont typeface="Arial" panose="020B0604020202020204" pitchFamily="34" charset="0"/>
              <a:buChar char="•"/>
            </a:pPr>
            <a:r>
              <a:rPr lang="en-GB" dirty="0"/>
              <a:t>Literacy</a:t>
            </a:r>
          </a:p>
          <a:p>
            <a:pPr marL="228600" lvl="0" indent="-457200">
              <a:buFont typeface="Arial" panose="020B0604020202020204" pitchFamily="34" charset="0"/>
              <a:buChar char="•"/>
            </a:pPr>
            <a:r>
              <a:rPr lang="en-GB" dirty="0"/>
              <a:t>Business and customer awareness</a:t>
            </a:r>
          </a:p>
          <a:p>
            <a:pPr marL="228600" lvl="0" indent="-457200">
              <a:buFont typeface="Arial" panose="020B0604020202020204" pitchFamily="34" charset="0"/>
              <a:buChar char="•"/>
            </a:pPr>
            <a:r>
              <a:rPr lang="en-GB" dirty="0"/>
              <a:t>Analytical and problem-solving skills</a:t>
            </a:r>
          </a:p>
          <a:p>
            <a:pPr marL="228600" lvl="0" indent="-457200">
              <a:buFont typeface="Arial" panose="020B0604020202020204" pitchFamily="34" charset="0"/>
              <a:buChar char="•"/>
            </a:pPr>
            <a:r>
              <a:rPr lang="en-GB" dirty="0"/>
              <a:t>Digital technology</a:t>
            </a:r>
          </a:p>
          <a:p>
            <a:pPr marL="228600" lvl="0" indent="-457200">
              <a:buFont typeface="Arial" panose="020B0604020202020204" pitchFamily="34" charset="0"/>
              <a:buChar char="•"/>
            </a:pPr>
            <a:r>
              <a:rPr lang="en-GB" dirty="0"/>
              <a:t>Qualifications</a:t>
            </a:r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09D3C1D-7E9B-439F-B55C-63A3BC9EED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r="5396"/>
          <a:stretch>
            <a:fillRect/>
          </a:stretch>
        </p:blipFill>
        <p:spPr/>
      </p:pic>
      <p:pic>
        <p:nvPicPr>
          <p:cNvPr id="9" name="Picture Placeholder 8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27471E2-B304-40C3-AC55-DBBE95F646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r="7342"/>
          <a:stretch>
            <a:fillRect/>
          </a:stretch>
        </p:blipFill>
        <p:spPr>
          <a:xfrm>
            <a:off x="2935384" y="1317625"/>
            <a:ext cx="3160615" cy="5540375"/>
          </a:xfrm>
        </p:spPr>
      </p:pic>
    </p:spTree>
    <p:extLst>
      <p:ext uri="{BB962C8B-B14F-4D97-AF65-F5344CB8AC3E}">
        <p14:creationId xmlns:p14="http://schemas.microsoft.com/office/powerpoint/2010/main" val="2754203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5C48FB-E83E-4157-9E4F-D350A2181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365125"/>
            <a:ext cx="6096001" cy="714167"/>
          </a:xfrm>
        </p:spPr>
        <p:txBody>
          <a:bodyPr/>
          <a:lstStyle/>
          <a:p>
            <a:pPr algn="ctr"/>
            <a:r>
              <a:rPr lang="en-US" dirty="0" smtClean="0"/>
              <a:t>KEY EMPLOYABILITY SKILLS</a:t>
            </a:r>
            <a:endParaRPr lang="en-GB" dirty="0">
              <a:latin typeface="Raleway" panose="020B08030301010600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ADBE84-4C4B-4E1B-8F95-B1837725F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46478" y="1317625"/>
            <a:ext cx="5566848" cy="4859338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How do you </a:t>
            </a:r>
            <a:r>
              <a:rPr lang="en-GB" sz="3000" dirty="0"/>
              <a:t>demonstrate them in </a:t>
            </a:r>
            <a:r>
              <a:rPr lang="en-GB" sz="3000" dirty="0" smtClean="0"/>
              <a:t>school?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How </a:t>
            </a:r>
            <a:r>
              <a:rPr lang="en-GB" sz="3000" dirty="0" smtClean="0"/>
              <a:t>do you </a:t>
            </a:r>
            <a:r>
              <a:rPr lang="en-GB" sz="3000" dirty="0"/>
              <a:t>demonstrate them </a:t>
            </a:r>
            <a:r>
              <a:rPr lang="en-GB" sz="3000" dirty="0" smtClean="0"/>
              <a:t>out of school?</a:t>
            </a:r>
          </a:p>
          <a:p>
            <a:pPr marL="1143000" lvl="1" indent="-457200"/>
            <a:r>
              <a:rPr lang="en-GB" sz="2600" dirty="0" smtClean="0"/>
              <a:t>At home</a:t>
            </a:r>
          </a:p>
          <a:p>
            <a:pPr marL="1143000" lvl="1" indent="-457200"/>
            <a:r>
              <a:rPr lang="en-GB" sz="2600" dirty="0" smtClean="0"/>
              <a:t>In the community</a:t>
            </a:r>
          </a:p>
          <a:p>
            <a:pPr marL="1143000" lvl="1" indent="-457200"/>
            <a:r>
              <a:rPr lang="en-GB" sz="2600" dirty="0" smtClean="0"/>
              <a:t>In clubs or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 smtClean="0"/>
              <a:t>How </a:t>
            </a:r>
            <a:r>
              <a:rPr lang="en-GB" sz="3000" dirty="0"/>
              <a:t>would </a:t>
            </a:r>
            <a:r>
              <a:rPr lang="en-GB" sz="3000" dirty="0" smtClean="0"/>
              <a:t>you </a:t>
            </a:r>
            <a:r>
              <a:rPr lang="en-GB" sz="3000" dirty="0"/>
              <a:t>demonstrate them </a:t>
            </a:r>
            <a:r>
              <a:rPr lang="en-GB" sz="3000" dirty="0" smtClean="0"/>
              <a:t>at </a:t>
            </a:r>
            <a:r>
              <a:rPr lang="en-GB" sz="3000" dirty="0"/>
              <a:t>interview</a:t>
            </a:r>
            <a:r>
              <a:rPr lang="en-GB" sz="3000" dirty="0" smtClean="0"/>
              <a:t>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3000" dirty="0"/>
              <a:t>How would </a:t>
            </a:r>
            <a:r>
              <a:rPr lang="en-GB" sz="3000" dirty="0" smtClean="0"/>
              <a:t>you </a:t>
            </a:r>
            <a:r>
              <a:rPr lang="en-GB" sz="3000" dirty="0"/>
              <a:t>demonstrate them in </a:t>
            </a:r>
            <a:r>
              <a:rPr lang="en-GB" sz="3000" dirty="0" smtClean="0"/>
              <a:t>your </a:t>
            </a:r>
            <a:r>
              <a:rPr lang="en-GB" sz="3000" dirty="0" smtClean="0"/>
              <a:t>first job?</a:t>
            </a:r>
            <a:endParaRPr lang="en-GB" sz="3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3600" dirty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009D3C1D-7E9B-439F-B55C-63A3BC9EEDA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96" r="5396"/>
          <a:stretch>
            <a:fillRect/>
          </a:stretch>
        </p:blipFill>
        <p:spPr/>
      </p:pic>
      <p:pic>
        <p:nvPicPr>
          <p:cNvPr id="9" name="Picture Placeholder 8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F27471E2-B304-40C3-AC55-DBBE95F6464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2" r="7342"/>
          <a:stretch>
            <a:fillRect/>
          </a:stretch>
        </p:blipFill>
        <p:spPr>
          <a:xfrm>
            <a:off x="2935384" y="1317625"/>
            <a:ext cx="3160615" cy="5540375"/>
          </a:xfrm>
        </p:spPr>
      </p:pic>
    </p:spTree>
    <p:extLst>
      <p:ext uri="{BB962C8B-B14F-4D97-AF65-F5344CB8AC3E}">
        <p14:creationId xmlns:p14="http://schemas.microsoft.com/office/powerpoint/2010/main" val="1268429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4DF466-3B59-422A-8CFE-B2B2641C87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r="64057"/>
          <a:stretch/>
        </p:blipFill>
        <p:spPr>
          <a:xfrm>
            <a:off x="6419753" y="0"/>
            <a:ext cx="5781772" cy="605200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313CD81-B5F3-4144-883D-4FFC8FC2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6419753" cy="5642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MY </a:t>
            </a:r>
            <a:r>
              <a:rPr lang="en-US" dirty="0"/>
              <a:t>EMPLOYABILITY SKILLS</a:t>
            </a:r>
            <a:endParaRPr lang="en-GB" dirty="0">
              <a:latin typeface="Raleway" panose="020B08030301010600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39008-307E-4CEA-8E42-BBE71166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23" y="1205003"/>
            <a:ext cx="5883211" cy="5127652"/>
          </a:xfrm>
        </p:spPr>
        <p:txBody>
          <a:bodyPr>
            <a:normAutofit/>
          </a:bodyPr>
          <a:lstStyle/>
          <a:p>
            <a:pPr indent="0"/>
            <a:r>
              <a:rPr lang="en-GB" dirty="0"/>
              <a:t>Which are </a:t>
            </a:r>
            <a:r>
              <a:rPr lang="en-GB" dirty="0" smtClean="0"/>
              <a:t>your </a:t>
            </a:r>
            <a:r>
              <a:rPr lang="en-GB" dirty="0"/>
              <a:t>best skills? 	</a:t>
            </a:r>
          </a:p>
          <a:p>
            <a:pPr indent="0"/>
            <a:r>
              <a:rPr lang="en-GB" dirty="0"/>
              <a:t>How have </a:t>
            </a:r>
            <a:r>
              <a:rPr lang="en-GB" dirty="0" smtClean="0"/>
              <a:t>you </a:t>
            </a:r>
            <a:r>
              <a:rPr lang="en-GB" dirty="0"/>
              <a:t>demonstrated them? </a:t>
            </a:r>
            <a:endParaRPr lang="en-GB" dirty="0" smtClean="0"/>
          </a:p>
          <a:p>
            <a:pPr marL="914400" lvl="1" indent="-457200"/>
            <a:r>
              <a:rPr lang="en-GB" dirty="0"/>
              <a:t>Think about what you have done during your lessons, during activities and outside of school. 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22918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5E4DF466-3B59-422A-8CFE-B2B2641C871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15" r="64057"/>
          <a:stretch/>
        </p:blipFill>
        <p:spPr>
          <a:xfrm>
            <a:off x="6419753" y="0"/>
            <a:ext cx="5781772" cy="6052007"/>
          </a:xfr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2313CD81-B5F3-4144-883D-4FFC8FC26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6419753" cy="5642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MY </a:t>
            </a:r>
            <a:r>
              <a:rPr lang="en-US" dirty="0"/>
              <a:t>EMPLOYABILITY SKILLS</a:t>
            </a:r>
            <a:endParaRPr lang="en-GB" dirty="0">
              <a:latin typeface="Raleway" panose="020B0803030101060003" pitchFamily="34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039008-307E-4CEA-8E42-BBE71166E1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56" y="1049311"/>
            <a:ext cx="6013839" cy="5127652"/>
          </a:xfrm>
        </p:spPr>
        <p:txBody>
          <a:bodyPr>
            <a:normAutofit/>
          </a:bodyPr>
          <a:lstStyle/>
          <a:p>
            <a:pPr indent="0"/>
            <a:r>
              <a:rPr lang="en-GB" dirty="0" smtClean="0"/>
              <a:t>Which </a:t>
            </a:r>
            <a:r>
              <a:rPr lang="en-GB" dirty="0"/>
              <a:t>skills do </a:t>
            </a:r>
            <a:r>
              <a:rPr lang="en-GB" dirty="0" smtClean="0"/>
              <a:t>you </a:t>
            </a:r>
            <a:r>
              <a:rPr lang="en-GB" dirty="0"/>
              <a:t>need to improve? </a:t>
            </a:r>
            <a:endParaRPr lang="en-GB" dirty="0" smtClean="0"/>
          </a:p>
          <a:p>
            <a:pPr indent="0"/>
            <a:r>
              <a:rPr lang="en-GB" dirty="0" smtClean="0"/>
              <a:t>How </a:t>
            </a:r>
            <a:r>
              <a:rPr lang="en-GB" dirty="0"/>
              <a:t>will </a:t>
            </a:r>
            <a:r>
              <a:rPr lang="en-GB" dirty="0" smtClean="0"/>
              <a:t>you </a:t>
            </a:r>
            <a:r>
              <a:rPr lang="en-GB" dirty="0"/>
              <a:t>develop these skills in the future? 	</a:t>
            </a:r>
          </a:p>
          <a:p>
            <a:pPr marL="914400" lvl="1" indent="-457200"/>
            <a:r>
              <a:rPr lang="en-GB" dirty="0"/>
              <a:t>Think about what you may learn in future lessons. </a:t>
            </a:r>
            <a:endParaRPr lang="en-GB" dirty="0" smtClean="0"/>
          </a:p>
          <a:p>
            <a:pPr marL="914400" lvl="1" indent="-457200"/>
            <a:r>
              <a:rPr lang="en-GB" dirty="0" smtClean="0"/>
              <a:t>Can </a:t>
            </a:r>
            <a:r>
              <a:rPr lang="en-GB" dirty="0"/>
              <a:t>you do any personal development activities in or outside of school? </a:t>
            </a:r>
            <a:endParaRPr lang="en-GB" dirty="0" smtClean="0"/>
          </a:p>
          <a:p>
            <a:pPr marL="914400" lvl="1" indent="-457200"/>
            <a:r>
              <a:rPr lang="en-GB" dirty="0" smtClean="0"/>
              <a:t>Are </a:t>
            </a:r>
            <a:r>
              <a:rPr lang="en-GB" dirty="0"/>
              <a:t>you doing work experience or attending a careers fair? 	</a:t>
            </a:r>
          </a:p>
        </p:txBody>
      </p:sp>
    </p:spTree>
    <p:extLst>
      <p:ext uri="{BB962C8B-B14F-4D97-AF65-F5344CB8AC3E}">
        <p14:creationId xmlns:p14="http://schemas.microsoft.com/office/powerpoint/2010/main" val="90209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647" y="179882"/>
            <a:ext cx="11134725" cy="6200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76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91B927E17615A4CA5DDE5DC09E5D0FB" ma:contentTypeVersion="14" ma:contentTypeDescription="Create a new document." ma:contentTypeScope="" ma:versionID="7776eb10718d9f1ca32bca6ca34605db">
  <xsd:schema xmlns:xsd="http://www.w3.org/2001/XMLSchema" xmlns:xs="http://www.w3.org/2001/XMLSchema" xmlns:p="http://schemas.microsoft.com/office/2006/metadata/properties" xmlns:ns2="0795a72a-1e94-4ef8-a692-d940a39d477a" xmlns:ns3="a015b839-8707-4a90-b8b6-4d24512f9d1a" targetNamespace="http://schemas.microsoft.com/office/2006/metadata/properties" ma:root="true" ma:fieldsID="52442b33f3c9541fd62905acdefd2c35" ns2:_="" ns3:_="">
    <xsd:import namespace="0795a72a-1e94-4ef8-a692-d940a39d477a"/>
    <xsd:import namespace="a015b839-8707-4a90-b8b6-4d24512f9d1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95a72a-1e94-4ef8-a692-d940a39d47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45591295-653a-4c86-a119-b5bc809d1a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015b839-8707-4a90-b8b6-4d24512f9d1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573b94cf-8fa9-49da-8127-43e217e5555c}" ma:internalName="TaxCatchAll" ma:showField="CatchAllData" ma:web="a015b839-8707-4a90-b8b6-4d24512f9d1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68A86C0-6B13-4543-A2E3-3DCD7A8E3ECB}"/>
</file>

<file path=customXml/itemProps2.xml><?xml version="1.0" encoding="utf-8"?>
<ds:datastoreItem xmlns:ds="http://schemas.openxmlformats.org/officeDocument/2006/customXml" ds:itemID="{B5346099-40B2-4D29-A8A8-AFFB931673CF}"/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239</Words>
  <Application>Microsoft Office PowerPoint</Application>
  <PresentationFormat>Widescreen</PresentationFormat>
  <Paragraphs>48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Font Awesome 5 Brands Regular</vt:lpstr>
      <vt:lpstr>Nobel Black</vt:lpstr>
      <vt:lpstr>Raleway</vt:lpstr>
      <vt:lpstr>Roboto</vt:lpstr>
      <vt:lpstr>Office Theme</vt:lpstr>
      <vt:lpstr>HERTFORDSHIRE SKILLS FRAMEWORK GET….WORK….READY</vt:lpstr>
      <vt:lpstr>KEY EMPLOYABILITY SKILLS</vt:lpstr>
      <vt:lpstr>PowerPoint Presentation</vt:lpstr>
      <vt:lpstr>PowerPoint Presentation</vt:lpstr>
      <vt:lpstr>HOW DO YOU SCORE? (Mark yourself out of 10)</vt:lpstr>
      <vt:lpstr>KEY EMPLOYABILITY SKILLS</vt:lpstr>
      <vt:lpstr>MY EMPLOYABILITY SKILLS</vt:lpstr>
      <vt:lpstr>MY EMPLOYABILITY SKILLS</vt:lpstr>
      <vt:lpstr>PowerPoint Presentation</vt:lpstr>
      <vt:lpstr>PowerPoint Presentation</vt:lpstr>
      <vt:lpstr>PowerPoint Presentation</vt:lpstr>
      <vt:lpstr>PowerPoint Presentation</vt:lpstr>
      <vt:lpstr>CONTACT SLIDE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Georgia Vernon</dc:creator>
  <cp:lastModifiedBy>Jim Borcherds</cp:lastModifiedBy>
  <cp:revision>36</cp:revision>
  <dcterms:created xsi:type="dcterms:W3CDTF">2021-01-04T10:40:02Z</dcterms:created>
  <dcterms:modified xsi:type="dcterms:W3CDTF">2021-04-12T13:31:02Z</dcterms:modified>
</cp:coreProperties>
</file>