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8" r:id="rId5"/>
    <p:sldId id="272" r:id="rId6"/>
    <p:sldId id="274" r:id="rId7"/>
    <p:sldId id="273" r:id="rId8"/>
    <p:sldId id="275" r:id="rId9"/>
    <p:sldId id="279" r:id="rId10"/>
    <p:sldId id="277" r:id="rId11"/>
    <p:sldId id="276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orgia Vernon" initials="GV" lastIdx="1" clrIdx="0">
    <p:extLst>
      <p:ext uri="{19B8F6BF-5375-455C-9EA6-DF929625EA0E}">
        <p15:presenceInfo xmlns:p15="http://schemas.microsoft.com/office/powerpoint/2012/main" userId="S::Georgia.Vernon@pdms.com::26dc2e7f-406e-4f1b-8e29-ae44f6f4872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39E"/>
    <a:srgbClr val="FD621D"/>
    <a:srgbClr val="2F223A"/>
    <a:srgbClr val="0080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EBF20C-4481-45F9-8CD8-FB1F37F498AA}" v="2082" dt="2025-01-15T17:40:12.2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16" autoAdjust="0"/>
    <p:restoredTop sz="94660"/>
  </p:normalViewPr>
  <p:slideViewPr>
    <p:cSldViewPr snapToGrid="0">
      <p:cViewPr varScale="1">
        <p:scale>
          <a:sx n="62" d="100"/>
          <a:sy n="62" d="100"/>
        </p:scale>
        <p:origin x="676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EE8D109-A150-46E8-8B8B-CEEAE39928E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6092FF-9257-4549-82F1-D9DE8820CBF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D9BDA8-39A7-4B75-A8C0-F5F3C938B004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94E07D-E246-495D-9BB0-3F8107C222A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C56CB9-1EDF-4A06-968B-8C5370FC098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69C794-E27E-41FB-8A8E-E7F4154D9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6030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FC36B-A037-4FD1-A7BE-B3D04153C227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D08462-5F4B-499B-B463-817A5D7B5A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438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core component of domestic tourism in the UK is people holidaying at the beach or in the countryside. This moves £25bn per annum from urban to rural and seaside economies (£50bn per annum if expenditure in small towns and by overseas visitors is included) and represents the largest non-governmental redistribution of wealth in the UK, making tourism a key mechanism for levelling-up.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D08462-5F4B-499B-B463-817A5D7B5AA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821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Bigger than telecoms and computer services, construction and engineering and agriculture and fisheries.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D08462-5F4B-499B-B463-817A5D7B5AA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1382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B5A3A46-BE5D-4EBA-BF17-6EC80BE8C9E5}"/>
              </a:ext>
            </a:extLst>
          </p:cNvPr>
          <p:cNvSpPr/>
          <p:nvPr userDrawn="1"/>
        </p:nvSpPr>
        <p:spPr>
          <a:xfrm>
            <a:off x="-217279" y="-244444"/>
            <a:ext cx="10701192" cy="7346887"/>
          </a:xfrm>
          <a:prstGeom prst="rect">
            <a:avLst/>
          </a:prstGeom>
          <a:solidFill>
            <a:srgbClr val="00A3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solidFill>
                <a:srgbClr val="00807B"/>
              </a:solidFill>
            </a:endParaRP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5AA25267-7D73-49BF-9C43-6A8B67978D4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800431" y="443302"/>
            <a:ext cx="5905794" cy="5965825"/>
          </a:xfrm>
        </p:spPr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8B7C4C-37F3-41CA-B294-479ADDB30CD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60057" y="5590874"/>
            <a:ext cx="3812864" cy="981942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Month</a:t>
            </a:r>
          </a:p>
          <a:p>
            <a:r>
              <a:rPr lang="en-US"/>
              <a:t>Date</a:t>
            </a:r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0CB5452-B0AB-4241-A083-94FB14DEF609}"/>
              </a:ext>
            </a:extLst>
          </p:cNvPr>
          <p:cNvSpPr/>
          <p:nvPr userDrawn="1"/>
        </p:nvSpPr>
        <p:spPr>
          <a:xfrm>
            <a:off x="-298760" y="2559866"/>
            <a:ext cx="7342356" cy="17382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39E08203-CA13-4FC2-8967-98475ED0683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380" y="2733015"/>
            <a:ext cx="5926648" cy="1391970"/>
          </a:xfrm>
          <a:noFill/>
        </p:spPr>
        <p:txBody>
          <a:bodyPr>
            <a:normAutofit fontScale="90000"/>
          </a:bodyPr>
          <a:lstStyle>
            <a:lvl1pPr>
              <a:defRPr>
                <a:solidFill>
                  <a:srgbClr val="00A39E"/>
                </a:solidFill>
                <a:latin typeface="Nobel Black" panose="02000603040000020004" pitchFamily="50" charset="0"/>
              </a:defRPr>
            </a:lvl1pPr>
          </a:lstStyle>
          <a:p>
            <a:r>
              <a:rPr lang="en-US" sz="4800">
                <a:latin typeface="Nobel Black" panose="02000603040000020004" pitchFamily="50" charset="0"/>
              </a:rPr>
              <a:t>PRESENTATION TITLE HERE</a:t>
            </a:r>
            <a:endParaRPr lang="en-GB" sz="4800">
              <a:latin typeface="Nobel Black" panose="02000603040000020004" pitchFamily="50" charset="0"/>
            </a:endParaRPr>
          </a:p>
        </p:txBody>
      </p:sp>
      <p:pic>
        <p:nvPicPr>
          <p:cNvPr id="17" name="Picture 1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B5F08DBC-2609-4730-9BF0-AE3FDFD4C5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557" y="5739093"/>
            <a:ext cx="1424904" cy="521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660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0EBF8EB-9C4B-40AA-9A57-405EB08BA016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00A3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54880B-8BFB-451D-A8FD-C1A4B782BE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457" y="338432"/>
            <a:ext cx="5007322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Nobel Black" panose="02000603040000020004" pitchFamily="50" charset="0"/>
              </a:defRPr>
            </a:lvl1pPr>
          </a:lstStyle>
          <a:p>
            <a:r>
              <a:rPr lang="en-US"/>
              <a:t>CONTACT SLIDE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3237A-A1A6-44CC-A02C-A37F1394A3B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60458" y="2461404"/>
            <a:ext cx="5007321" cy="417788"/>
          </a:xfrm>
        </p:spPr>
        <p:txBody>
          <a:bodyPr/>
          <a:lstStyle>
            <a:lvl1pPr marL="0">
              <a:buNone/>
              <a:defRPr>
                <a:solidFill>
                  <a:schemeClr val="bg1"/>
                </a:solidFill>
                <a:latin typeface="Nobel Black" panose="02000603040000020004" pitchFamily="50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/>
              <a:t>EMAIL</a:t>
            </a:r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5CB5527-2DCE-4EFC-A51A-8BE60D20C852}"/>
              </a:ext>
            </a:extLst>
          </p:cNvPr>
          <p:cNvSpPr txBox="1"/>
          <p:nvPr userDrawn="1"/>
        </p:nvSpPr>
        <p:spPr>
          <a:xfrm>
            <a:off x="9305226" y="6324776"/>
            <a:ext cx="2168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www.hopinto.co.uk</a:t>
            </a:r>
            <a:endParaRPr lang="en-GB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C5B0B54-B8CA-4852-8D96-EDE4519F2854}"/>
              </a:ext>
            </a:extLst>
          </p:cNvPr>
          <p:cNvCxnSpPr>
            <a:cxnSpLocks/>
          </p:cNvCxnSpPr>
          <p:nvPr userDrawn="1"/>
        </p:nvCxnSpPr>
        <p:spPr>
          <a:xfrm>
            <a:off x="360457" y="6509442"/>
            <a:ext cx="8944769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939767A-DD8B-4A94-B418-14BA9F81A58C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60458" y="3063858"/>
            <a:ext cx="5007321" cy="417788"/>
          </a:xfrm>
        </p:spPr>
        <p:txBody>
          <a:bodyPr/>
          <a:lstStyle>
            <a:lvl1pPr marL="0">
              <a:buNone/>
              <a:defRPr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/>
              <a:t>Add in email address</a:t>
            </a:r>
            <a:endParaRPr lang="en-GB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418C101D-CF3D-4EF6-8ED1-55CA6F9DD3BA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360457" y="3832849"/>
            <a:ext cx="5007321" cy="417788"/>
          </a:xfrm>
        </p:spPr>
        <p:txBody>
          <a:bodyPr/>
          <a:lstStyle>
            <a:lvl1pPr marL="0">
              <a:buNone/>
              <a:defRPr>
                <a:solidFill>
                  <a:schemeClr val="bg1"/>
                </a:solidFill>
                <a:latin typeface="Nobel Black" panose="02000603040000020004" pitchFamily="50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/>
              <a:t>TELEPHONE</a:t>
            </a:r>
            <a:endParaRPr lang="en-GB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FDFF395C-115B-4FDE-8309-82AC02B7560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360457" y="4435303"/>
            <a:ext cx="5007321" cy="417788"/>
          </a:xfrm>
        </p:spPr>
        <p:txBody>
          <a:bodyPr/>
          <a:lstStyle>
            <a:lvl1pPr marL="0">
              <a:buNone/>
              <a:defRPr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/>
              <a:t>Add in telephone number</a:t>
            </a:r>
            <a:endParaRPr lang="en-GB"/>
          </a:p>
        </p:txBody>
      </p:sp>
      <p:pic>
        <p:nvPicPr>
          <p:cNvPr id="20" name="Picture 1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9B0B2E1-FC73-4769-ACAC-E998240213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7429" y="2709782"/>
            <a:ext cx="3927900" cy="1438436"/>
          </a:xfrm>
          <a:prstGeom prst="rect">
            <a:avLst/>
          </a:prstGeom>
        </p:spPr>
      </p:pic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FE4BCC41-BE84-4595-BFE1-3C612941F967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360456" y="5531557"/>
            <a:ext cx="5007321" cy="417788"/>
          </a:xfrm>
        </p:spPr>
        <p:txBody>
          <a:bodyPr>
            <a:noAutofit/>
          </a:bodyPr>
          <a:lstStyle>
            <a:lvl1pPr marL="0">
              <a:buNone/>
              <a:defRPr sz="4000">
                <a:solidFill>
                  <a:schemeClr val="bg1"/>
                </a:solidFill>
                <a:effectLst/>
                <a:latin typeface="Font Awesome 5 Brands Regular" panose="02000503000000000000" pitchFamily="50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/>
              <a:t>  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217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double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4880B-8BFB-451D-A8FD-C1A4B782BE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46478" y="365125"/>
            <a:ext cx="5007322" cy="1325563"/>
          </a:xfrm>
        </p:spPr>
        <p:txBody>
          <a:bodyPr/>
          <a:lstStyle>
            <a:lvl1pPr>
              <a:defRPr>
                <a:solidFill>
                  <a:srgbClr val="00A39E"/>
                </a:solidFill>
                <a:latin typeface="Nobel Black" panose="02000603040000020004" pitchFamily="50" charset="0"/>
              </a:defRPr>
            </a:lvl1pPr>
          </a:lstStyle>
          <a:p>
            <a:r>
              <a:rPr lang="en-US"/>
              <a:t>SLIDE TITLE</a:t>
            </a: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EBF8EB-9C4B-40AA-9A57-405EB08BA016}"/>
              </a:ext>
            </a:extLst>
          </p:cNvPr>
          <p:cNvSpPr/>
          <p:nvPr userDrawn="1"/>
        </p:nvSpPr>
        <p:spPr>
          <a:xfrm>
            <a:off x="-217279" y="-244444"/>
            <a:ext cx="6313279" cy="6421407"/>
          </a:xfrm>
          <a:prstGeom prst="rect">
            <a:avLst/>
          </a:prstGeom>
          <a:solidFill>
            <a:srgbClr val="00A3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3237A-A1A6-44CC-A02C-A37F1394A3B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346478" y="1825625"/>
            <a:ext cx="5007321" cy="4351338"/>
          </a:xfrm>
        </p:spPr>
        <p:txBody>
          <a:bodyPr/>
          <a:lstStyle>
            <a:lvl1pPr marL="0">
              <a:buNone/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/>
              <a:t>This area can be used for body text and slide content.</a:t>
            </a:r>
            <a:endParaRPr lang="en-GB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D656F1F-D89A-4BA2-BE73-DAD59F5A851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217488" y="0"/>
            <a:ext cx="3151188" cy="5295900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3918A86F-5648-47E5-8D1E-965C052D737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944812" y="1317625"/>
            <a:ext cx="3151188" cy="5540375"/>
          </a:xfrm>
        </p:spPr>
        <p:txBody>
          <a:bodyPr/>
          <a:lstStyle/>
          <a:p>
            <a:endParaRPr lang="en-GB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1534238-7AAB-4273-94D7-6B6B300C6666}"/>
              </a:ext>
            </a:extLst>
          </p:cNvPr>
          <p:cNvCxnSpPr>
            <a:cxnSpLocks/>
            <a:endCxn id="16" idx="1"/>
          </p:cNvCxnSpPr>
          <p:nvPr userDrawn="1"/>
        </p:nvCxnSpPr>
        <p:spPr>
          <a:xfrm flipV="1">
            <a:off x="251697" y="6509442"/>
            <a:ext cx="9053529" cy="4946"/>
          </a:xfrm>
          <a:prstGeom prst="line">
            <a:avLst/>
          </a:prstGeom>
          <a:ln w="25400">
            <a:solidFill>
              <a:srgbClr val="00A39E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05CB5527-2DCE-4EFC-A51A-8BE60D20C852}"/>
              </a:ext>
            </a:extLst>
          </p:cNvPr>
          <p:cNvSpPr txBox="1"/>
          <p:nvPr userDrawn="1"/>
        </p:nvSpPr>
        <p:spPr>
          <a:xfrm>
            <a:off x="9305226" y="6324776"/>
            <a:ext cx="2168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www.hopinto.co.uk</a:t>
            </a:r>
            <a:endParaRPr lang="en-GB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424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pli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597DB2F-5C1D-429B-89DE-DEFBEA5CF47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10228" y="0"/>
            <a:ext cx="5781772" cy="6052007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EBF8EB-9C4B-40AA-9A57-405EB08BA016}"/>
              </a:ext>
            </a:extLst>
          </p:cNvPr>
          <p:cNvSpPr/>
          <p:nvPr userDrawn="1"/>
        </p:nvSpPr>
        <p:spPr>
          <a:xfrm>
            <a:off x="1" y="6052007"/>
            <a:ext cx="12191999" cy="805993"/>
          </a:xfrm>
          <a:prstGeom prst="rect">
            <a:avLst/>
          </a:prstGeom>
          <a:solidFill>
            <a:srgbClr val="00A3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54880B-8BFB-451D-A8FD-C1A4B782BE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6447" y="365125"/>
            <a:ext cx="5469036" cy="1325563"/>
          </a:xfrm>
        </p:spPr>
        <p:txBody>
          <a:bodyPr/>
          <a:lstStyle>
            <a:lvl1pPr>
              <a:defRPr>
                <a:solidFill>
                  <a:srgbClr val="00A39E"/>
                </a:solidFill>
                <a:latin typeface="Nobel Black" panose="02000603040000020004" pitchFamily="50" charset="0"/>
              </a:defRPr>
            </a:lvl1pPr>
          </a:lstStyle>
          <a:p>
            <a:r>
              <a:rPr lang="en-US"/>
              <a:t>SLIDE TITLE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3237A-A1A6-44CC-A02C-A37F1394A3B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447" y="1825625"/>
            <a:ext cx="5469036" cy="4351338"/>
          </a:xfrm>
        </p:spPr>
        <p:txBody>
          <a:bodyPr/>
          <a:lstStyle>
            <a:lvl1pPr marL="0">
              <a:buNone/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/>
              <a:t>This area can be used for body text and slide content.</a:t>
            </a:r>
            <a:endParaRPr lang="en-GB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1534238-7AAB-4273-94D7-6B6B300C6666}"/>
              </a:ext>
            </a:extLst>
          </p:cNvPr>
          <p:cNvCxnSpPr>
            <a:cxnSpLocks/>
            <a:endCxn id="16" idx="1"/>
          </p:cNvCxnSpPr>
          <p:nvPr userDrawn="1"/>
        </p:nvCxnSpPr>
        <p:spPr>
          <a:xfrm flipV="1">
            <a:off x="251697" y="6509442"/>
            <a:ext cx="9053529" cy="4946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05CB5527-2DCE-4EFC-A51A-8BE60D20C852}"/>
              </a:ext>
            </a:extLst>
          </p:cNvPr>
          <p:cNvSpPr txBox="1"/>
          <p:nvPr userDrawn="1"/>
        </p:nvSpPr>
        <p:spPr>
          <a:xfrm>
            <a:off x="9305226" y="6324776"/>
            <a:ext cx="2168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www.hopinto.co.uk</a:t>
            </a:r>
            <a:endParaRPr lang="en-GB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7246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4880B-8BFB-451D-A8FD-C1A4B782BE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6447" y="365125"/>
            <a:ext cx="5469036" cy="1325563"/>
          </a:xfrm>
        </p:spPr>
        <p:txBody>
          <a:bodyPr/>
          <a:lstStyle>
            <a:lvl1pPr>
              <a:defRPr>
                <a:solidFill>
                  <a:srgbClr val="00A39E"/>
                </a:solidFill>
                <a:latin typeface="Nobel Black" panose="02000603040000020004" pitchFamily="50" charset="0"/>
              </a:defRPr>
            </a:lvl1pPr>
          </a:lstStyle>
          <a:p>
            <a:r>
              <a:rPr lang="en-US"/>
              <a:t>SLIDE TITLE</a:t>
            </a: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EBF8EB-9C4B-40AA-9A57-405EB08BA016}"/>
              </a:ext>
            </a:extLst>
          </p:cNvPr>
          <p:cNvSpPr/>
          <p:nvPr userDrawn="1"/>
        </p:nvSpPr>
        <p:spPr>
          <a:xfrm>
            <a:off x="9096866" y="-193015"/>
            <a:ext cx="6521640" cy="7051016"/>
          </a:xfrm>
          <a:prstGeom prst="rect">
            <a:avLst/>
          </a:prstGeom>
          <a:solidFill>
            <a:srgbClr val="00A3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3237A-A1A6-44CC-A02C-A37F1394A3B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447" y="1825625"/>
            <a:ext cx="5469036" cy="4351338"/>
          </a:xfrm>
        </p:spPr>
        <p:txBody>
          <a:bodyPr/>
          <a:lstStyle>
            <a:lvl1pPr marL="0">
              <a:buNone/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/>
              <a:t>This area can be used for body text and slide content.</a:t>
            </a:r>
            <a:endParaRPr lang="en-GB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1534238-7AAB-4273-94D7-6B6B300C6666}"/>
              </a:ext>
            </a:extLst>
          </p:cNvPr>
          <p:cNvCxnSpPr>
            <a:cxnSpLocks/>
            <a:endCxn id="16" idx="1"/>
          </p:cNvCxnSpPr>
          <p:nvPr userDrawn="1"/>
        </p:nvCxnSpPr>
        <p:spPr>
          <a:xfrm flipV="1">
            <a:off x="251697" y="6509442"/>
            <a:ext cx="9053529" cy="4946"/>
          </a:xfrm>
          <a:prstGeom prst="line">
            <a:avLst/>
          </a:prstGeom>
          <a:ln w="25400">
            <a:solidFill>
              <a:srgbClr val="00A39E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05CB5527-2DCE-4EFC-A51A-8BE60D20C852}"/>
              </a:ext>
            </a:extLst>
          </p:cNvPr>
          <p:cNvSpPr txBox="1"/>
          <p:nvPr userDrawn="1"/>
        </p:nvSpPr>
        <p:spPr>
          <a:xfrm>
            <a:off x="9305226" y="6324776"/>
            <a:ext cx="2168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www.hopinto.co.uk</a:t>
            </a:r>
            <a:endParaRPr lang="en-GB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597DB2F-5C1D-429B-89DE-DEFBEA5CF47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10228" y="0"/>
            <a:ext cx="5781772" cy="3622675"/>
          </a:xfrm>
        </p:spPr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BEB1C4C-65F9-40DD-AA5A-A37427A5EA7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635860" y="4059324"/>
            <a:ext cx="2289044" cy="1851281"/>
          </a:xfrm>
        </p:spPr>
        <p:txBody>
          <a:bodyPr/>
          <a:lstStyle>
            <a:lvl1pPr algn="r">
              <a:buNone/>
              <a:defRPr>
                <a:solidFill>
                  <a:schemeClr val="bg1"/>
                </a:solidFill>
              </a:defRPr>
            </a:lvl1pPr>
            <a:lvl2pPr algn="r">
              <a:defRPr>
                <a:solidFill>
                  <a:schemeClr val="bg1"/>
                </a:solidFill>
              </a:defRPr>
            </a:lvl2pPr>
            <a:lvl3pPr algn="r">
              <a:defRPr>
                <a:solidFill>
                  <a:schemeClr val="bg1"/>
                </a:solidFill>
              </a:defRPr>
            </a:lvl3pPr>
            <a:lvl4pPr algn="r">
              <a:defRPr>
                <a:solidFill>
                  <a:schemeClr val="bg1"/>
                </a:solidFill>
              </a:defRPr>
            </a:lvl4pPr>
            <a:lvl5pPr algn="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This area can be used for body text and slide content</a:t>
            </a:r>
          </a:p>
        </p:txBody>
      </p:sp>
    </p:spTree>
    <p:extLst>
      <p:ext uri="{BB962C8B-B14F-4D97-AF65-F5344CB8AC3E}">
        <p14:creationId xmlns:p14="http://schemas.microsoft.com/office/powerpoint/2010/main" val="178707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Feature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1534238-7AAB-4273-94D7-6B6B300C6666}"/>
              </a:ext>
            </a:extLst>
          </p:cNvPr>
          <p:cNvCxnSpPr>
            <a:cxnSpLocks/>
            <a:endCxn id="16" idx="1"/>
          </p:cNvCxnSpPr>
          <p:nvPr userDrawn="1"/>
        </p:nvCxnSpPr>
        <p:spPr>
          <a:xfrm flipV="1">
            <a:off x="251697" y="6509442"/>
            <a:ext cx="9053529" cy="4946"/>
          </a:xfrm>
          <a:prstGeom prst="line">
            <a:avLst/>
          </a:prstGeom>
          <a:ln w="25400">
            <a:solidFill>
              <a:srgbClr val="00A39E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05CB5527-2DCE-4EFC-A51A-8BE60D20C852}"/>
              </a:ext>
            </a:extLst>
          </p:cNvPr>
          <p:cNvSpPr txBox="1"/>
          <p:nvPr userDrawn="1"/>
        </p:nvSpPr>
        <p:spPr>
          <a:xfrm>
            <a:off x="9305226" y="6324776"/>
            <a:ext cx="2168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www.hopinto.co.uk</a:t>
            </a:r>
            <a:endParaRPr lang="en-GB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8554D85D-9635-49B5-B564-F0FB46DFC23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114605" y="2611798"/>
            <a:ext cx="1693862" cy="16938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Icon</a:t>
            </a:r>
            <a:endParaRPr lang="en-GB"/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D4B55FE3-333D-4A15-AAEC-1883DFF8C83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854152" y="2611798"/>
            <a:ext cx="1693862" cy="16938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Icon</a:t>
            </a:r>
            <a:endParaRPr lang="en-GB"/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E43E7684-675D-4154-9913-7FA0934EC15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593699" y="2611798"/>
            <a:ext cx="1693862" cy="16938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Icon</a:t>
            </a:r>
            <a:endParaRPr lang="en-GB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FC96B8BA-D45B-4C70-A544-BCFC4ACB025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333246" y="2611798"/>
            <a:ext cx="1693862" cy="16938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Icon</a:t>
            </a:r>
            <a:endParaRPr lang="en-GB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4AA09A6E-79B6-41D8-B436-A310D7F89A8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31223" y="4490326"/>
            <a:ext cx="2460625" cy="302971"/>
          </a:xfrm>
        </p:spPr>
        <p:txBody>
          <a:bodyPr>
            <a:normAutofit/>
          </a:bodyPr>
          <a:lstStyle>
            <a:lvl1pPr algn="ctr">
              <a:buNone/>
              <a:defRPr sz="2000">
                <a:solidFill>
                  <a:srgbClr val="00A39E"/>
                </a:solidFill>
                <a:latin typeface="Nobel Black" panose="02000603040000020004" pitchFamily="50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/>
              <a:t>TITLE</a:t>
            </a:r>
            <a:endParaRPr lang="en-GB"/>
          </a:p>
        </p:txBody>
      </p:sp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1A78C31A-B36E-4129-B68C-DB54A3F8268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470770" y="4490326"/>
            <a:ext cx="2460625" cy="302971"/>
          </a:xfrm>
        </p:spPr>
        <p:txBody>
          <a:bodyPr>
            <a:normAutofit/>
          </a:bodyPr>
          <a:lstStyle>
            <a:lvl1pPr algn="ctr">
              <a:buNone/>
              <a:defRPr sz="2000">
                <a:solidFill>
                  <a:srgbClr val="00A39E"/>
                </a:solidFill>
                <a:latin typeface="Nobel Black" panose="02000603040000020004" pitchFamily="50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/>
              <a:t>TITLE</a:t>
            </a:r>
            <a:endParaRPr lang="en-GB"/>
          </a:p>
        </p:txBody>
      </p:sp>
      <p:sp>
        <p:nvSpPr>
          <p:cNvPr id="19" name="Text Placeholder 16">
            <a:extLst>
              <a:ext uri="{FF2B5EF4-FFF2-40B4-BE49-F238E27FC236}">
                <a16:creationId xmlns:a16="http://schemas.microsoft.com/office/drawing/2014/main" id="{45CA4D8A-6207-4517-8ED6-007C78EB33E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10317" y="4490326"/>
            <a:ext cx="2460625" cy="298025"/>
          </a:xfrm>
        </p:spPr>
        <p:txBody>
          <a:bodyPr>
            <a:normAutofit/>
          </a:bodyPr>
          <a:lstStyle>
            <a:lvl1pPr algn="ctr">
              <a:buNone/>
              <a:defRPr sz="2000">
                <a:solidFill>
                  <a:srgbClr val="00A39E"/>
                </a:solidFill>
                <a:latin typeface="Nobel Black" panose="02000603040000020004" pitchFamily="50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/>
              <a:t>TITLE</a:t>
            </a:r>
            <a:endParaRPr lang="en-GB"/>
          </a:p>
        </p:txBody>
      </p:sp>
      <p:sp>
        <p:nvSpPr>
          <p:cNvPr id="20" name="Text Placeholder 16">
            <a:extLst>
              <a:ext uri="{FF2B5EF4-FFF2-40B4-BE49-F238E27FC236}">
                <a16:creationId xmlns:a16="http://schemas.microsoft.com/office/drawing/2014/main" id="{B6A1C7C5-E80A-46CE-9E2D-05FC076D9B0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949864" y="4490325"/>
            <a:ext cx="2460625" cy="302971"/>
          </a:xfrm>
        </p:spPr>
        <p:txBody>
          <a:bodyPr>
            <a:normAutofit/>
          </a:bodyPr>
          <a:lstStyle>
            <a:lvl1pPr algn="ctr">
              <a:buNone/>
              <a:defRPr sz="2000">
                <a:solidFill>
                  <a:srgbClr val="00A39E"/>
                </a:solidFill>
                <a:latin typeface="Nobel Black" panose="02000603040000020004" pitchFamily="50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/>
              <a:t>TITLE</a:t>
            </a:r>
            <a:endParaRPr lang="en-GB"/>
          </a:p>
        </p:txBody>
      </p:sp>
      <p:sp>
        <p:nvSpPr>
          <p:cNvPr id="23" name="Text Placeholder 16">
            <a:extLst>
              <a:ext uri="{FF2B5EF4-FFF2-40B4-BE49-F238E27FC236}">
                <a16:creationId xmlns:a16="http://schemas.microsoft.com/office/drawing/2014/main" id="{D4B4C195-C4E2-4576-8C6B-14BD22D4EEC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31223" y="4863233"/>
            <a:ext cx="2460625" cy="953838"/>
          </a:xfrm>
        </p:spPr>
        <p:txBody>
          <a:bodyPr>
            <a:normAutofit/>
          </a:bodyPr>
          <a:lstStyle>
            <a:lvl1pPr algn="ctr">
              <a:buNone/>
              <a:defRPr sz="16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/>
              <a:t>Text</a:t>
            </a:r>
            <a:endParaRPr lang="en-GB"/>
          </a:p>
        </p:txBody>
      </p:sp>
      <p:sp>
        <p:nvSpPr>
          <p:cNvPr id="24" name="Text Placeholder 16">
            <a:extLst>
              <a:ext uri="{FF2B5EF4-FFF2-40B4-BE49-F238E27FC236}">
                <a16:creationId xmlns:a16="http://schemas.microsoft.com/office/drawing/2014/main" id="{7CA22BA2-032E-4660-A0EC-03096952DAA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470770" y="4863233"/>
            <a:ext cx="2460625" cy="953838"/>
          </a:xfrm>
        </p:spPr>
        <p:txBody>
          <a:bodyPr>
            <a:normAutofit/>
          </a:bodyPr>
          <a:lstStyle>
            <a:lvl1pPr algn="ctr">
              <a:buNone/>
              <a:defRPr sz="16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/>
              <a:t>Text</a:t>
            </a:r>
            <a:endParaRPr lang="en-GB"/>
          </a:p>
        </p:txBody>
      </p:sp>
      <p:sp>
        <p:nvSpPr>
          <p:cNvPr id="25" name="Text Placeholder 16">
            <a:extLst>
              <a:ext uri="{FF2B5EF4-FFF2-40B4-BE49-F238E27FC236}">
                <a16:creationId xmlns:a16="http://schemas.microsoft.com/office/drawing/2014/main" id="{07ED31C3-2A95-46C2-82C1-2C6467E1906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10317" y="4863233"/>
            <a:ext cx="2460625" cy="938267"/>
          </a:xfrm>
        </p:spPr>
        <p:txBody>
          <a:bodyPr>
            <a:normAutofit/>
          </a:bodyPr>
          <a:lstStyle>
            <a:lvl1pPr algn="ctr">
              <a:buNone/>
              <a:defRPr sz="16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/>
              <a:t>Text</a:t>
            </a:r>
            <a:endParaRPr lang="en-GB"/>
          </a:p>
        </p:txBody>
      </p:sp>
      <p:sp>
        <p:nvSpPr>
          <p:cNvPr id="26" name="Text Placeholder 16">
            <a:extLst>
              <a:ext uri="{FF2B5EF4-FFF2-40B4-BE49-F238E27FC236}">
                <a16:creationId xmlns:a16="http://schemas.microsoft.com/office/drawing/2014/main" id="{592432C9-6BEF-462C-ABD0-C38299476D5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949864" y="4863232"/>
            <a:ext cx="2460625" cy="953838"/>
          </a:xfrm>
        </p:spPr>
        <p:txBody>
          <a:bodyPr>
            <a:normAutofit/>
          </a:bodyPr>
          <a:lstStyle>
            <a:lvl1pPr algn="ctr">
              <a:buNone/>
              <a:defRPr sz="16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/>
              <a:t>Text</a:t>
            </a:r>
            <a:endParaRPr lang="en-GB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45D019D2-C021-4459-938C-F1F76EE321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6447" y="365125"/>
            <a:ext cx="5469036" cy="1325563"/>
          </a:xfrm>
        </p:spPr>
        <p:txBody>
          <a:bodyPr/>
          <a:lstStyle>
            <a:lvl1pPr>
              <a:defRPr>
                <a:solidFill>
                  <a:srgbClr val="00A39E"/>
                </a:solidFill>
                <a:latin typeface="Nobel Black" panose="02000603040000020004" pitchFamily="50" charset="0"/>
              </a:defRPr>
            </a:lvl1pPr>
          </a:lstStyle>
          <a:p>
            <a:r>
              <a:rPr lang="en-US"/>
              <a:t>ICON FEATURES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129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lit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0EBF8EB-9C4B-40AA-9A57-405EB08BA016}"/>
              </a:ext>
            </a:extLst>
          </p:cNvPr>
          <p:cNvSpPr/>
          <p:nvPr userDrawn="1"/>
        </p:nvSpPr>
        <p:spPr>
          <a:xfrm>
            <a:off x="5878721" y="0"/>
            <a:ext cx="6313279" cy="6858000"/>
          </a:xfrm>
          <a:prstGeom prst="rect">
            <a:avLst/>
          </a:prstGeom>
          <a:solidFill>
            <a:srgbClr val="00A3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54880B-8BFB-451D-A8FD-C1A4B782BE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457" y="338432"/>
            <a:ext cx="5007322" cy="1325563"/>
          </a:xfrm>
        </p:spPr>
        <p:txBody>
          <a:bodyPr/>
          <a:lstStyle>
            <a:lvl1pPr>
              <a:defRPr>
                <a:solidFill>
                  <a:srgbClr val="00A39E"/>
                </a:solidFill>
                <a:latin typeface="Nobel Black" panose="02000603040000020004" pitchFamily="50" charset="0"/>
              </a:defRPr>
            </a:lvl1pPr>
          </a:lstStyle>
          <a:p>
            <a:r>
              <a:rPr lang="en-US"/>
              <a:t>SLIDE TITLE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3237A-A1A6-44CC-A02C-A37F1394A3B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60458" y="1848661"/>
            <a:ext cx="5007321" cy="4351338"/>
          </a:xfrm>
        </p:spPr>
        <p:txBody>
          <a:bodyPr/>
          <a:lstStyle>
            <a:lvl1pPr marL="0">
              <a:buNone/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/>
              <a:t>This area can be used for body text and slide content.</a:t>
            </a:r>
            <a:endParaRPr lang="en-GB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1534238-7AAB-4273-94D7-6B6B300C6666}"/>
              </a:ext>
            </a:extLst>
          </p:cNvPr>
          <p:cNvCxnSpPr>
            <a:cxnSpLocks/>
            <a:endCxn id="16" idx="1"/>
          </p:cNvCxnSpPr>
          <p:nvPr userDrawn="1"/>
        </p:nvCxnSpPr>
        <p:spPr>
          <a:xfrm flipV="1">
            <a:off x="251697" y="6509442"/>
            <a:ext cx="9053529" cy="4946"/>
          </a:xfrm>
          <a:prstGeom prst="line">
            <a:avLst/>
          </a:prstGeom>
          <a:ln w="25400">
            <a:solidFill>
              <a:srgbClr val="00A39E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05CB5527-2DCE-4EFC-A51A-8BE60D20C852}"/>
              </a:ext>
            </a:extLst>
          </p:cNvPr>
          <p:cNvSpPr txBox="1"/>
          <p:nvPr userDrawn="1"/>
        </p:nvSpPr>
        <p:spPr>
          <a:xfrm>
            <a:off x="9305226" y="6324776"/>
            <a:ext cx="2168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www.hopinto.co.uk</a:t>
            </a:r>
            <a:endParaRPr lang="en-GB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9D43CDA-405E-4829-BB43-F498C5D365C1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531699" y="2713299"/>
            <a:ext cx="5007321" cy="1431402"/>
          </a:xfrm>
        </p:spPr>
        <p:txBody>
          <a:bodyPr/>
          <a:lstStyle>
            <a:lvl1pPr marL="0">
              <a:buNone/>
              <a:defRPr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/>
              <a:t>This area can be used for body text and slide content.</a:t>
            </a:r>
            <a:endParaRPr lang="en-GB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C5B0B54-B8CA-4852-8D96-EDE4519F2854}"/>
              </a:ext>
            </a:extLst>
          </p:cNvPr>
          <p:cNvCxnSpPr>
            <a:cxnSpLocks/>
          </p:cNvCxnSpPr>
          <p:nvPr userDrawn="1"/>
        </p:nvCxnSpPr>
        <p:spPr>
          <a:xfrm>
            <a:off x="5878722" y="6509442"/>
            <a:ext cx="3426504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0255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0EBF8EB-9C4B-40AA-9A57-405EB08BA016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00A3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54880B-8BFB-451D-A8FD-C1A4B782BE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8466" y="332096"/>
            <a:ext cx="7195067" cy="132556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Nobel Black" panose="02000603040000020004" pitchFamily="50" charset="0"/>
              </a:defRPr>
            </a:lvl1pPr>
          </a:lstStyle>
          <a:p>
            <a:r>
              <a:rPr lang="en-US"/>
              <a:t>SECTION TITLE SLIDE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3237A-A1A6-44CC-A02C-A37F1394A3B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23615" y="1842325"/>
            <a:ext cx="8944768" cy="4351338"/>
          </a:xfrm>
        </p:spPr>
        <p:txBody>
          <a:bodyPr>
            <a:normAutofit/>
          </a:bodyPr>
          <a:lstStyle>
            <a:lvl1pPr algn="ctr">
              <a:buNone/>
              <a:defRPr sz="24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/>
              <a:t>This can be used to introduce a new section of the presentation.</a:t>
            </a:r>
          </a:p>
          <a:p>
            <a:pPr lvl="0"/>
            <a:r>
              <a:rPr lang="en-GB"/>
              <a:t>Providing a description below the title is optional</a:t>
            </a:r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1534238-7AAB-4273-94D7-6B6B300C6666}"/>
              </a:ext>
            </a:extLst>
          </p:cNvPr>
          <p:cNvCxnSpPr>
            <a:cxnSpLocks/>
            <a:endCxn id="16" idx="1"/>
          </p:cNvCxnSpPr>
          <p:nvPr userDrawn="1"/>
        </p:nvCxnSpPr>
        <p:spPr>
          <a:xfrm flipV="1">
            <a:off x="251697" y="6509442"/>
            <a:ext cx="9053529" cy="4946"/>
          </a:xfrm>
          <a:prstGeom prst="line">
            <a:avLst/>
          </a:prstGeom>
          <a:ln w="25400">
            <a:solidFill>
              <a:srgbClr val="00A39E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05CB5527-2DCE-4EFC-A51A-8BE60D20C852}"/>
              </a:ext>
            </a:extLst>
          </p:cNvPr>
          <p:cNvSpPr txBox="1"/>
          <p:nvPr userDrawn="1"/>
        </p:nvSpPr>
        <p:spPr>
          <a:xfrm>
            <a:off x="9305226" y="6324776"/>
            <a:ext cx="2168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www.hopinto.co.uk</a:t>
            </a:r>
            <a:endParaRPr lang="en-GB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C5B0B54-B8CA-4852-8D96-EDE4519F2854}"/>
              </a:ext>
            </a:extLst>
          </p:cNvPr>
          <p:cNvCxnSpPr>
            <a:cxnSpLocks/>
          </p:cNvCxnSpPr>
          <p:nvPr userDrawn="1"/>
        </p:nvCxnSpPr>
        <p:spPr>
          <a:xfrm>
            <a:off x="404097" y="6509442"/>
            <a:ext cx="8901129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8115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0EBF8EB-9C4B-40AA-9A57-405EB08BA016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2F2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54880B-8BFB-451D-A8FD-C1A4B782BE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8466" y="332096"/>
            <a:ext cx="7195067" cy="132556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Nobel Black" panose="02000603040000020004" pitchFamily="50" charset="0"/>
              </a:defRPr>
            </a:lvl1pPr>
          </a:lstStyle>
          <a:p>
            <a:r>
              <a:rPr lang="en-US"/>
              <a:t>SECTION TITLE SLIDE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3237A-A1A6-44CC-A02C-A37F1394A3B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23615" y="1842325"/>
            <a:ext cx="8944768" cy="4351338"/>
          </a:xfrm>
        </p:spPr>
        <p:txBody>
          <a:bodyPr>
            <a:normAutofit/>
          </a:bodyPr>
          <a:lstStyle>
            <a:lvl1pPr algn="ctr">
              <a:buNone/>
              <a:defRPr sz="24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/>
              <a:t>This can be used to introduce a new section of the presentation.</a:t>
            </a:r>
          </a:p>
          <a:p>
            <a:pPr lvl="0"/>
            <a:r>
              <a:rPr lang="en-GB"/>
              <a:t>Providing a description below the title is optional</a:t>
            </a:r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1534238-7AAB-4273-94D7-6B6B300C6666}"/>
              </a:ext>
            </a:extLst>
          </p:cNvPr>
          <p:cNvCxnSpPr>
            <a:cxnSpLocks/>
            <a:endCxn id="16" idx="1"/>
          </p:cNvCxnSpPr>
          <p:nvPr userDrawn="1"/>
        </p:nvCxnSpPr>
        <p:spPr>
          <a:xfrm flipV="1">
            <a:off x="251697" y="6509442"/>
            <a:ext cx="9053529" cy="4946"/>
          </a:xfrm>
          <a:prstGeom prst="line">
            <a:avLst/>
          </a:prstGeom>
          <a:ln w="25400">
            <a:solidFill>
              <a:srgbClr val="00A39E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05CB5527-2DCE-4EFC-A51A-8BE60D20C852}"/>
              </a:ext>
            </a:extLst>
          </p:cNvPr>
          <p:cNvSpPr txBox="1"/>
          <p:nvPr userDrawn="1"/>
        </p:nvSpPr>
        <p:spPr>
          <a:xfrm>
            <a:off x="9305226" y="6324776"/>
            <a:ext cx="2168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www.hopinto.co.uk</a:t>
            </a:r>
            <a:endParaRPr lang="en-GB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C5B0B54-B8CA-4852-8D96-EDE4519F2854}"/>
              </a:ext>
            </a:extLst>
          </p:cNvPr>
          <p:cNvCxnSpPr>
            <a:cxnSpLocks/>
          </p:cNvCxnSpPr>
          <p:nvPr userDrawn="1"/>
        </p:nvCxnSpPr>
        <p:spPr>
          <a:xfrm>
            <a:off x="404097" y="6509442"/>
            <a:ext cx="8901129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344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0EBF8EB-9C4B-40AA-9A57-405EB08BA016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FD62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54880B-8BFB-451D-A8FD-C1A4B782BE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8466" y="332096"/>
            <a:ext cx="7195067" cy="132556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Nobel Black" panose="02000603040000020004" pitchFamily="50" charset="0"/>
              </a:defRPr>
            </a:lvl1pPr>
          </a:lstStyle>
          <a:p>
            <a:r>
              <a:rPr lang="en-US"/>
              <a:t>SECTION TITLE SLIDE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3237A-A1A6-44CC-A02C-A37F1394A3B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23615" y="1842325"/>
            <a:ext cx="8944768" cy="4351338"/>
          </a:xfrm>
        </p:spPr>
        <p:txBody>
          <a:bodyPr>
            <a:normAutofit/>
          </a:bodyPr>
          <a:lstStyle>
            <a:lvl1pPr algn="ctr">
              <a:buNone/>
              <a:defRPr sz="24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/>
              <a:t>This can be used to introduce a new section of the presentation.</a:t>
            </a:r>
          </a:p>
          <a:p>
            <a:pPr lvl="0"/>
            <a:r>
              <a:rPr lang="en-GB"/>
              <a:t>Providing a description below the title is optional</a:t>
            </a:r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5CB5527-2DCE-4EFC-A51A-8BE60D20C852}"/>
              </a:ext>
            </a:extLst>
          </p:cNvPr>
          <p:cNvSpPr txBox="1"/>
          <p:nvPr userDrawn="1"/>
        </p:nvSpPr>
        <p:spPr>
          <a:xfrm>
            <a:off x="9305226" y="6324776"/>
            <a:ext cx="2168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www.hopinto.co.uk</a:t>
            </a:r>
            <a:endParaRPr lang="en-GB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C5B0B54-B8CA-4852-8D96-EDE4519F2854}"/>
              </a:ext>
            </a:extLst>
          </p:cNvPr>
          <p:cNvCxnSpPr>
            <a:cxnSpLocks/>
          </p:cNvCxnSpPr>
          <p:nvPr userDrawn="1"/>
        </p:nvCxnSpPr>
        <p:spPr>
          <a:xfrm>
            <a:off x="404097" y="6509442"/>
            <a:ext cx="8901129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8717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8F57BD-B0E3-451F-90B8-2AA50F95D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AE3C81-E88E-4621-A100-39C57F849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BA5642-21AB-4A60-A940-2D1900FC27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1652F-A7B2-408A-91E6-41B3BA84398C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AAADF-DFED-478C-A6A9-13778560E1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B1836F-EDC9-4F83-A90A-107483312A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3C961-7D6C-4D57-B26D-6454BD2C4C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233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video" Target="https://player.vimeo.com/video/917053235?app_id=122963" TargetMode="External"/><Relationship Id="rId5" Type="http://schemas.openxmlformats.org/officeDocument/2006/relationships/image" Target="../media/image17.png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hospitalityjobsuk.com/" TargetMode="External"/><Relationship Id="rId3" Type="http://schemas.openxmlformats.org/officeDocument/2006/relationships/image" Target="../media/image3.png"/><Relationship Id="rId7" Type="http://schemas.openxmlformats.org/officeDocument/2006/relationships/hyperlink" Target="https://www.ukinbound.org/" TargetMode="External"/><Relationship Id="rId2" Type="http://schemas.openxmlformats.org/officeDocument/2006/relationships/hyperlink" Target="mailto:alanna.kite@visitherts.co.uk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areerscope.uk.net/" TargetMode="External"/><Relationship Id="rId5" Type="http://schemas.openxmlformats.org/officeDocument/2006/relationships/hyperlink" Target="https://www.ukhospitality.org.uk/" TargetMode="External"/><Relationship Id="rId4" Type="http://schemas.openxmlformats.org/officeDocument/2006/relationships/image" Target="../media/image4.png"/><Relationship Id="rId9" Type="http://schemas.openxmlformats.org/officeDocument/2006/relationships/hyperlink" Target="https://hittraining.co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A person using a computer&#10;&#10;Description automatically generated with low confidence">
            <a:extLst>
              <a:ext uri="{FF2B5EF4-FFF2-40B4-BE49-F238E27FC236}">
                <a16:creationId xmlns:a16="http://schemas.microsoft.com/office/drawing/2014/main" id="{393CBA29-5386-475B-A3CC-F487672EF258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12" r="24912"/>
          <a:stretch/>
        </p:blipFill>
        <p:spPr>
          <a:xfrm>
            <a:off x="5800431" y="443302"/>
            <a:ext cx="5905794" cy="5965825"/>
          </a:xfr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DC75DC7F-5900-4444-966F-317A9FADAF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LMI CONFERENCE </a:t>
            </a:r>
          </a:p>
          <a:p>
            <a:r>
              <a:rPr lang="en-US"/>
              <a:t>JAN 2025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64986C1-384F-4F36-A60B-9D1CF2D1B5C9}"/>
              </a:ext>
            </a:extLst>
          </p:cNvPr>
          <p:cNvSpPr/>
          <p:nvPr/>
        </p:nvSpPr>
        <p:spPr>
          <a:xfrm>
            <a:off x="-298760" y="2559866"/>
            <a:ext cx="7342356" cy="17382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2B0BFC8-D1A6-41CF-BEEC-75D7CBAF7E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256" y="3047340"/>
            <a:ext cx="5403420" cy="1086510"/>
          </a:xfrm>
        </p:spPr>
        <p:txBody>
          <a:bodyPr>
            <a:normAutofit fontScale="90000"/>
          </a:bodyPr>
          <a:lstStyle/>
          <a:p>
            <a:r>
              <a:rPr lang="en-US"/>
              <a:t>INTRODUCING…</a:t>
            </a:r>
            <a:br>
              <a:rPr lang="en-US"/>
            </a:br>
            <a:r>
              <a:rPr lang="en-US"/>
              <a:t>HOSPITALITY &amp; TOURISM</a:t>
            </a:r>
            <a:br>
              <a:rPr lang="en-US"/>
            </a:br>
            <a:endParaRPr lang="en-GB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05BFC3B-10A3-6E55-A7C6-8D6CB473D0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8370" y="6292617"/>
            <a:ext cx="1907484" cy="86543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B1127E0-D10B-9887-7A6F-10FEF06E60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6341"/>
            <a:ext cx="5063479" cy="619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543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824F7-7386-433B-8649-E9210598F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INTRODUCING…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4E5D2-109B-4265-A37E-762596151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9844" y="6108188"/>
            <a:ext cx="1741109" cy="1077062"/>
          </a:xfrm>
        </p:spPr>
        <p:txBody>
          <a:bodyPr/>
          <a:lstStyle/>
          <a:p>
            <a:endParaRPr lang="en-GB" sz="1600" b="1"/>
          </a:p>
          <a:p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76382EE-CBD0-CE40-621A-EC9B8FCB3E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078" y="5795942"/>
            <a:ext cx="1907484" cy="865433"/>
          </a:xfrm>
          <a:prstGeom prst="rect">
            <a:avLst/>
          </a:prstGeom>
        </p:spPr>
      </p:pic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AAF7AECB-9EB9-29DA-8AF2-0ACC35755225}"/>
              </a:ext>
            </a:extLst>
          </p:cNvPr>
          <p:cNvSpPr txBox="1">
            <a:spLocks/>
          </p:cNvSpPr>
          <p:nvPr/>
        </p:nvSpPr>
        <p:spPr>
          <a:xfrm>
            <a:off x="426447" y="1671295"/>
            <a:ext cx="6949713" cy="41246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>
                <a:solidFill>
                  <a:schemeClr val="tx1"/>
                </a:solidFill>
              </a:rPr>
              <a:t>321,000 </a:t>
            </a:r>
            <a:r>
              <a:rPr lang="en-US">
                <a:solidFill>
                  <a:schemeClr val="tx1"/>
                </a:solidFill>
              </a:rPr>
              <a:t>businesses in the UK tourism industry, generating over £150 billion every year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>
                <a:solidFill>
                  <a:schemeClr val="tx1"/>
                </a:solidFill>
              </a:rPr>
              <a:t>3.6 million </a:t>
            </a:r>
            <a:r>
              <a:rPr lang="en-US">
                <a:solidFill>
                  <a:schemeClr val="tx1"/>
                </a:solidFill>
              </a:rPr>
              <a:t>people employed by the UK tourism industry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>
                <a:solidFill>
                  <a:schemeClr val="tx1"/>
                </a:solidFill>
              </a:rPr>
              <a:t>42,973</a:t>
            </a:r>
            <a:r>
              <a:rPr lang="en-US">
                <a:solidFill>
                  <a:schemeClr val="tx1"/>
                </a:solidFill>
              </a:rPr>
              <a:t> estimated actual jobs in Hertfordshire supported by tourism and hospitality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>
              <a:solidFill>
                <a:schemeClr val="tx1"/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14BFDF5-9A69-3C4C-46DF-4560466371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0258" y="6108188"/>
            <a:ext cx="1561908" cy="212099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4AE66063-9BD5-152F-CD8A-C305FA65E8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4184" y="1178560"/>
            <a:ext cx="6751320" cy="4500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251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C48FB-E83E-4157-9E4F-D350A2181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TRUE OR FALSE?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DBE84-4C4B-4E1B-8F95-B1837725F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7665" y="1392908"/>
            <a:ext cx="5343524" cy="4351338"/>
          </a:xfrm>
        </p:spPr>
        <p:txBody>
          <a:bodyPr>
            <a:normAutofit/>
          </a:bodyPr>
          <a:lstStyle/>
          <a:p>
            <a:pPr marL="571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57150" indent="-285750">
              <a:buFont typeface="Arial" panose="020B0604020202020204" pitchFamily="34" charset="0"/>
              <a:buChar char="•"/>
            </a:pPr>
            <a:r>
              <a:rPr lang="en-US" sz="2400" dirty="0"/>
              <a:t>Tourism and hospitality is the UK’s </a:t>
            </a:r>
            <a:r>
              <a:rPr lang="en-US" sz="2400" b="1" dirty="0"/>
              <a:t>3rd largest</a:t>
            </a:r>
            <a:r>
              <a:rPr lang="en-US" sz="2400" dirty="0"/>
              <a:t> employer</a:t>
            </a:r>
          </a:p>
          <a:p>
            <a:pPr marL="57150" indent="-285750">
              <a:buFont typeface="Arial" panose="020B0604020202020204" pitchFamily="34" charset="0"/>
              <a:buChar char="•"/>
            </a:pPr>
            <a:r>
              <a:rPr lang="en-US" sz="2400" dirty="0"/>
              <a:t>Jobs in tourism and hospitality account for </a:t>
            </a:r>
            <a:r>
              <a:rPr lang="en-US" sz="2400" b="1" dirty="0"/>
              <a:t>6% of all jobs </a:t>
            </a:r>
            <a:r>
              <a:rPr lang="en-US" sz="2400" dirty="0"/>
              <a:t>in Hertfordshire</a:t>
            </a:r>
          </a:p>
          <a:p>
            <a:pPr marL="57150" indent="-285750">
              <a:buFont typeface="Arial" panose="020B0604020202020204" pitchFamily="34" charset="0"/>
              <a:buChar char="•"/>
            </a:pPr>
            <a:r>
              <a:rPr lang="en-US" sz="2400" dirty="0"/>
              <a:t>The VAT paid by international visitors on each Boeing 777 landing at Heathrow is the same as the annual salary for </a:t>
            </a:r>
            <a:r>
              <a:rPr lang="en-US" sz="2400" b="1" dirty="0"/>
              <a:t>two NHS nurses</a:t>
            </a:r>
            <a:r>
              <a:rPr lang="en-US" sz="2400" dirty="0"/>
              <a:t>.</a:t>
            </a:r>
          </a:p>
          <a:p>
            <a:pPr marL="571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57150" indent="-2857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8B253A-CAC1-CCEB-0D0A-12FFA19608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2518" y="5744246"/>
            <a:ext cx="1907484" cy="86543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7D42B93-EF61-140F-AC89-DF9CA32017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9184" y="6099801"/>
            <a:ext cx="1561908" cy="212099"/>
          </a:xfrm>
          <a:prstGeom prst="rect">
            <a:avLst/>
          </a:prstGeom>
        </p:spPr>
      </p:pic>
      <p:pic>
        <p:nvPicPr>
          <p:cNvPr id="11" name="Picture 10" descr="Two people standing in a room with art on the ceiling&#10;&#10;Description automatically generated">
            <a:extLst>
              <a:ext uri="{FF2B5EF4-FFF2-40B4-BE49-F238E27FC236}">
                <a16:creationId xmlns:a16="http://schemas.microsoft.com/office/drawing/2014/main" id="{DEB39D1E-F607-5BCC-68A2-ED16F6518A8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6814" y="-148908"/>
            <a:ext cx="3151433" cy="4736148"/>
          </a:xfrm>
          <a:prstGeom prst="rect">
            <a:avLst/>
          </a:prstGeom>
        </p:spPr>
      </p:pic>
      <p:pic>
        <p:nvPicPr>
          <p:cNvPr id="15" name="Picture 14" descr="A person pouring liquid into a bottle&#10;&#10;Description automatically generated">
            <a:extLst>
              <a:ext uri="{FF2B5EF4-FFF2-40B4-BE49-F238E27FC236}">
                <a16:creationId xmlns:a16="http://schemas.microsoft.com/office/drawing/2014/main" id="{7B88725E-7289-C02C-AA31-F9F30F24A98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21" r="6067"/>
          <a:stretch/>
        </p:blipFill>
        <p:spPr>
          <a:xfrm>
            <a:off x="2887193" y="1807779"/>
            <a:ext cx="3233762" cy="4806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410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313CD81-B5F3-4144-883D-4FFC8FC26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MOST IN-DEMAND ROLES</a:t>
            </a:r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3FE1991-EBA9-0F45-396C-0693D24A95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998" y="5311530"/>
            <a:ext cx="1907484" cy="86543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7922A5A-6B64-F9FD-43BB-289DE342A2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5515" y="3880624"/>
            <a:ext cx="4679787" cy="20569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5DC8457-BB64-59B9-974C-D16B6B60BE23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b="6558"/>
          <a:stretch/>
        </p:blipFill>
        <p:spPr>
          <a:xfrm>
            <a:off x="5895483" y="150844"/>
            <a:ext cx="6639852" cy="3729780"/>
          </a:xfrm>
          <a:prstGeom prst="rect">
            <a:avLst/>
          </a:prstGeom>
        </p:spPr>
      </p:pic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8DE44144-FEE7-A86E-E8B5-BFD3D7CCE24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26447" y="2595059"/>
            <a:ext cx="5468937" cy="43513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3 key skills challenges</a:t>
            </a:r>
            <a:endParaRPr lang="en-GB" sz="1800" b="1" dirty="0"/>
          </a:p>
          <a:p>
            <a:pPr marL="114300" indent="-342900">
              <a:buAutoNum type="arabicPeriod"/>
            </a:pPr>
            <a:r>
              <a:rPr lang="en-GB" sz="1800" b="1" dirty="0"/>
              <a:t>Staff retention, employee turnover and churn</a:t>
            </a:r>
          </a:p>
          <a:p>
            <a:pPr marL="114300" indent="-342900">
              <a:buAutoNum type="arabicPeriod"/>
            </a:pPr>
            <a:r>
              <a:rPr lang="en-GB" sz="1800" b="1" dirty="0"/>
              <a:t>Brexit and the shortages of EU workers</a:t>
            </a:r>
          </a:p>
          <a:p>
            <a:pPr marL="114300" indent="-342900">
              <a:buAutoNum type="arabicPeriod"/>
            </a:pPr>
            <a:r>
              <a:rPr lang="en-GB" sz="1800" b="1" dirty="0"/>
              <a:t>Recruitment and perceptions of the sector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4B1347C-1D63-1F40-91B8-C9F51E99E33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8482" y="5638196"/>
            <a:ext cx="1561908" cy="212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184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E1FB4-AF9B-4C54-B967-B22667361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SKILLS AND QUALITIES REQUIRED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041D6-262B-467A-8DD3-4826929B8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177" y="1343034"/>
            <a:ext cx="5489525" cy="4851259"/>
          </a:xfrm>
        </p:spPr>
        <p:txBody>
          <a:bodyPr>
            <a:normAutofit/>
          </a:bodyPr>
          <a:lstStyle/>
          <a:p>
            <a:endParaRPr lang="en-GB" sz="1600" b="1" dirty="0"/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</a:rPr>
              <a:t>We recruit talent not skills</a:t>
            </a:r>
            <a:endParaRPr lang="en-GB" sz="1800" dirty="0"/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</a:rPr>
              <a:t>For most entry level jobs, no specific qualifications are required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</a:rPr>
              <a:t>Good customer service/people skills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</a:rPr>
              <a:t>Teamwork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</a:rPr>
              <a:t>Communication – written and verbal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</a:rPr>
              <a:t>Commitment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</a:rPr>
              <a:t>Opportunities to work in different brands, locations, sizes of hotels plus area/corporate offices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</a:rPr>
              <a:t>Development and training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</a:rPr>
              <a:t>Good benefits and work culture</a:t>
            </a:r>
          </a:p>
          <a:p>
            <a:endParaRPr lang="en-GB" sz="14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62EC07-1570-7D84-7253-E2A0C38FB8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680" y="5873332"/>
            <a:ext cx="1907484" cy="86543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71BECEF-DC43-3617-5DFC-319BE1E9D4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3164" y="6199999"/>
            <a:ext cx="1561908" cy="212099"/>
          </a:xfrm>
          <a:prstGeom prst="rect">
            <a:avLst/>
          </a:prstGeom>
        </p:spPr>
      </p:pic>
      <p:pic>
        <p:nvPicPr>
          <p:cNvPr id="1026" name="Picture 2" descr="Marriott Hotels and Resorts">
            <a:extLst>
              <a:ext uri="{FF2B5EF4-FFF2-40B4-BE49-F238E27FC236}">
                <a16:creationId xmlns:a16="http://schemas.microsoft.com/office/drawing/2014/main" id="{636DD8A6-FBB4-1F00-B09B-6FB89C88AE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1577" y="338432"/>
            <a:ext cx="1491110" cy="1113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0CAAD32E-9DE1-FDD3-A292-62D9425F3ED7}"/>
              </a:ext>
            </a:extLst>
          </p:cNvPr>
          <p:cNvSpPr txBox="1">
            <a:spLocks/>
          </p:cNvSpPr>
          <p:nvPr/>
        </p:nvSpPr>
        <p:spPr>
          <a:xfrm>
            <a:off x="7934499" y="395510"/>
            <a:ext cx="500732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A39E"/>
                </a:solidFill>
                <a:latin typeface="Nobel Black" panose="02000603040000020004" pitchFamily="50" charset="0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chemeClr val="bg1"/>
                </a:solidFill>
              </a:rPr>
              <a:t>Hanbury Manor Marriott Hotel &amp; Country Club</a:t>
            </a:r>
            <a:endParaRPr lang="en-GB" sz="3200" dirty="0">
              <a:solidFill>
                <a:schemeClr val="bg1"/>
              </a:solidFill>
            </a:endParaRPr>
          </a:p>
        </p:txBody>
      </p:sp>
      <p:pic>
        <p:nvPicPr>
          <p:cNvPr id="13" name="Picture 12" descr="A car parked outside of a building&#10;&#10;Description automatically generated">
            <a:extLst>
              <a:ext uri="{FF2B5EF4-FFF2-40B4-BE49-F238E27FC236}">
                <a16:creationId xmlns:a16="http://schemas.microsoft.com/office/drawing/2014/main" id="{6B24830E-F745-F4E7-0F36-85E18F29E1D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299" y="1848850"/>
            <a:ext cx="5148958" cy="363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928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7686F3-B530-C489-46D0-9E04C14F2E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3BDD2-E14A-E338-4D8D-F4F62EF33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7547" y="307092"/>
            <a:ext cx="5007322" cy="1325563"/>
          </a:xfrm>
        </p:spPr>
        <p:txBody>
          <a:bodyPr>
            <a:normAutofit/>
          </a:bodyPr>
          <a:lstStyle/>
          <a:p>
            <a:pPr algn="r"/>
            <a:r>
              <a:rPr lang="en-GB" dirty="0">
                <a:solidFill>
                  <a:schemeClr val="bg1"/>
                </a:solidFill>
              </a:rPr>
              <a:t>ROLES AND SKILLS REQUIRED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6B3AE-B67C-30A0-E1A9-8F2581576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680" y="1506368"/>
            <a:ext cx="5489525" cy="4851259"/>
          </a:xfrm>
        </p:spPr>
        <p:txBody>
          <a:bodyPr>
            <a:normAutofit/>
          </a:bodyPr>
          <a:lstStyle/>
          <a:p>
            <a:endParaRPr lang="en-GB" sz="1600" b="1" dirty="0"/>
          </a:p>
          <a:p>
            <a:endParaRPr lang="en-GB" sz="14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A27DB7-9045-756D-3DCA-1598B08252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680" y="5873332"/>
            <a:ext cx="1907484" cy="86543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115D9E0-4EA2-D60A-81AC-08CF2C4575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3164" y="6199999"/>
            <a:ext cx="1561908" cy="212099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AFEF14C1-925B-844E-F8FB-F83BA4657733}"/>
              </a:ext>
            </a:extLst>
          </p:cNvPr>
          <p:cNvSpPr txBox="1">
            <a:spLocks/>
          </p:cNvSpPr>
          <p:nvPr/>
        </p:nvSpPr>
        <p:spPr>
          <a:xfrm>
            <a:off x="6246376" y="348618"/>
            <a:ext cx="500732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A39E"/>
                </a:solidFill>
                <a:latin typeface="Nobel Black" panose="02000603040000020004" pitchFamily="50" charset="0"/>
                <a:ea typeface="+mj-ea"/>
                <a:cs typeface="+mj-cs"/>
              </a:defRPr>
            </a:lvl1pPr>
          </a:lstStyle>
          <a:p>
            <a:endParaRPr lang="en-GB" sz="3200" dirty="0">
              <a:solidFill>
                <a:schemeClr val="bg1"/>
              </a:solidFill>
            </a:endParaRPr>
          </a:p>
        </p:txBody>
      </p:sp>
      <p:pic>
        <p:nvPicPr>
          <p:cNvPr id="2050" name="Picture 2" descr="Hatfield Park">
            <a:extLst>
              <a:ext uri="{FF2B5EF4-FFF2-40B4-BE49-F238E27FC236}">
                <a16:creationId xmlns:a16="http://schemas.microsoft.com/office/drawing/2014/main" id="{083EA4B6-86CD-2305-0DE4-4D0466D86F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8670" y="308772"/>
            <a:ext cx="2770953" cy="1325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A large building with a circular walkway and a fountain in front&#10;&#10;Description automatically generated">
            <a:extLst>
              <a:ext uri="{FF2B5EF4-FFF2-40B4-BE49-F238E27FC236}">
                <a16:creationId xmlns:a16="http://schemas.microsoft.com/office/drawing/2014/main" id="{304870BA-7BAD-4DFB-D4AA-D96CA523690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051" y="1821477"/>
            <a:ext cx="5116617" cy="3408892"/>
          </a:xfrm>
          <a:prstGeom prst="rect">
            <a:avLst/>
          </a:prstGeom>
        </p:spPr>
      </p:pic>
      <p:pic>
        <p:nvPicPr>
          <p:cNvPr id="9" name="Picture 8" descr="A group of people looking at a painting&#10;&#10;Description automatically generated">
            <a:extLst>
              <a:ext uri="{FF2B5EF4-FFF2-40B4-BE49-F238E27FC236}">
                <a16:creationId xmlns:a16="http://schemas.microsoft.com/office/drawing/2014/main" id="{9F1BD75C-9678-3235-ACEE-E18D22F19ED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9519" y="1841995"/>
            <a:ext cx="6056801" cy="340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18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BE1ACD-3E4C-1A05-1BDC-AD970C8986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6ED89AC-64AE-2608-81B1-AE4A01FE2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452" y="5826053"/>
            <a:ext cx="1907484" cy="865433"/>
          </a:xfrm>
          <a:prstGeom prst="rect">
            <a:avLst/>
          </a:prstGeom>
        </p:spPr>
      </p:pic>
      <p:pic>
        <p:nvPicPr>
          <p:cNvPr id="12" name="Online Media 11" title="Why Macs Full">
            <a:hlinkClick r:id="" action="ppaction://media"/>
            <a:extLst>
              <a:ext uri="{FF2B5EF4-FFF2-40B4-BE49-F238E27FC236}">
                <a16:creationId xmlns:a16="http://schemas.microsoft.com/office/drawing/2014/main" id="{5FF105CE-1CBF-B78E-50CD-58798CC43DD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330605" y="1029709"/>
            <a:ext cx="7939668" cy="44730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2BB694B-AFCC-9AA1-A2BF-3DC80F4AF02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8247" y="264072"/>
            <a:ext cx="1779894" cy="1531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296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1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1C20EE-8EAC-6A83-C45A-ADA7B3879B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Picture 58" descr="A qr code with green and white squares&#10;&#10;Description automatically generated">
            <a:extLst>
              <a:ext uri="{FF2B5EF4-FFF2-40B4-BE49-F238E27FC236}">
                <a16:creationId xmlns:a16="http://schemas.microsoft.com/office/drawing/2014/main" id="{52385DF3-9C84-09CB-C3DF-14541024BB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790" y="279400"/>
            <a:ext cx="2320290" cy="2320290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9A27D6B4-A3C4-4D45-C72A-68A154CBE7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613" y="790575"/>
            <a:ext cx="6493651" cy="451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834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A0DC6-8188-4FDC-88F4-DA5F4C6E8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ANY QUESTIONS?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6416DA-99E4-460C-90B6-5EEAC0048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38940"/>
            <a:ext cx="4799487" cy="1666268"/>
          </a:xfrm>
        </p:spPr>
        <p:txBody>
          <a:bodyPr/>
          <a:lstStyle/>
          <a:p>
            <a:r>
              <a:rPr lang="en-GB" b="1"/>
              <a:t>Alanna Kite </a:t>
            </a:r>
          </a:p>
          <a:p>
            <a:r>
              <a:rPr lang="en-GB"/>
              <a:t>Head of Partnerships</a:t>
            </a:r>
          </a:p>
          <a:p>
            <a:r>
              <a:rPr lang="en-GB">
                <a:hlinkClick r:id="rId2"/>
              </a:rPr>
              <a:t>alanna.kite@visitherts.co.uk</a:t>
            </a:r>
            <a:endParaRPr lang="en-GB"/>
          </a:p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FA0DCA1-176A-82E2-EB8A-CA50300B51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873" y="5760946"/>
            <a:ext cx="1907484" cy="86543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DC7DD56-D32A-E9B4-B48C-27C952E972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176" y="3615238"/>
            <a:ext cx="5063479" cy="61948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77CEA29-BCD3-2CB4-DA3E-8C14347A93C2}"/>
              </a:ext>
            </a:extLst>
          </p:cNvPr>
          <p:cNvSpPr txBox="1"/>
          <p:nvPr/>
        </p:nvSpPr>
        <p:spPr>
          <a:xfrm>
            <a:off x="7192537" y="1947514"/>
            <a:ext cx="7044782" cy="25237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>
                <a:solidFill>
                  <a:schemeClr val="bg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UK Hospitality </a:t>
            </a:r>
            <a:endParaRPr lang="en-GB" sz="280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>
                <a:solidFill>
                  <a:schemeClr val="bg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Career Scope</a:t>
            </a:r>
            <a:endParaRPr lang="en-GB" sz="280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>
                <a:solidFill>
                  <a:schemeClr val="bg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UKinbound</a:t>
            </a:r>
            <a:endParaRPr lang="en-GB" sz="280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>
                <a:solidFill>
                  <a:schemeClr val="bg1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Hospitality Jobs UK</a:t>
            </a:r>
            <a:endParaRPr lang="en-GB" sz="280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>
                <a:solidFill>
                  <a:schemeClr val="bg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HIT Training</a:t>
            </a:r>
            <a:endParaRPr lang="en-GB" sz="280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195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20425d7-ff54-4ccf-bd3c-1ff5f95f264c">
      <Terms xmlns="http://schemas.microsoft.com/office/infopath/2007/PartnerControls"/>
    </lcf76f155ced4ddcb4097134ff3c332f>
    <TaxCatchAll xmlns="21caf7be-45b8-4cd4-8511-01a3c8b0453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0A3CF0527CB248AAF201C66E1BDA1E" ma:contentTypeVersion="17" ma:contentTypeDescription="Create a new document." ma:contentTypeScope="" ma:versionID="6d9e6963be9b819818bf7c48fde5a6a4">
  <xsd:schema xmlns:xsd="http://www.w3.org/2001/XMLSchema" xmlns:xs="http://www.w3.org/2001/XMLSchema" xmlns:p="http://schemas.microsoft.com/office/2006/metadata/properties" xmlns:ns2="21caf7be-45b8-4cd4-8511-01a3c8b0453b" xmlns:ns3="c20425d7-ff54-4ccf-bd3c-1ff5f95f264c" targetNamespace="http://schemas.microsoft.com/office/2006/metadata/properties" ma:root="true" ma:fieldsID="0fb73ea57715257b57b948b431f5caf0" ns2:_="" ns3:_="">
    <xsd:import namespace="21caf7be-45b8-4cd4-8511-01a3c8b0453b"/>
    <xsd:import namespace="c20425d7-ff54-4ccf-bd3c-1ff5f95f264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CR" minOccurs="0"/>
                <xsd:element ref="ns3:lcf76f155ced4ddcb4097134ff3c332f" minOccurs="0"/>
                <xsd:element ref="ns2:TaxCatchAll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caf7be-45b8-4cd4-8511-01a3c8b0453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e9367278-2fb7-41ec-9be0-c70704f207c4}" ma:internalName="TaxCatchAll" ma:showField="CatchAllData" ma:web="21caf7be-45b8-4cd4-8511-01a3c8b0453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0425d7-ff54-4ccf-bd3c-1ff5f95f264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2cecac4d-2ae6-4b11-90e2-d65a676b88c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CC5E4CE-2B1C-474F-9FB7-327994E88743}">
  <ds:schemaRefs>
    <ds:schemaRef ds:uri="21caf7be-45b8-4cd4-8511-01a3c8b0453b"/>
    <ds:schemaRef ds:uri="3d2a6154-eb92-4570-8d86-8d9e6aec6b35"/>
    <ds:schemaRef ds:uri="75ca5ca6-6e00-472f-a908-4b72c15982d4"/>
    <ds:schemaRef ds:uri="c20425d7-ff54-4ccf-bd3c-1ff5f95f264c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BF662E7-3A78-4F42-A89D-7D0A7140A7D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C40516C-2634-4870-99DA-7A36BC15E70C}"/>
</file>

<file path=docMetadata/LabelInfo.xml><?xml version="1.0" encoding="utf-8"?>
<clbl:labelList xmlns:clbl="http://schemas.microsoft.com/office/2020/mipLabelMetadata">
  <clbl:label id="{53e92c36-6617-4e71-a989-dd739ad32a4d}" enabled="0" method="" siteId="{53e92c36-6617-4e71-a989-dd739ad32a4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310</Words>
  <Application>Microsoft Office PowerPoint</Application>
  <PresentationFormat>Widescreen</PresentationFormat>
  <Paragraphs>44</Paragraphs>
  <Slides>9</Slides>
  <Notes>2</Notes>
  <HiddenSlides>0</HiddenSlides>
  <MMClips>1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Aptos</vt:lpstr>
      <vt:lpstr>Arial</vt:lpstr>
      <vt:lpstr>Calibri</vt:lpstr>
      <vt:lpstr>Calibri Light</vt:lpstr>
      <vt:lpstr>Font Awesome 5 Brands Regular</vt:lpstr>
      <vt:lpstr>Nobel Black</vt:lpstr>
      <vt:lpstr>Roboto</vt:lpstr>
      <vt:lpstr>Symbol</vt:lpstr>
      <vt:lpstr>Office Theme</vt:lpstr>
      <vt:lpstr>INTRODUCING… HOSPITALITY &amp; TOURISM </vt:lpstr>
      <vt:lpstr>INTRODUCING…</vt:lpstr>
      <vt:lpstr>TRUE OR FALSE?</vt:lpstr>
      <vt:lpstr>OUR MOST IN-DEMAND ROLES</vt:lpstr>
      <vt:lpstr>SKILLS AND QUALITIES REQUIRED</vt:lpstr>
      <vt:lpstr>ROLES AND SKILLS REQUIRED</vt:lpstr>
      <vt:lpstr>PowerPoint Presentation</vt:lpstr>
      <vt:lpstr>PowerPoint Presentation</vt:lpstr>
      <vt:lpstr>ANY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Georgia Vernon</dc:creator>
  <cp:lastModifiedBy>Gareth Dace</cp:lastModifiedBy>
  <cp:revision>2</cp:revision>
  <dcterms:created xsi:type="dcterms:W3CDTF">2021-01-04T10:40:02Z</dcterms:created>
  <dcterms:modified xsi:type="dcterms:W3CDTF">2025-01-16T16:18:37Z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622000</vt:r8>
  </property>
  <property fmtid="{D5CDD505-2E9C-101B-9397-08002B2CF9AE}" pid="3" name="_ExtendedDescription">
    <vt:lpwstr/>
  </property>
  <property fmtid="{D5CDD505-2E9C-101B-9397-08002B2CF9AE}" pid="4" name="MediaServiceImageTags">
    <vt:lpwstr/>
  </property>
  <property fmtid="{D5CDD505-2E9C-101B-9397-08002B2CF9AE}" pid="5" name="ContentTypeId">
    <vt:lpwstr>0x010100500A3CF0527CB248AAF201C66E1BDA1E</vt:lpwstr>
  </property>
</Properties>
</file>